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5" r:id="rId1"/>
    <p:sldMasterId id="2147483971" r:id="rId2"/>
  </p:sldMasterIdLst>
  <p:notesMasterIdLst>
    <p:notesMasterId r:id="rId20"/>
  </p:notesMasterIdLst>
  <p:handoutMasterIdLst>
    <p:handoutMasterId r:id="rId21"/>
  </p:handoutMasterIdLst>
  <p:sldIdLst>
    <p:sldId id="770" r:id="rId3"/>
    <p:sldId id="824" r:id="rId4"/>
    <p:sldId id="771" r:id="rId5"/>
    <p:sldId id="772" r:id="rId6"/>
    <p:sldId id="808" r:id="rId7"/>
    <p:sldId id="809" r:id="rId8"/>
    <p:sldId id="810" r:id="rId9"/>
    <p:sldId id="811" r:id="rId10"/>
    <p:sldId id="813" r:id="rId11"/>
    <p:sldId id="820" r:id="rId12"/>
    <p:sldId id="815" r:id="rId13"/>
    <p:sldId id="812" r:id="rId14"/>
    <p:sldId id="822" r:id="rId15"/>
    <p:sldId id="816" r:id="rId16"/>
    <p:sldId id="817" r:id="rId17"/>
    <p:sldId id="823" r:id="rId18"/>
    <p:sldId id="755" r:id="rId19"/>
  </p:sldIdLst>
  <p:sldSz cx="9144000" cy="6858000" type="screen4x3"/>
  <p:notesSz cx="7053263" cy="10180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99CC"/>
    <a:srgbClr val="D62475"/>
    <a:srgbClr val="F6281E"/>
    <a:srgbClr val="FFFFCC"/>
    <a:srgbClr val="F60052"/>
    <a:srgbClr val="FBD1AF"/>
    <a:srgbClr val="FFF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6056" autoAdjust="0"/>
  </p:normalViewPr>
  <p:slideViewPr>
    <p:cSldViewPr snapToGrid="0">
      <p:cViewPr varScale="1">
        <p:scale>
          <a:sx n="111" d="100"/>
          <a:sy n="111" d="100"/>
        </p:scale>
        <p:origin x="-1620" y="-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55702" cy="509762"/>
          </a:xfrm>
          <a:prstGeom prst="rect">
            <a:avLst/>
          </a:prstGeom>
        </p:spPr>
        <p:txBody>
          <a:bodyPr vert="horz" lIns="93982" tIns="46991" rIns="93982" bIns="4699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95918" y="1"/>
            <a:ext cx="3055701" cy="509762"/>
          </a:xfrm>
          <a:prstGeom prst="rect">
            <a:avLst/>
          </a:prstGeom>
        </p:spPr>
        <p:txBody>
          <a:bodyPr vert="horz" lIns="93982" tIns="46991" rIns="93982" bIns="46991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670876"/>
            <a:ext cx="3055702" cy="509762"/>
          </a:xfrm>
          <a:prstGeom prst="rect">
            <a:avLst/>
          </a:prstGeom>
        </p:spPr>
        <p:txBody>
          <a:bodyPr vert="horz" lIns="93982" tIns="46991" rIns="93982" bIns="46991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Copyright (C) 2009-2017 Edu-net Co., Ltd.  All Rights Reserved.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95918" y="9670876"/>
            <a:ext cx="3055701" cy="509762"/>
          </a:xfrm>
          <a:prstGeom prst="rect">
            <a:avLst/>
          </a:prstGeom>
        </p:spPr>
        <p:txBody>
          <a:bodyPr vert="horz" lIns="93982" tIns="46991" rIns="93982" bIns="46991" rtlCol="0" anchor="b"/>
          <a:lstStyle>
            <a:lvl1pPr algn="r">
              <a:defRPr sz="1200"/>
            </a:lvl1pPr>
          </a:lstStyle>
          <a:p>
            <a:fld id="{5951B48D-9D36-4DF8-897D-043405FC11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6882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6414" cy="510800"/>
          </a:xfrm>
          <a:prstGeom prst="rect">
            <a:avLst/>
          </a:prstGeom>
        </p:spPr>
        <p:txBody>
          <a:bodyPr vert="horz" lIns="93982" tIns="46991" rIns="93982" bIns="46991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95218" y="0"/>
            <a:ext cx="3056414" cy="510800"/>
          </a:xfrm>
          <a:prstGeom prst="rect">
            <a:avLst/>
          </a:prstGeom>
        </p:spPr>
        <p:txBody>
          <a:bodyPr vert="horz" lIns="93982" tIns="46991" rIns="93982" bIns="46991" rtlCol="0"/>
          <a:lstStyle>
            <a:lvl1pPr algn="r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36663" y="1273175"/>
            <a:ext cx="4579937" cy="3435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82" tIns="46991" rIns="93982" bIns="4699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5327" y="4899432"/>
            <a:ext cx="5642610" cy="4008626"/>
          </a:xfrm>
          <a:prstGeom prst="rect">
            <a:avLst/>
          </a:prstGeom>
        </p:spPr>
        <p:txBody>
          <a:bodyPr vert="horz" lIns="93982" tIns="46991" rIns="93982" bIns="4699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669840"/>
            <a:ext cx="3056414" cy="510798"/>
          </a:xfrm>
          <a:prstGeom prst="rect">
            <a:avLst/>
          </a:prstGeom>
        </p:spPr>
        <p:txBody>
          <a:bodyPr vert="horz" lIns="93982" tIns="46991" rIns="93982" bIns="46991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Copyright (C) 2009-2017 Edu-net Co., Ltd.  All Rights Reserved. 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95218" y="9669840"/>
            <a:ext cx="3056414" cy="510798"/>
          </a:xfrm>
          <a:prstGeom prst="rect">
            <a:avLst/>
          </a:prstGeom>
        </p:spPr>
        <p:txBody>
          <a:bodyPr vert="horz" lIns="93982" tIns="46991" rIns="93982" bIns="46991" rtlCol="0" anchor="b"/>
          <a:lstStyle>
            <a:lvl1pPr algn="r">
              <a:defRPr sz="1200"/>
            </a:lvl1pPr>
          </a:lstStyle>
          <a:p>
            <a:fld id="{99569974-2F47-451E-96BB-2DC3A8AF487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91343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教材　</a:t>
            </a:r>
            <a:r>
              <a:rPr kumimoji="1" lang="en-US" altLang="ja-JP" dirty="0"/>
              <a:t>ver.1_20190830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当教材について</a:t>
            </a:r>
          </a:p>
          <a:p>
            <a:r>
              <a:rPr kumimoji="1" lang="ja-JP" altLang="en-US" dirty="0"/>
              <a:t>スライド教材のノートには以下の内容が記載されております。</a:t>
            </a:r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【</a:t>
            </a:r>
            <a:r>
              <a:rPr kumimoji="1" lang="ja-JP" altLang="en-US" dirty="0"/>
              <a:t>導入時のポイント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または</a:t>
            </a:r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・・・導入時、またそのスライドでかならずふれるべきこと</a:t>
            </a:r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【</a:t>
            </a:r>
            <a:r>
              <a:rPr kumimoji="1" lang="ja-JP" altLang="en-US" dirty="0"/>
              <a:t>進行のポイント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または</a:t>
            </a:r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・・・進行時、またそのスライドでかならずふれるべきこと</a:t>
            </a:r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  <a:r>
              <a:rPr kumimoji="1" lang="ja-JP" altLang="en-US" dirty="0"/>
              <a:t>・・・ポイントを踏まえて話す内容</a:t>
            </a:r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&lt;</a:t>
            </a:r>
            <a:r>
              <a:rPr kumimoji="1" lang="ja-JP" altLang="en-US" dirty="0"/>
              <a:t>問いかけ</a:t>
            </a:r>
            <a:r>
              <a:rPr kumimoji="1" lang="en-US" altLang="ja-JP" dirty="0"/>
              <a:t>&gt;</a:t>
            </a:r>
            <a:r>
              <a:rPr kumimoji="1" lang="ja-JP" altLang="en-US" dirty="0"/>
              <a:t>・・・児童に問いかける場面</a:t>
            </a:r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&lt;</a:t>
            </a:r>
            <a:r>
              <a:rPr kumimoji="1" lang="ja-JP" altLang="en-US" dirty="0"/>
              <a:t>クリック</a:t>
            </a:r>
            <a:r>
              <a:rPr kumimoji="1" lang="en-US" altLang="ja-JP" dirty="0"/>
              <a:t>&gt;</a:t>
            </a:r>
            <a:r>
              <a:rPr kumimoji="1" lang="ja-JP" altLang="en-US" dirty="0"/>
              <a:t>・・・アニメーション設定されたスライドを動かすときにクリックする。</a:t>
            </a:r>
          </a:p>
          <a:p>
            <a:endParaRPr kumimoji="1" lang="ja-JP" altLang="en-US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ポイントさえ押さえていれば、話し方、問いかけの場面などは、講師の判断で変化させてかまいません。</a:t>
            </a:r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バージョン</a:t>
            </a:r>
            <a:r>
              <a:rPr kumimoji="1" lang="en-US" altLang="ja-JP" dirty="0"/>
              <a:t>】</a:t>
            </a:r>
          </a:p>
          <a:p>
            <a:r>
              <a:rPr kumimoji="1" lang="en-US" altLang="ja-JP" dirty="0"/>
              <a:t>20190830_ver1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・自己紹介</a:t>
            </a:r>
          </a:p>
          <a:p>
            <a:r>
              <a:rPr kumimoji="1" lang="ja-JP" altLang="en-US" dirty="0"/>
              <a:t>・今日の講座の内容</a:t>
            </a:r>
          </a:p>
          <a:p>
            <a:endParaRPr kumimoji="1" lang="ja-JP" altLang="en-US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はじめまして。</a:t>
            </a:r>
          </a:p>
          <a:p>
            <a:r>
              <a:rPr kumimoji="1" lang="ja-JP" altLang="en-US" dirty="0"/>
              <a:t>私は</a:t>
            </a:r>
            <a:r>
              <a:rPr kumimoji="1" lang="en-US" altLang="ja-JP" dirty="0"/>
              <a:t>IPA</a:t>
            </a:r>
            <a:r>
              <a:rPr kumimoji="1" lang="ja-JP" altLang="en-US" dirty="0"/>
              <a:t>インターネット安全教室の講師を務めます</a:t>
            </a:r>
          </a:p>
          <a:p>
            <a:r>
              <a:rPr kumimoji="1" lang="ja-JP" altLang="en-US" dirty="0"/>
              <a:t>△△△の○○です。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今日はネットリテラシー、情報モラル、情報セキュリティについて、</a:t>
            </a:r>
          </a:p>
          <a:p>
            <a:r>
              <a:rPr kumimoji="1" lang="ja-JP" altLang="en-US" dirty="0"/>
              <a:t>共に学び、考える、インターネット安全教室を行います。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今日、ここに集まった仲間と一緒に「考える」、そんな教室にしたいと思います。</a:t>
            </a:r>
          </a:p>
          <a:p>
            <a:r>
              <a:rPr kumimoji="1" lang="ja-JP" altLang="en-US" dirty="0"/>
              <a:t>よろしくお願いします。</a:t>
            </a:r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4268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最近のウイルス感染</a:t>
            </a:r>
            <a:endParaRPr kumimoji="1" lang="en-US" altLang="ja-JP" dirty="0"/>
          </a:p>
          <a:p>
            <a:endParaRPr kumimoji="1" lang="ja-JP" altLang="en-US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また最近のウイルス感染は、わかりにくいといわれています。</a:t>
            </a:r>
            <a:endParaRPr kumimoji="1" lang="en-US" altLang="ja-JP" dirty="0"/>
          </a:p>
          <a:p>
            <a:r>
              <a:rPr kumimoji="1" lang="ja-JP" altLang="en-US" dirty="0"/>
              <a:t>いつもとかわらないのに、実はデータがとられている、なんてこともあるかもしれません。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では、私たちはどうしたらよいのでしょうか？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65509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対策　自分を守る意識を持つ。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小学校低学年には、情報通信機器の使用や新しいサービス、アプリ、ゲーム等のダウンロードなどを</a:t>
            </a:r>
            <a:endParaRPr kumimoji="1" lang="en-US" altLang="ja-JP" dirty="0"/>
          </a:p>
          <a:p>
            <a:r>
              <a:rPr kumimoji="1" lang="ja-JP" altLang="en-US" dirty="0"/>
              <a:t>保護者と一緒に行うことを伝える。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画像引用先</a:t>
            </a:r>
            <a:r>
              <a:rPr kumimoji="1" lang="en-US" altLang="ja-JP" dirty="0"/>
              <a:t>:</a:t>
            </a:r>
          </a:p>
          <a:p>
            <a:r>
              <a:rPr kumimoji="1" lang="ja-JP" altLang="en-US" dirty="0"/>
              <a:t>キミはどっち？</a:t>
            </a:r>
            <a:r>
              <a:rPr kumimoji="1" lang="en-US" altLang="ja-JP" dirty="0"/>
              <a:t>~</a:t>
            </a:r>
            <a:r>
              <a:rPr kumimoji="1" lang="ja-JP" altLang="en-US" dirty="0"/>
              <a:t>パソコン・ケータイ・スマートフォンの正しい使い方～全編</a:t>
            </a:r>
          </a:p>
          <a:p>
            <a:r>
              <a:rPr kumimoji="1" lang="en-US" altLang="ja-JP" dirty="0"/>
              <a:t>https://www.youtube.com/watch?v=k2VT6x4wBSk</a:t>
            </a:r>
          </a:p>
          <a:p>
            <a:r>
              <a:rPr kumimoji="1" lang="en-US" altLang="ja-JP" dirty="0"/>
              <a:t>7:15</a:t>
            </a:r>
            <a:r>
              <a:rPr kumimoji="1" lang="ja-JP" altLang="en-US" dirty="0"/>
              <a:t>のスクリーンショット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まずは新しいサービスやゲームを使う時には、かならずおうちの人と相談してください。</a:t>
            </a:r>
            <a:endParaRPr kumimoji="1" lang="en-US" altLang="ja-JP" dirty="0"/>
          </a:p>
          <a:p>
            <a:r>
              <a:rPr kumimoji="1" lang="ja-JP" altLang="en-US" dirty="0"/>
              <a:t>私は大丈夫！という意識ではなく、立ち止まって考える、自分を守る気持ちを持ちましょう。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18490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対策を知ろう　</a:t>
            </a:r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小学校低学年には、情報通信機器の使用や新しいサービス、アプリ、ゲーム等のダウンロードなどを</a:t>
            </a:r>
          </a:p>
          <a:p>
            <a:r>
              <a:rPr kumimoji="1" lang="ja-JP" altLang="en-US" dirty="0"/>
              <a:t>保護者と一緒に行うことを伝える。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画像引用先</a:t>
            </a:r>
            <a:r>
              <a:rPr kumimoji="1" lang="en-US" altLang="ja-JP" dirty="0"/>
              <a:t>:</a:t>
            </a:r>
          </a:p>
          <a:p>
            <a:r>
              <a:rPr kumimoji="1" lang="ja-JP" altLang="en-US" dirty="0"/>
              <a:t>キミはどっち？</a:t>
            </a:r>
            <a:r>
              <a:rPr kumimoji="1" lang="en-US" altLang="ja-JP" dirty="0"/>
              <a:t>~</a:t>
            </a:r>
            <a:r>
              <a:rPr kumimoji="1" lang="ja-JP" altLang="en-US" dirty="0"/>
              <a:t>パソコン・ケータイ・スマートフォンの正しい使い方～全編</a:t>
            </a:r>
          </a:p>
          <a:p>
            <a:r>
              <a:rPr kumimoji="1" lang="en-US" altLang="ja-JP" dirty="0"/>
              <a:t>https://www.youtube.com/watch?v=k2VT6x4wBSk</a:t>
            </a:r>
          </a:p>
          <a:p>
            <a:r>
              <a:rPr kumimoji="1" lang="en-US" altLang="ja-JP" dirty="0"/>
              <a:t>6:31</a:t>
            </a:r>
            <a:r>
              <a:rPr kumimoji="1" lang="ja-JP" altLang="en-US" dirty="0"/>
              <a:t>のスクリーンショット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ウイルスに感染しないためのウイルス対策ソフト、怪しいサービスにつながらないためのフィルタリングなど</a:t>
            </a:r>
            <a:endParaRPr kumimoji="1" lang="en-US" altLang="ja-JP" dirty="0"/>
          </a:p>
          <a:p>
            <a:r>
              <a:rPr kumimoji="1" lang="ja-JP" altLang="en-US" dirty="0"/>
              <a:t>色々な対策もあります。おうちの人と一緒にこれらの対策をしましょう。</a:t>
            </a:r>
            <a:endParaRPr kumimoji="1" lang="en-US" altLang="ja-JP" dirty="0"/>
          </a:p>
          <a:p>
            <a:r>
              <a:rPr kumimoji="1" lang="ja-JP" altLang="en-US" dirty="0"/>
              <a:t>また、世界中の人とつながる楽しくて便利なインターネットですが、色々な人がいるからこそ</a:t>
            </a:r>
            <a:endParaRPr kumimoji="1" lang="en-US" altLang="ja-JP" dirty="0"/>
          </a:p>
          <a:p>
            <a:r>
              <a:rPr kumimoji="1" lang="ja-JP" altLang="en-US" dirty="0"/>
              <a:t>危ないこともあるんだ、ということ、また新しい危険も生まれるんだ、ということを知ってください。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知識はみなさんを守ります。</a:t>
            </a:r>
          </a:p>
        </p:txBody>
      </p:sp>
    </p:spTree>
    <p:extLst>
      <p:ext uri="{BB962C8B-B14F-4D97-AF65-F5344CB8AC3E}">
        <p14:creationId xmlns:p14="http://schemas.microsoft.com/office/powerpoint/2010/main" val="1916975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036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動画の登場人物の紹介</a:t>
            </a:r>
            <a:endParaRPr kumimoji="1" lang="en-US" altLang="ja-JP" dirty="0"/>
          </a:p>
          <a:p>
            <a:r>
              <a:rPr kumimoji="1" lang="ja-JP" altLang="en-US" dirty="0"/>
              <a:t>動画約</a:t>
            </a:r>
            <a:r>
              <a:rPr kumimoji="1" lang="en-US" altLang="ja-JP" dirty="0"/>
              <a:t>1</a:t>
            </a:r>
            <a:r>
              <a:rPr kumimoji="1" lang="ja-JP" altLang="en-US" dirty="0"/>
              <a:t>分</a:t>
            </a:r>
          </a:p>
          <a:p>
            <a:endParaRPr kumimoji="1" lang="ja-JP" altLang="en-US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みなさんと一緒にこれからの動画を見ていきましょう。</a:t>
            </a:r>
            <a:endParaRPr kumimoji="1" lang="en-US" altLang="ja-JP" dirty="0"/>
          </a:p>
          <a:p>
            <a:r>
              <a:rPr kumimoji="1" lang="ja-JP" altLang="en-US" dirty="0"/>
              <a:t>その動画にでてくるのが、この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人の</a:t>
            </a:r>
            <a:r>
              <a:rPr kumimoji="1" lang="en-US" altLang="ja-JP" dirty="0"/>
              <a:t>6</a:t>
            </a:r>
            <a:r>
              <a:rPr kumimoji="1" lang="ja-JP" altLang="en-US" dirty="0"/>
              <a:t>年生です。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画像引用先</a:t>
            </a:r>
            <a:r>
              <a:rPr kumimoji="1" lang="en-US" altLang="ja-JP" dirty="0"/>
              <a:t>:</a:t>
            </a:r>
          </a:p>
          <a:p>
            <a:r>
              <a:rPr kumimoji="1" lang="ja-JP" altLang="en-US" dirty="0"/>
              <a:t>キミはどっち？</a:t>
            </a:r>
            <a:r>
              <a:rPr kumimoji="1" lang="en-US" altLang="ja-JP" dirty="0"/>
              <a:t>~</a:t>
            </a:r>
            <a:r>
              <a:rPr kumimoji="1" lang="ja-JP" altLang="en-US" dirty="0"/>
              <a:t>パソコン・ケータイ・スマートフォンの正しい使い方～全編</a:t>
            </a:r>
          </a:p>
          <a:p>
            <a:r>
              <a:rPr kumimoji="1" lang="en-US" altLang="ja-JP" dirty="0"/>
              <a:t>https://www.youtube.com/watch?v=k2VT6x4wBSk</a:t>
            </a:r>
          </a:p>
          <a:p>
            <a:r>
              <a:rPr kumimoji="1" lang="en-US" altLang="ja-JP" dirty="0"/>
              <a:t>1:05</a:t>
            </a:r>
            <a:r>
              <a:rPr kumimoji="1" lang="ja-JP" altLang="en-US" dirty="0"/>
              <a:t>のスクリーンショット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469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キミはどっち？</a:t>
            </a:r>
            <a:r>
              <a:rPr kumimoji="1" lang="en-US" altLang="ja-JP" dirty="0"/>
              <a:t>~</a:t>
            </a:r>
            <a:r>
              <a:rPr kumimoji="1" lang="ja-JP" altLang="en-US" dirty="0"/>
              <a:t>パソコン・ケータイ・スマートフォンの正しい使い方～</a:t>
            </a:r>
            <a:r>
              <a:rPr kumimoji="1" lang="ja-JP" altLang="en-US" dirty="0" err="1"/>
              <a:t>の</a:t>
            </a:r>
            <a:r>
              <a:rPr kumimoji="1" lang="ja-JP" altLang="en-US" dirty="0"/>
              <a:t>視聴</a:t>
            </a:r>
            <a:endParaRPr kumimoji="1" lang="en-US" altLang="ja-JP" dirty="0"/>
          </a:p>
          <a:p>
            <a:r>
              <a:rPr kumimoji="1" lang="ja-JP" altLang="en-US" dirty="0"/>
              <a:t>動画</a:t>
            </a:r>
            <a:r>
              <a:rPr kumimoji="1" lang="en-US" altLang="ja-JP" dirty="0"/>
              <a:t>62</a:t>
            </a:r>
            <a:r>
              <a:rPr kumimoji="1" lang="ja-JP" altLang="en-US" dirty="0"/>
              <a:t>秒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キミはどっち？</a:t>
            </a:r>
            <a:r>
              <a:rPr kumimoji="1" lang="en-US" altLang="ja-JP" dirty="0"/>
              <a:t>~</a:t>
            </a:r>
            <a:r>
              <a:rPr kumimoji="1" lang="ja-JP" altLang="en-US" dirty="0"/>
              <a:t>パソコン・ケータイ・スマートフォンの正しい使い方～全編</a:t>
            </a:r>
            <a:endParaRPr kumimoji="1" lang="en-US" altLang="ja-JP" dirty="0"/>
          </a:p>
          <a:p>
            <a:r>
              <a:rPr kumimoji="1" lang="en-US" altLang="ja-JP" dirty="0"/>
              <a:t>https://www.youtube.com/watch?v=k2VT6x4wBSk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画像引用先</a:t>
            </a:r>
            <a:r>
              <a:rPr kumimoji="1" lang="en-US" altLang="ja-JP" dirty="0"/>
              <a:t>:</a:t>
            </a:r>
          </a:p>
          <a:p>
            <a:r>
              <a:rPr kumimoji="1" lang="ja-JP" altLang="en-US" dirty="0"/>
              <a:t>上記の動画の</a:t>
            </a:r>
            <a:r>
              <a:rPr kumimoji="1" lang="en-US" altLang="ja-JP" dirty="0"/>
              <a:t>0:58</a:t>
            </a:r>
            <a:r>
              <a:rPr kumimoji="1" lang="ja-JP" altLang="en-US" dirty="0"/>
              <a:t>のスクリーンショット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では「キミはどっち？」の動画を見てみましょう。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32653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インターネットでできることの確認</a:t>
            </a:r>
            <a:endParaRPr kumimoji="1" lang="en-US" altLang="ja-JP" dirty="0"/>
          </a:p>
          <a:p>
            <a:r>
              <a:rPr kumimoji="1" lang="ja-JP" altLang="en-US" dirty="0"/>
              <a:t>世界中の人とつながっていることの確認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マモルくんたちは何をしていましか？</a:t>
            </a:r>
            <a:endParaRPr kumimoji="1" lang="en-US" altLang="ja-JP" dirty="0"/>
          </a:p>
          <a:p>
            <a:r>
              <a:rPr kumimoji="1" lang="ja-JP" altLang="en-US" dirty="0"/>
              <a:t>そうですね。調べものをしていました。</a:t>
            </a:r>
            <a:endParaRPr kumimoji="1" lang="en-US" altLang="ja-JP" dirty="0"/>
          </a:p>
          <a:p>
            <a:r>
              <a:rPr kumimoji="1" lang="ja-JP" altLang="en-US" dirty="0"/>
              <a:t>インターネットを使って調べものをすることができます。</a:t>
            </a:r>
            <a:endParaRPr kumimoji="1" lang="en-US" altLang="ja-JP" dirty="0"/>
          </a:p>
          <a:p>
            <a:r>
              <a:rPr kumimoji="1" lang="ja-JP" altLang="en-US" dirty="0"/>
              <a:t>早く、たくさんの情報がでてくるので便利ですよね。</a:t>
            </a:r>
            <a:endParaRPr kumimoji="1" lang="en-US" altLang="ja-JP" dirty="0"/>
          </a:p>
          <a:p>
            <a:r>
              <a:rPr kumimoji="1" lang="ja-JP" altLang="en-US" dirty="0"/>
              <a:t>マモローくんが言っていたように世界中の人とつながっているのが</a:t>
            </a:r>
            <a:endParaRPr kumimoji="1" lang="en-US" altLang="ja-JP" dirty="0"/>
          </a:p>
          <a:p>
            <a:r>
              <a:rPr kumimoji="1" lang="ja-JP" altLang="en-US" dirty="0"/>
              <a:t>インターネットです。</a:t>
            </a:r>
            <a:endParaRPr kumimoji="1" lang="en-US" altLang="ja-JP" dirty="0"/>
          </a:p>
          <a:p>
            <a:r>
              <a:rPr kumimoji="1" lang="ja-JP" altLang="en-US" dirty="0"/>
              <a:t>最後にマモルくんが言っていた「こまったこと」が気になりますね。では続きを見てみましょう。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6891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キミはどっち？</a:t>
            </a:r>
            <a:r>
              <a:rPr kumimoji="1" lang="en-US" altLang="ja-JP" dirty="0"/>
              <a:t>~</a:t>
            </a:r>
            <a:r>
              <a:rPr kumimoji="1" lang="ja-JP" altLang="en-US" dirty="0"/>
              <a:t>パソコン・ケータイ・スマートフォンの正しい使い方～</a:t>
            </a:r>
            <a:r>
              <a:rPr kumimoji="1" lang="ja-JP" altLang="en-US" dirty="0" err="1"/>
              <a:t>の</a:t>
            </a:r>
            <a:r>
              <a:rPr kumimoji="1" lang="ja-JP" altLang="en-US" dirty="0"/>
              <a:t>視聴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動画約</a:t>
            </a:r>
            <a:r>
              <a:rPr kumimoji="1" lang="en-US" altLang="ja-JP" dirty="0"/>
              <a:t>1</a:t>
            </a:r>
            <a:r>
              <a:rPr kumimoji="1" lang="ja-JP" altLang="en-US" dirty="0"/>
              <a:t>分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キミはどっち？</a:t>
            </a:r>
            <a:r>
              <a:rPr kumimoji="1" lang="en-US" altLang="ja-JP" dirty="0"/>
              <a:t>~</a:t>
            </a:r>
            <a:r>
              <a:rPr kumimoji="1" lang="ja-JP" altLang="en-US" dirty="0"/>
              <a:t>パソコン・ケータイ・スマートフォンの正しい使い方～全編</a:t>
            </a:r>
          </a:p>
          <a:p>
            <a:r>
              <a:rPr kumimoji="1" lang="en-US" altLang="ja-JP" dirty="0"/>
              <a:t>https://www.youtube.com/watch?v=k2VT6x4wBSk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画像引用先</a:t>
            </a:r>
            <a:r>
              <a:rPr kumimoji="1" lang="en-US" altLang="ja-JP" dirty="0"/>
              <a:t>:</a:t>
            </a:r>
          </a:p>
          <a:p>
            <a:r>
              <a:rPr kumimoji="1" lang="ja-JP" altLang="en-US" dirty="0"/>
              <a:t>上記の動画の</a:t>
            </a:r>
            <a:r>
              <a:rPr kumimoji="1" lang="en-US" altLang="ja-JP" dirty="0"/>
              <a:t>5:15</a:t>
            </a:r>
            <a:r>
              <a:rPr kumimoji="1" lang="ja-JP" altLang="en-US" dirty="0"/>
              <a:t>のスクリーンショット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では「キミはどっち？」の動画の続きを見てみましょう。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どうでしたか？ウイルスに感染してるかも、とマモリちゃんが言ってましたが、ウイルスにパソコンが感染するって意味は</a:t>
            </a:r>
            <a:endParaRPr kumimoji="1" lang="en-US" altLang="ja-JP" dirty="0"/>
          </a:p>
          <a:p>
            <a:r>
              <a:rPr kumimoji="1" lang="ja-JP" altLang="en-US" dirty="0"/>
              <a:t>わかりますか？</a:t>
            </a:r>
            <a:endParaRPr kumimoji="1" lang="en-US" altLang="ja-JP" dirty="0"/>
          </a:p>
          <a:p>
            <a:r>
              <a:rPr kumimoji="1" lang="ja-JP" altLang="en-US" dirty="0"/>
              <a:t>パソコンやスマートフォンがウイルスに感染すると、動きが悪くなったり、データが盗まれたりします。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ではなぜウイルスに感染してしまったのか？</a:t>
            </a:r>
          </a:p>
          <a:p>
            <a:r>
              <a:rPr kumimoji="1" lang="ja-JP" altLang="en-US" dirty="0"/>
              <a:t>マモローくんが見ていた、無料でアニメが見放題のボタンがちょっと怪しそうでしたね。</a:t>
            </a:r>
          </a:p>
          <a:p>
            <a:r>
              <a:rPr kumimoji="1" lang="ja-JP" altLang="en-US" dirty="0"/>
              <a:t>みなさんならどうしますか？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878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色々なワナがある。みなさんならどうしますか？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マモローくんが見ていた無料でアニメ見放題、その他にもこんな言葉が</a:t>
            </a:r>
            <a:endParaRPr kumimoji="1" lang="en-US" altLang="ja-JP" dirty="0"/>
          </a:p>
          <a:p>
            <a:r>
              <a:rPr kumimoji="1" lang="ja-JP" altLang="en-US" dirty="0"/>
              <a:t>インターネットを使っているとでてくることがあります。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どうですか？みなさんは気になりませんか？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70222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色々なワナがある。みなさんならどうしますか？</a:t>
            </a:r>
          </a:p>
          <a:p>
            <a:endParaRPr kumimoji="1" lang="ja-JP" altLang="en-US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他にもこんな風に脅かされることもあるんです。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お金を払え！とか呪われます！</a:t>
            </a:r>
            <a:endParaRPr kumimoji="1" lang="en-US" altLang="ja-JP" dirty="0"/>
          </a:p>
          <a:p>
            <a:r>
              <a:rPr kumimoji="1" lang="ja-JP" altLang="en-US" dirty="0"/>
              <a:t>て言われたら、ちょっと困りますよね。</a:t>
            </a:r>
          </a:p>
        </p:txBody>
      </p:sp>
    </p:spTree>
    <p:extLst>
      <p:ext uri="{BB962C8B-B14F-4D97-AF65-F5344CB8AC3E}">
        <p14:creationId xmlns:p14="http://schemas.microsoft.com/office/powerpoint/2010/main" val="2918763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キミはどっち？</a:t>
            </a:r>
            <a:r>
              <a:rPr kumimoji="1" lang="en-US" altLang="ja-JP" dirty="0"/>
              <a:t>~</a:t>
            </a:r>
            <a:r>
              <a:rPr kumimoji="1" lang="ja-JP" altLang="en-US" dirty="0"/>
              <a:t>パソコン・ケータイ・スマートフォンの正しい使い方～</a:t>
            </a:r>
            <a:r>
              <a:rPr kumimoji="1" lang="ja-JP" altLang="en-US" dirty="0" err="1"/>
              <a:t>の</a:t>
            </a:r>
            <a:r>
              <a:rPr kumimoji="1" lang="ja-JP" altLang="en-US" dirty="0"/>
              <a:t>視聴</a:t>
            </a:r>
          </a:p>
          <a:p>
            <a:r>
              <a:rPr kumimoji="1" lang="ja-JP" altLang="en-US" dirty="0"/>
              <a:t>動画約</a:t>
            </a:r>
            <a:r>
              <a:rPr kumimoji="1" lang="en-US" altLang="ja-JP" dirty="0"/>
              <a:t>1</a:t>
            </a:r>
            <a:r>
              <a:rPr kumimoji="1" lang="ja-JP" altLang="en-US" dirty="0"/>
              <a:t>分</a:t>
            </a:r>
            <a:r>
              <a:rPr kumimoji="1" lang="en-US" altLang="ja-JP" dirty="0"/>
              <a:t>15</a:t>
            </a:r>
            <a:r>
              <a:rPr kumimoji="1" lang="ja-JP" altLang="en-US" dirty="0"/>
              <a:t>秒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キミはどっち？</a:t>
            </a:r>
            <a:r>
              <a:rPr kumimoji="1" lang="en-US" altLang="ja-JP" dirty="0"/>
              <a:t>~</a:t>
            </a:r>
            <a:r>
              <a:rPr kumimoji="1" lang="ja-JP" altLang="en-US" dirty="0"/>
              <a:t>パソコン・ケータイ・スマートフォンの正しい使い方～全編</a:t>
            </a:r>
          </a:p>
          <a:p>
            <a:r>
              <a:rPr kumimoji="1" lang="en-US" altLang="ja-JP" dirty="0"/>
              <a:t>https://www.youtube.com/watch?v=k2VT6x4wBSk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引用先</a:t>
            </a:r>
            <a:r>
              <a:rPr kumimoji="1" lang="en-US" altLang="ja-JP" dirty="0"/>
              <a:t>:</a:t>
            </a:r>
          </a:p>
          <a:p>
            <a:r>
              <a:rPr kumimoji="1" lang="ja-JP" altLang="en-US" dirty="0"/>
              <a:t>上記の動画の</a:t>
            </a:r>
            <a:r>
              <a:rPr kumimoji="1" lang="en-US" altLang="ja-JP" dirty="0"/>
              <a:t>4:11</a:t>
            </a:r>
            <a:r>
              <a:rPr kumimoji="1" lang="ja-JP" altLang="en-US" dirty="0"/>
              <a:t>のスクリーンショット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では続きを見てみましょう。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視聴後</a:t>
            </a:r>
            <a:endParaRPr kumimoji="1" lang="en-US" altLang="ja-JP" dirty="0"/>
          </a:p>
          <a:p>
            <a:endParaRPr kumimoji="1" lang="ja-JP" altLang="en-US" dirty="0"/>
          </a:p>
          <a:p>
            <a:r>
              <a:rPr kumimoji="1" lang="ja-JP" altLang="en-US" dirty="0"/>
              <a:t>なるほど、マモローくんは無料でアニメ見放題をダウンロード、つまりパソコンで使えるようにしたんですね。</a:t>
            </a:r>
            <a:endParaRPr kumimoji="1" lang="en-US" altLang="ja-JP" dirty="0"/>
          </a:p>
          <a:p>
            <a:r>
              <a:rPr kumimoji="1" lang="ja-JP" altLang="en-US" dirty="0"/>
              <a:t>どうもそれが原因でウイルスに感染してしまったようです。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2747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ポイント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/>
              <a:t>ダウンロードすると何が起こる？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《</a:t>
            </a:r>
            <a:r>
              <a:rPr kumimoji="1" lang="ja-JP" altLang="en-US" dirty="0"/>
              <a:t>講師のセリフ例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dirty="0"/>
              <a:t>怪しいサービスをダウンロードしてしまうと、スライドにあるように</a:t>
            </a:r>
            <a:endParaRPr kumimoji="1" lang="en-US" altLang="ja-JP" dirty="0"/>
          </a:p>
          <a:p>
            <a:r>
              <a:rPr kumimoji="1" lang="ja-JP" altLang="en-US" dirty="0"/>
              <a:t>色々と困ったことが起こります。</a:t>
            </a:r>
            <a:endParaRPr kumimoji="1" lang="en-US" altLang="ja-JP" dirty="0"/>
          </a:p>
          <a:p>
            <a:r>
              <a:rPr kumimoji="1" lang="ja-JP" altLang="en-US" dirty="0"/>
              <a:t>自分のパソコンやスマートフォンだけでなく、お友達や家族にも迷惑がかかる可能性があります。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8084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>
            <a:spLocks/>
          </p:cNvSpPr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606798 w 9144000"/>
              <a:gd name="connsiteY5" fmla="*/ 729000 h 6858000"/>
              <a:gd name="connsiteX6" fmla="*/ 606798 w 9144000"/>
              <a:gd name="connsiteY6" fmla="*/ 6129000 h 6858000"/>
              <a:gd name="connsiteX7" fmla="*/ 8537201 w 9144000"/>
              <a:gd name="connsiteY7" fmla="*/ 6129000 h 6858000"/>
              <a:gd name="connsiteX8" fmla="*/ 8537201 w 9144000"/>
              <a:gd name="connsiteY8" fmla="*/ 729000 h 6858000"/>
              <a:gd name="connsiteX9" fmla="*/ 606798 w 9144000"/>
              <a:gd name="connsiteY9" fmla="*/ 7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06798" y="729000"/>
                </a:moveTo>
                <a:lnTo>
                  <a:pt x="606798" y="6129000"/>
                </a:lnTo>
                <a:lnTo>
                  <a:pt x="8537201" y="6129000"/>
                </a:lnTo>
                <a:lnTo>
                  <a:pt x="8537201" y="729000"/>
                </a:lnTo>
                <a:lnTo>
                  <a:pt x="606798" y="729000"/>
                </a:lnTo>
                <a:close/>
              </a:path>
            </a:pathLst>
          </a:custGeom>
          <a:solidFill>
            <a:srgbClr val="ED7D31"/>
          </a:solidFill>
          <a:ln w="76200">
            <a:solidFill>
              <a:srgbClr val="ED7D3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6798" y="799434"/>
            <a:ext cx="7930403" cy="5314149"/>
          </a:xfrm>
          <a:noFill/>
          <a:ln w="76200">
            <a:noFill/>
          </a:ln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09" y="4799328"/>
            <a:ext cx="2407282" cy="135768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1" y="6228051"/>
            <a:ext cx="915198" cy="51548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825531"/>
            <a:ext cx="3232150" cy="1345286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557485" y="6142499"/>
            <a:ext cx="4619918" cy="74862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ja-JP" altLang="en-US" dirty="0"/>
              <a:t>マスター テキストの書式設定</a:t>
            </a:r>
            <a:endParaRPr lang="en-US" dirty="0"/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1041131" y="6250613"/>
            <a:ext cx="263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試行版</a:t>
            </a:r>
            <a:endParaRPr kumimoji="1" lang="en-US" altLang="ja-JP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dirty="0" smtClean="0">
                <a:solidFill>
                  <a:schemeClr val="tx1"/>
                </a:solidFill>
              </a:rPr>
              <a:t>©2019</a:t>
            </a:r>
            <a:r>
              <a:rPr lang="ja-JP" altLang="en-US" sz="900" dirty="0" smtClean="0">
                <a:solidFill>
                  <a:schemeClr val="tx1"/>
                </a:solidFill>
              </a:rPr>
              <a:t>教育ネット</a:t>
            </a:r>
            <a:endParaRPr lang="en-US" altLang="ja-JP" sz="9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5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1440" y="304800"/>
            <a:ext cx="897636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4" y="369701"/>
            <a:ext cx="987588" cy="1211772"/>
          </a:xfrm>
          <a:prstGeom prst="rect">
            <a:avLst/>
          </a:prstGeom>
        </p:spPr>
      </p:pic>
      <p:sp>
        <p:nvSpPr>
          <p:cNvPr id="6" name="Content Placeholder 2" hidden="1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886701" cy="4351338"/>
          </a:xfrm>
        </p:spPr>
        <p:txBody>
          <a:bodyPr/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109382" y="450475"/>
            <a:ext cx="7958418" cy="703823"/>
          </a:xfrm>
        </p:spPr>
        <p:txBody>
          <a:bodyPr>
            <a:noAutofit/>
          </a:bodyPr>
          <a:lstStyle>
            <a:lvl1pPr>
              <a:defRPr sz="4400" b="1">
                <a:latin typeface="+mj-ea"/>
                <a:ea typeface="+mj-ea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8119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ユーザー設定レイアウ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1440" y="304800"/>
            <a:ext cx="897636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76" y="357313"/>
            <a:ext cx="1219531" cy="116509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886701" cy="4351338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61364" y="345516"/>
            <a:ext cx="7958418" cy="784598"/>
          </a:xfrm>
        </p:spPr>
        <p:txBody>
          <a:bodyPr>
            <a:noAutofit/>
          </a:bodyPr>
          <a:lstStyle>
            <a:lvl1pPr>
              <a:defRPr sz="4400" b="1">
                <a:latin typeface="+mj-ea"/>
                <a:ea typeface="+mj-ea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4660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73105" y="6420745"/>
            <a:ext cx="2057400" cy="365125"/>
          </a:xfrm>
        </p:spPr>
        <p:txBody>
          <a:bodyPr/>
          <a:lstStyle/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4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ユーザー設定レイアウ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1440" y="304800"/>
            <a:ext cx="897636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4" y="369701"/>
            <a:ext cx="987588" cy="121177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886701" cy="4351338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1109382" y="457199"/>
            <a:ext cx="7958418" cy="697099"/>
          </a:xfrm>
        </p:spPr>
        <p:txBody>
          <a:bodyPr>
            <a:noAutofit/>
          </a:bodyPr>
          <a:lstStyle>
            <a:lvl1pPr>
              <a:defRPr sz="4400" b="1">
                <a:latin typeface="+mj-ea"/>
                <a:ea typeface="+mj-ea"/>
              </a:defRPr>
            </a:lvl1pPr>
          </a:lstStyle>
          <a:p>
            <a:r>
              <a:rPr kumimoji="1" lang="ja-JP" altLang="en-US" dirty="0"/>
              <a:t>考えてみよう</a:t>
            </a:r>
          </a:p>
        </p:txBody>
      </p:sp>
    </p:spTree>
    <p:extLst>
      <p:ext uri="{BB962C8B-B14F-4D97-AF65-F5344CB8AC3E}">
        <p14:creationId xmlns:p14="http://schemas.microsoft.com/office/powerpoint/2010/main" val="1246856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1440" y="304800"/>
            <a:ext cx="897636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444977"/>
            <a:ext cx="1148335" cy="107743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886701" cy="4351338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1317812" y="444977"/>
            <a:ext cx="7749988" cy="709322"/>
          </a:xfrm>
        </p:spPr>
        <p:txBody>
          <a:bodyPr>
            <a:noAutofit/>
          </a:bodyPr>
          <a:lstStyle>
            <a:lvl1pPr>
              <a:defRPr sz="4400" b="1">
                <a:latin typeface="+mj-ea"/>
                <a:ea typeface="+mj-ea"/>
              </a:defRPr>
            </a:lvl1pPr>
          </a:lstStyle>
          <a:p>
            <a:r>
              <a:rPr kumimoji="1" lang="ja-JP" altLang="en-US" dirty="0"/>
              <a:t>動画をみて考えよう</a:t>
            </a:r>
          </a:p>
        </p:txBody>
      </p:sp>
    </p:spTree>
    <p:extLst>
      <p:ext uri="{BB962C8B-B14F-4D97-AF65-F5344CB8AC3E}">
        <p14:creationId xmlns:p14="http://schemas.microsoft.com/office/powerpoint/2010/main" val="1041905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ユーザー設定レイアウ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1440" y="304800"/>
            <a:ext cx="897636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444977"/>
            <a:ext cx="1148335" cy="107743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886701" cy="4351338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317812" y="444977"/>
            <a:ext cx="7749988" cy="709322"/>
          </a:xfrm>
        </p:spPr>
        <p:txBody>
          <a:bodyPr>
            <a:noAutofit/>
          </a:bodyPr>
          <a:lstStyle>
            <a:lvl1pPr>
              <a:defRPr sz="4400" b="1">
                <a:latin typeface="+mj-ea"/>
                <a:ea typeface="+mj-ea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7429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ユーザー設定レイアウ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91440" y="304800"/>
            <a:ext cx="897636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76" y="357313"/>
            <a:ext cx="1219531" cy="116509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886701" cy="4351338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396688" y="497541"/>
            <a:ext cx="7723094" cy="632572"/>
          </a:xfrm>
        </p:spPr>
        <p:txBody>
          <a:bodyPr>
            <a:noAutofit/>
          </a:bodyPr>
          <a:lstStyle>
            <a:lvl1pPr>
              <a:defRPr sz="4400" b="1">
                <a:latin typeface="+mj-ea"/>
                <a:ea typeface="+mj-ea"/>
              </a:defRPr>
            </a:lvl1pPr>
          </a:lstStyle>
          <a:p>
            <a:r>
              <a:rPr kumimoji="1" lang="ja-JP" altLang="en-US" dirty="0"/>
              <a:t>ポイント</a:t>
            </a:r>
          </a:p>
        </p:txBody>
      </p:sp>
    </p:spTree>
    <p:extLst>
      <p:ext uri="{BB962C8B-B14F-4D97-AF65-F5344CB8AC3E}">
        <p14:creationId xmlns:p14="http://schemas.microsoft.com/office/powerpoint/2010/main" val="2495049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73105" y="6420745"/>
            <a:ext cx="2057400" cy="365125"/>
          </a:xfrm>
        </p:spPr>
        <p:txBody>
          <a:bodyPr/>
          <a:lstStyle/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1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6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4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18" y="4895378"/>
            <a:ext cx="5670816" cy="180137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886701" cy="4351338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テキスト ボックス 6"/>
          <p:cNvSpPr txBox="1"/>
          <p:nvPr userDrawn="1"/>
        </p:nvSpPr>
        <p:spPr>
          <a:xfrm>
            <a:off x="2003611" y="447677"/>
            <a:ext cx="5245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b="1" dirty="0"/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66337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>
            <a:spLocks/>
          </p:cNvSpPr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606798 w 9144000"/>
              <a:gd name="connsiteY5" fmla="*/ 729000 h 6858000"/>
              <a:gd name="connsiteX6" fmla="*/ 606798 w 9144000"/>
              <a:gd name="connsiteY6" fmla="*/ 6129000 h 6858000"/>
              <a:gd name="connsiteX7" fmla="*/ 8537201 w 9144000"/>
              <a:gd name="connsiteY7" fmla="*/ 6129000 h 6858000"/>
              <a:gd name="connsiteX8" fmla="*/ 8537201 w 9144000"/>
              <a:gd name="connsiteY8" fmla="*/ 729000 h 6858000"/>
              <a:gd name="connsiteX9" fmla="*/ 606798 w 9144000"/>
              <a:gd name="connsiteY9" fmla="*/ 7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06798" y="729000"/>
                </a:moveTo>
                <a:lnTo>
                  <a:pt x="606798" y="6129000"/>
                </a:lnTo>
                <a:lnTo>
                  <a:pt x="8537201" y="6129000"/>
                </a:lnTo>
                <a:lnTo>
                  <a:pt x="8537201" y="729000"/>
                </a:lnTo>
                <a:lnTo>
                  <a:pt x="606798" y="729000"/>
                </a:lnTo>
                <a:close/>
              </a:path>
            </a:pathLst>
          </a:custGeom>
          <a:solidFill>
            <a:srgbClr val="ED7D31"/>
          </a:solidFill>
          <a:ln w="76200">
            <a:solidFill>
              <a:srgbClr val="ED7D3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6798" y="799434"/>
            <a:ext cx="7930403" cy="5314149"/>
          </a:xfrm>
          <a:noFill/>
          <a:ln w="76200">
            <a:noFill/>
          </a:ln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09" y="4799328"/>
            <a:ext cx="2407282" cy="135768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1" y="6228051"/>
            <a:ext cx="915198" cy="51548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825531"/>
            <a:ext cx="3232150" cy="1345286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557485" y="6142499"/>
            <a:ext cx="4619918" cy="74862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ja-JP" altLang="en-US" dirty="0"/>
              <a:t>マスター テキストの書式設定</a:t>
            </a:r>
            <a:endParaRPr lang="en-US" dirty="0"/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041131" y="6250613"/>
            <a:ext cx="263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試行版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en-US" altLang="ja-JP" sz="900" dirty="0" smtClean="0">
                <a:solidFill>
                  <a:prstClr val="black"/>
                </a:solidFill>
              </a:rPr>
              <a:t>©2019</a:t>
            </a:r>
            <a:r>
              <a:rPr lang="ja-JP" altLang="en-US" sz="900" dirty="0" smtClean="0">
                <a:solidFill>
                  <a:prstClr val="black"/>
                </a:solidFill>
              </a:rPr>
              <a:t>教育ネット</a:t>
            </a:r>
            <a:endParaRPr lang="en-US" altLang="ja-JP" sz="9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9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0907" y="6378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1" y="6228051"/>
            <a:ext cx="915198" cy="51548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 userDrawn="1"/>
        </p:nvSpPr>
        <p:spPr>
          <a:xfrm>
            <a:off x="1041131" y="6250613"/>
            <a:ext cx="263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試行版</a:t>
            </a:r>
            <a:endParaRPr kumimoji="1" lang="en-US" altLang="ja-JP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900" dirty="0" smtClean="0">
                <a:solidFill>
                  <a:prstClr val="black">
                    <a:tint val="75000"/>
                  </a:prstClr>
                </a:solidFill>
              </a:rPr>
              <a:t>©2019</a:t>
            </a:r>
            <a:r>
              <a:rPr lang="ja-JP" altLang="en-US" sz="900" dirty="0" smtClean="0">
                <a:solidFill>
                  <a:prstClr val="black">
                    <a:tint val="75000"/>
                  </a:prstClr>
                </a:solidFill>
              </a:rPr>
              <a:t>教育ネット</a:t>
            </a:r>
            <a:endParaRPr lang="en-US" altLang="ja-JP" sz="900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91" r:id="rId3"/>
    <p:sldLayoutId id="2147483893" r:id="rId4"/>
    <p:sldLayoutId id="2147483894" r:id="rId5"/>
    <p:sldLayoutId id="2147483902" r:id="rId6"/>
    <p:sldLayoutId id="2147483969" r:id="rId7"/>
    <p:sldLayoutId id="21474839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0907" y="6378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D90D8-D151-455B-8A19-D96C10F24CC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1" y="6228051"/>
            <a:ext cx="915198" cy="51548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 userDrawn="1"/>
        </p:nvSpPr>
        <p:spPr>
          <a:xfrm>
            <a:off x="1041131" y="6250613"/>
            <a:ext cx="263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試行版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en-US" altLang="ja-JP" sz="900" dirty="0" smtClean="0">
                <a:solidFill>
                  <a:prstClr val="black">
                    <a:tint val="75000"/>
                  </a:prstClr>
                </a:solidFill>
              </a:rPr>
              <a:t>©2019</a:t>
            </a:r>
            <a:r>
              <a:rPr lang="ja-JP" altLang="en-US" sz="900" dirty="0" smtClean="0">
                <a:solidFill>
                  <a:prstClr val="black">
                    <a:tint val="75000"/>
                  </a:prstClr>
                </a:solidFill>
              </a:rPr>
              <a:t>教育ネット</a:t>
            </a:r>
            <a:endParaRPr lang="en-US" altLang="ja-JP" sz="900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4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/>
          <p:nvPr/>
        </p:nvSpPr>
        <p:spPr>
          <a:xfrm>
            <a:off x="467751" y="1139705"/>
            <a:ext cx="7472502" cy="1249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4000" dirty="0">
                <a:solidFill>
                  <a:srgbClr val="4472C4">
                    <a:lumMod val="50000"/>
                  </a:srgbClr>
                </a:solidFill>
                <a:latin typeface="HGPSoeiKakugothicUB" pitchFamily="50" charset="-128"/>
                <a:ea typeface="HGPSoeiKakugothicUB" pitchFamily="50" charset="-128"/>
              </a:rPr>
              <a:t>ともに学ぶ。考える。</a:t>
            </a:r>
            <a:endParaRPr lang="en-US" altLang="ja-JP" sz="4000" dirty="0">
              <a:solidFill>
                <a:srgbClr val="4472C4">
                  <a:lumMod val="50000"/>
                </a:srgbClr>
              </a:solidFill>
              <a:latin typeface="HGPSoeiKakugothicUB" pitchFamily="50" charset="-128"/>
              <a:ea typeface="HGPSoeiKakugothicUB" pitchFamily="50" charset="-128"/>
            </a:endParaRPr>
          </a:p>
          <a:p>
            <a:pPr>
              <a:lnSpc>
                <a:spcPct val="80000"/>
              </a:lnSpc>
            </a:pPr>
            <a:r>
              <a:rPr lang="ja-JP" altLang="en-US" sz="54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SoeiKakugothicUB" pitchFamily="50" charset="-128"/>
                <a:ea typeface="HGPSoeiKakugothicUB" pitchFamily="50" charset="-128"/>
              </a:rPr>
              <a:t>インターネット安全教室</a:t>
            </a:r>
            <a:endParaRPr lang="en-US" sz="54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SoeiKakugothicUB" pitchFamily="50" charset="-128"/>
              <a:ea typeface="HGPSoeiKakugothicUB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7" y="181765"/>
            <a:ext cx="1713796" cy="42996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026" y="5942519"/>
            <a:ext cx="648610" cy="79537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67751" y="2389278"/>
            <a:ext cx="852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～大人もこどもも一緒に学び、考える。インターネットとのつきあい方～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86" y="1040801"/>
            <a:ext cx="1423150" cy="144738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33" y="5433657"/>
            <a:ext cx="4943485" cy="124587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145392" y="96135"/>
            <a:ext cx="63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03_</a:t>
            </a:r>
            <a:r>
              <a:rPr lang="ja-JP" altLang="en-US" dirty="0"/>
              <a:t>最近のサイバーセキュリティの脅威</a:t>
            </a:r>
            <a:r>
              <a:rPr lang="en-US" altLang="ja-JP" dirty="0"/>
              <a:t>_02_</a:t>
            </a:r>
            <a:r>
              <a:rPr lang="ja-JP" altLang="en-US" dirty="0"/>
              <a:t>小学校</a:t>
            </a:r>
            <a:r>
              <a:rPr lang="en-US" altLang="ja-JP" dirty="0"/>
              <a:t>4~6</a:t>
            </a:r>
            <a:r>
              <a:rPr lang="ja-JP" altLang="en-US" dirty="0"/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1656069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君</a:t>
            </a:r>
            <a:r>
              <a:rPr kumimoji="1" lang="ja-JP" altLang="en-US" dirty="0"/>
              <a:t>ならどうする？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8DECDC90-F0FC-4436-B5D1-EA35AB53EBDC}"/>
              </a:ext>
            </a:extLst>
          </p:cNvPr>
          <p:cNvSpPr txBox="1"/>
          <p:nvPr/>
        </p:nvSpPr>
        <p:spPr>
          <a:xfrm>
            <a:off x="374486" y="2165053"/>
            <a:ext cx="84762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2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742950" indent="-742950">
              <a:buFont typeface="+mj-ea"/>
              <a:buAutoNum type="circleNumDbPlain"/>
            </a:pPr>
            <a:r>
              <a:rPr lang="ja-JP" altLang="en-US" sz="4400" dirty="0">
                <a:solidFill>
                  <a:prstClr val="black"/>
                </a:solidFill>
                <a:latin typeface="+mj-ea"/>
                <a:ea typeface="+mj-ea"/>
              </a:rPr>
              <a:t>今日中にお金をはらえ。</a:t>
            </a:r>
            <a:endParaRPr lang="en-US" altLang="ja-JP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742950" indent="-742950">
              <a:buFont typeface="+mj-ea"/>
              <a:buAutoNum type="circleNumDbPlain"/>
            </a:pPr>
            <a:r>
              <a:rPr lang="ja-JP" altLang="en-US" sz="4400" dirty="0">
                <a:solidFill>
                  <a:prstClr val="black"/>
                </a:solidFill>
                <a:latin typeface="+mj-ea"/>
                <a:ea typeface="+mj-ea"/>
              </a:rPr>
              <a:t>ゲームアカウントが消えます。</a:t>
            </a:r>
            <a:endParaRPr lang="en-US" altLang="ja-JP" sz="4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742950" indent="-742950">
              <a:buFont typeface="+mj-ea"/>
              <a:buAutoNum type="circleNumDbPlain"/>
            </a:pPr>
            <a:r>
              <a:rPr lang="en-US" altLang="ja-JP" sz="4400" dirty="0">
                <a:solidFill>
                  <a:prstClr val="black"/>
                </a:solidFill>
                <a:latin typeface="+mj-ea"/>
                <a:ea typeface="+mj-ea"/>
              </a:rPr>
              <a:t>ID</a:t>
            </a:r>
            <a:r>
              <a:rPr lang="ja-JP" altLang="en-US" sz="4400" dirty="0">
                <a:solidFill>
                  <a:prstClr val="black"/>
                </a:solidFill>
                <a:latin typeface="+mj-ea"/>
                <a:ea typeface="+mj-ea"/>
              </a:rPr>
              <a:t>が使えません。</a:t>
            </a:r>
            <a:endParaRPr lang="en-US" altLang="ja-JP" sz="4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742950" indent="-742950">
              <a:buFont typeface="+mj-ea"/>
              <a:buAutoNum type="circleNumDbPlain"/>
            </a:pPr>
            <a:r>
              <a:rPr lang="ja-JP" altLang="en-US" sz="4400" dirty="0">
                <a:solidFill>
                  <a:prstClr val="black"/>
                </a:solidFill>
                <a:latin typeface="+mj-ea"/>
                <a:ea typeface="+mj-ea"/>
              </a:rPr>
              <a:t>友だちにこのメールを</a:t>
            </a:r>
            <a:r>
              <a:rPr lang="en-US" altLang="ja-JP" sz="4400" dirty="0">
                <a:solidFill>
                  <a:prstClr val="black"/>
                </a:solidFill>
                <a:latin typeface="+mj-ea"/>
                <a:ea typeface="+mj-ea"/>
              </a:rPr>
              <a:t/>
            </a:r>
            <a:br>
              <a:rPr lang="en-US" altLang="ja-JP" sz="4400" dirty="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ja-JP" altLang="en-US" sz="4400" dirty="0">
                <a:solidFill>
                  <a:prstClr val="black"/>
                </a:solidFill>
                <a:latin typeface="+mj-ea"/>
                <a:ea typeface="+mj-ea"/>
              </a:rPr>
              <a:t>送らないとのろわれます。</a:t>
            </a:r>
            <a:endParaRPr lang="en-US" altLang="ja-JP" sz="4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1351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動画の続きを見てみよう</a:t>
            </a:r>
            <a:endParaRPr kumimoji="1" lang="ja-JP" altLang="en-US" dirty="0"/>
          </a:p>
        </p:txBody>
      </p:sp>
      <p:pic>
        <p:nvPicPr>
          <p:cNvPr id="6" name="キミはどっち？ハイパーハリネズ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151" y="1647644"/>
            <a:ext cx="7899502" cy="4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0167" y="1632595"/>
            <a:ext cx="864366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u="sng" dirty="0" smtClean="0">
                <a:latin typeface="+mj-ea"/>
                <a:ea typeface="+mj-ea"/>
              </a:rPr>
              <a:t>むりょう な</a:t>
            </a:r>
            <a:r>
              <a:rPr kumimoji="1" lang="ja-JP" altLang="en-US" u="sng" dirty="0">
                <a:latin typeface="+mj-ea"/>
                <a:ea typeface="+mj-ea"/>
              </a:rPr>
              <a:t>の</a:t>
            </a:r>
            <a:r>
              <a:rPr lang="ja-JP" altLang="en-US" u="sng" dirty="0" smtClean="0">
                <a:latin typeface="+mj-ea"/>
                <a:ea typeface="+mj-ea"/>
              </a:rPr>
              <a:t>に お金を はらえ？</a:t>
            </a:r>
            <a:r>
              <a:rPr lang="ja-JP" altLang="en-US" u="sng" dirty="0">
                <a:latin typeface="+mj-ea"/>
                <a:ea typeface="+mj-ea"/>
              </a:rPr>
              <a:t>？</a:t>
            </a:r>
            <a:endParaRPr lang="en-US" altLang="ja-JP" u="sng" dirty="0"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10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dirty="0">
                <a:latin typeface="+mj-ea"/>
                <a:ea typeface="+mj-ea"/>
              </a:rPr>
              <a:t>パソコンの動きが悪くなった。</a:t>
            </a:r>
          </a:p>
          <a:p>
            <a:pPr marL="0" indent="0">
              <a:buNone/>
            </a:pPr>
            <a:r>
              <a:rPr kumimoji="1" lang="ja-JP" altLang="en-US" dirty="0">
                <a:latin typeface="+mj-ea"/>
                <a:ea typeface="+mj-ea"/>
              </a:rPr>
              <a:t>ウイルスに</a:t>
            </a:r>
            <a:r>
              <a:rPr lang="ja-JP" altLang="en-US" dirty="0">
                <a:latin typeface="+mj-ea"/>
                <a:ea typeface="+mj-ea"/>
              </a:rPr>
              <a:t>感</a:t>
            </a:r>
            <a:r>
              <a:rPr kumimoji="1" lang="ja-JP" altLang="en-US" dirty="0">
                <a:latin typeface="+mj-ea"/>
                <a:ea typeface="+mj-ea"/>
              </a:rPr>
              <a:t>せんした。</a:t>
            </a:r>
            <a:endParaRPr kumimoji="1" lang="en-US" altLang="ja-JP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dirty="0">
                <a:latin typeface="+mj-ea"/>
                <a:ea typeface="+mj-ea"/>
              </a:rPr>
              <a:t>パソコンやスマホの中のじょうほうが取られた。</a:t>
            </a:r>
            <a:endParaRPr lang="en-US" altLang="ja-JP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ja-JP" altLang="en-US" dirty="0">
                <a:latin typeface="+mj-ea"/>
                <a:ea typeface="+mj-ea"/>
              </a:rPr>
              <a:t>れんらく先が分かる人にもメールなどで</a:t>
            </a:r>
            <a:endParaRPr kumimoji="1" lang="en-US" altLang="ja-JP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ja-JP" altLang="en-US" dirty="0">
                <a:latin typeface="+mj-ea"/>
                <a:ea typeface="+mj-ea"/>
              </a:rPr>
              <a:t>ウイルスに</a:t>
            </a:r>
            <a:r>
              <a:rPr lang="ja-JP" altLang="en-US" dirty="0">
                <a:latin typeface="+mj-ea"/>
                <a:ea typeface="+mj-ea"/>
              </a:rPr>
              <a:t>感</a:t>
            </a:r>
            <a:r>
              <a:rPr kumimoji="1" lang="ja-JP" altLang="en-US" dirty="0">
                <a:latin typeface="+mj-ea"/>
                <a:ea typeface="+mj-ea"/>
              </a:rPr>
              <a:t>せんした。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ダウンロードすると？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62" y="5591817"/>
            <a:ext cx="2959030" cy="11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3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396688" y="2021762"/>
            <a:ext cx="8569139" cy="4351338"/>
          </a:xfrm>
        </p:spPr>
        <p:txBody>
          <a:bodyPr/>
          <a:lstStyle/>
          <a:p>
            <a:pPr marL="0" indent="0">
              <a:buNone/>
            </a:pPr>
            <a:endParaRPr lang="en-US" altLang="ja-JP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dirty="0">
                <a:latin typeface="+mj-ea"/>
                <a:ea typeface="+mj-ea"/>
              </a:rPr>
              <a:t>いつもとかわらないけど、</a:t>
            </a:r>
            <a:endParaRPr lang="en-US" altLang="ja-JP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dirty="0">
                <a:latin typeface="+mj-ea"/>
                <a:ea typeface="+mj-ea"/>
              </a:rPr>
              <a:t>実はじょうほうが取られてしまっている。</a:t>
            </a:r>
            <a:endParaRPr lang="en-US" altLang="ja-JP" dirty="0"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dirty="0">
              <a:latin typeface="+mj-ea"/>
              <a:ea typeface="+mj-ea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さ</a:t>
            </a:r>
            <a:r>
              <a:rPr kumimoji="1" lang="ja-JP" altLang="en-US" dirty="0" err="1"/>
              <a:t>いきんの</a:t>
            </a:r>
            <a:r>
              <a:rPr kumimoji="1" lang="ja-JP" altLang="en-US" dirty="0"/>
              <a:t>ウイルス感せん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21" y="4536142"/>
            <a:ext cx="4844831" cy="183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57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1" y="2491344"/>
            <a:ext cx="8017626" cy="3759827"/>
          </a:xfrm>
          <a:prstGeom prst="rect">
            <a:avLst/>
          </a:prstGeom>
        </p:spPr>
      </p:pic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自分を守る意識（いしき）</a:t>
            </a:r>
            <a:endParaRPr kumimoji="1" lang="ja-JP" altLang="en-US" dirty="0"/>
          </a:p>
        </p:txBody>
      </p:sp>
      <p:sp>
        <p:nvSpPr>
          <p:cNvPr id="8" name="円形吹き出し 7"/>
          <p:cNvSpPr/>
          <p:nvPr/>
        </p:nvSpPr>
        <p:spPr>
          <a:xfrm rot="21276014">
            <a:off x="277229" y="1470047"/>
            <a:ext cx="4300048" cy="1388182"/>
          </a:xfrm>
          <a:prstGeom prst="wedgeEllipseCallout">
            <a:avLst>
              <a:gd name="adj1" fmla="val 16752"/>
              <a:gd name="adj2" fmla="val 913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prstClr val="black"/>
                </a:solidFill>
                <a:latin typeface="+mj-ea"/>
                <a:ea typeface="+mj-ea"/>
              </a:rPr>
              <a:t>おうちの人に相談</a:t>
            </a:r>
            <a:endParaRPr lang="en-US" altLang="ja-JP" sz="36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9" name="円形吹き出し 8"/>
          <p:cNvSpPr/>
          <p:nvPr/>
        </p:nvSpPr>
        <p:spPr>
          <a:xfrm rot="439493">
            <a:off x="4848104" y="1515649"/>
            <a:ext cx="4108777" cy="1414130"/>
          </a:xfrm>
          <a:prstGeom prst="wedgeEllipseCallout">
            <a:avLst>
              <a:gd name="adj1" fmla="val -10338"/>
              <a:gd name="adj2" fmla="val 768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prstClr val="black"/>
                </a:solidFill>
                <a:latin typeface="+mj-ea"/>
                <a:ea typeface="+mj-ea"/>
              </a:rPr>
              <a:t>一人できめない</a:t>
            </a:r>
          </a:p>
        </p:txBody>
      </p:sp>
    </p:spTree>
    <p:extLst>
      <p:ext uri="{BB962C8B-B14F-4D97-AF65-F5344CB8AC3E}">
        <p14:creationId xmlns:p14="http://schemas.microsoft.com/office/powerpoint/2010/main" val="1587929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対さくを知ろう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79" y="2240269"/>
            <a:ext cx="8454044" cy="3885894"/>
          </a:xfrm>
          <a:prstGeom prst="rect">
            <a:avLst/>
          </a:prstGeom>
        </p:spPr>
      </p:pic>
      <p:sp>
        <p:nvSpPr>
          <p:cNvPr id="7" name="コンテンツ プレースホルダー 5"/>
          <p:cNvSpPr txBox="1">
            <a:spLocks/>
          </p:cNvSpPr>
          <p:nvPr/>
        </p:nvSpPr>
        <p:spPr>
          <a:xfrm>
            <a:off x="4572001" y="1441892"/>
            <a:ext cx="4318922" cy="1600200"/>
          </a:xfrm>
          <a:prstGeom prst="wedgeEllipseCallout">
            <a:avLst>
              <a:gd name="adj1" fmla="val -32869"/>
              <a:gd name="adj2" fmla="val 679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3600" dirty="0">
                <a:solidFill>
                  <a:prstClr val="black"/>
                </a:solidFill>
                <a:latin typeface="+mj-ea"/>
                <a:ea typeface="+mj-ea"/>
              </a:rPr>
              <a:t>ペアレンタル</a:t>
            </a:r>
            <a:endParaRPr lang="en-US" altLang="ja-JP" sz="3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z="3600" dirty="0">
                <a:solidFill>
                  <a:prstClr val="black"/>
                </a:solidFill>
                <a:latin typeface="+mj-ea"/>
                <a:ea typeface="+mj-ea"/>
              </a:rPr>
              <a:t>コンロール</a:t>
            </a:r>
            <a:endParaRPr lang="en-US" altLang="ja-JP" sz="36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8" name="コンテンツ プレースホルダー 5"/>
          <p:cNvSpPr txBox="1">
            <a:spLocks/>
          </p:cNvSpPr>
          <p:nvPr/>
        </p:nvSpPr>
        <p:spPr>
          <a:xfrm>
            <a:off x="253077" y="4397270"/>
            <a:ext cx="4865187" cy="1600200"/>
          </a:xfrm>
          <a:prstGeom prst="wedgeEllipseCallout">
            <a:avLst>
              <a:gd name="adj1" fmla="val 29242"/>
              <a:gd name="adj2" fmla="val -773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ja-JP" altLang="en-US" sz="3900" dirty="0">
                <a:solidFill>
                  <a:prstClr val="black"/>
                </a:solidFill>
                <a:latin typeface="+mj-ea"/>
                <a:ea typeface="+mj-ea"/>
              </a:rPr>
              <a:t>フィルタリング</a:t>
            </a:r>
            <a:endParaRPr lang="en-US" altLang="ja-JP" sz="2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9" name="コンテンツ プレースホルダー 5"/>
          <p:cNvSpPr txBox="1">
            <a:spLocks/>
          </p:cNvSpPr>
          <p:nvPr/>
        </p:nvSpPr>
        <p:spPr>
          <a:xfrm>
            <a:off x="5302066" y="4397270"/>
            <a:ext cx="3588857" cy="1600200"/>
          </a:xfrm>
          <a:prstGeom prst="wedgeEllipseCallout">
            <a:avLst>
              <a:gd name="adj1" fmla="val -50417"/>
              <a:gd name="adj2" fmla="val -811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ja-JP" altLang="en-US" sz="3600" dirty="0">
                <a:solidFill>
                  <a:prstClr val="black"/>
                </a:solidFill>
                <a:latin typeface="+mj-ea"/>
                <a:ea typeface="+mj-ea"/>
              </a:rPr>
              <a:t>みんなの</a:t>
            </a:r>
            <a:r>
              <a:rPr lang="en-US" altLang="ja-JP" sz="3600" dirty="0">
                <a:solidFill>
                  <a:prstClr val="black"/>
                </a:solidFill>
                <a:latin typeface="+mj-ea"/>
                <a:ea typeface="+mj-ea"/>
              </a:rPr>
              <a:t/>
            </a:r>
            <a:br>
              <a:rPr lang="en-US" altLang="ja-JP" sz="3600" dirty="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ja-JP" altLang="en-US" sz="3600" dirty="0">
                <a:solidFill>
                  <a:prstClr val="black"/>
                </a:solidFill>
                <a:latin typeface="+mj-ea"/>
                <a:ea typeface="+mj-ea"/>
              </a:rPr>
              <a:t>知しき</a:t>
            </a:r>
            <a:endParaRPr lang="en-US" altLang="ja-JP" sz="36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>
          <a:xfrm>
            <a:off x="142631" y="1318419"/>
            <a:ext cx="4168113" cy="1843700"/>
          </a:xfrm>
          <a:prstGeom prst="wedgeEllipseCallout">
            <a:avLst>
              <a:gd name="adj1" fmla="val 32104"/>
              <a:gd name="adj2" fmla="val 670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ja-JP" altLang="en-US" dirty="0">
                <a:solidFill>
                  <a:prstClr val="black"/>
                </a:solidFill>
                <a:latin typeface="+mj-ea"/>
                <a:ea typeface="+mj-ea"/>
              </a:rPr>
              <a:t>ウイルス</a:t>
            </a:r>
            <a:r>
              <a:rPr lang="en-US" altLang="ja-JP" dirty="0">
                <a:solidFill>
                  <a:prstClr val="black"/>
                </a:solidFill>
                <a:latin typeface="+mj-ea"/>
                <a:ea typeface="+mj-ea"/>
              </a:rPr>
              <a:t/>
            </a:r>
            <a:br>
              <a:rPr lang="en-US" altLang="ja-JP" dirty="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ja-JP" altLang="en-US" dirty="0">
                <a:solidFill>
                  <a:prstClr val="black"/>
                </a:solidFill>
                <a:latin typeface="+mj-ea"/>
                <a:ea typeface="+mj-ea"/>
              </a:rPr>
              <a:t>対さくソフト</a:t>
            </a:r>
            <a:endParaRPr lang="en-US" altLang="ja-JP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83139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="" xmlns:a16="http://schemas.microsoft.com/office/drawing/2014/main" id="{1555EF63-52D9-4670-A2F7-7C6F744482BC}"/>
              </a:ext>
            </a:extLst>
          </p:cNvPr>
          <p:cNvSpPr txBox="1">
            <a:spLocks/>
          </p:cNvSpPr>
          <p:nvPr/>
        </p:nvSpPr>
        <p:spPr>
          <a:xfrm>
            <a:off x="166255" y="2300056"/>
            <a:ext cx="8977745" cy="17731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atin typeface="+mn-ea"/>
                <a:ea typeface="+mn-ea"/>
              </a:rPr>
              <a:t>ネットを使う時には、</a:t>
            </a:r>
            <a:r>
              <a:rPr lang="en-US" altLang="ja-JP" sz="5400" b="1" dirty="0">
                <a:latin typeface="+mn-ea"/>
                <a:ea typeface="+mn-ea"/>
              </a:rPr>
              <a:t/>
            </a:r>
            <a:br>
              <a:rPr lang="en-US" altLang="ja-JP" sz="5400" b="1" dirty="0">
                <a:latin typeface="+mn-ea"/>
                <a:ea typeface="+mn-ea"/>
              </a:rPr>
            </a:br>
            <a:r>
              <a:rPr lang="ja-JP" altLang="en-US" sz="5400" b="1" dirty="0">
                <a:latin typeface="+mn-ea"/>
                <a:ea typeface="+mn-ea"/>
              </a:rPr>
              <a:t>自分をまもる気持ちを持つ。</a:t>
            </a:r>
            <a:r>
              <a:rPr lang="ja-JP" altLang="en-US" sz="5400" b="1" dirty="0">
                <a:latin typeface="+mj-ea"/>
              </a:rPr>
              <a:t/>
            </a:r>
            <a:br>
              <a:rPr lang="ja-JP" altLang="en-US" sz="5400" b="1" dirty="0">
                <a:latin typeface="+mj-ea"/>
              </a:rPr>
            </a:br>
            <a:endParaRPr lang="ja-JP" altLang="en-US" sz="5400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14355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="" xmlns:a16="http://schemas.microsoft.com/office/drawing/2014/main" id="{9D37225C-04E8-4EED-B115-630E5BB97DC7}"/>
              </a:ext>
            </a:extLst>
          </p:cNvPr>
          <p:cNvSpPr txBox="1">
            <a:spLocks/>
          </p:cNvSpPr>
          <p:nvPr/>
        </p:nvSpPr>
        <p:spPr>
          <a:xfrm>
            <a:off x="190453" y="2162671"/>
            <a:ext cx="8763094" cy="16255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atin typeface="+mn-ea"/>
                <a:ea typeface="+mn-ea"/>
              </a:rPr>
              <a:t>対さくを知る。</a:t>
            </a:r>
            <a:r>
              <a:rPr lang="en-US" altLang="ja-JP" sz="5400" b="1" dirty="0">
                <a:latin typeface="+mn-ea"/>
                <a:ea typeface="+mn-ea"/>
              </a:rPr>
              <a:t/>
            </a:r>
            <a:br>
              <a:rPr lang="en-US" altLang="ja-JP" sz="5400" b="1" dirty="0">
                <a:latin typeface="+mn-ea"/>
                <a:ea typeface="+mn-ea"/>
              </a:rPr>
            </a:br>
            <a:r>
              <a:rPr lang="ja-JP" altLang="en-US" sz="5400" b="1" dirty="0">
                <a:latin typeface="+mn-ea"/>
                <a:ea typeface="+mn-ea"/>
              </a:rPr>
              <a:t>新しいことを知る。</a:t>
            </a:r>
            <a:br>
              <a:rPr lang="ja-JP" altLang="en-US" sz="5400" b="1" dirty="0">
                <a:latin typeface="+mn-ea"/>
                <a:ea typeface="+mn-ea"/>
              </a:rPr>
            </a:br>
            <a:endParaRPr lang="ja-JP" altLang="en-US" sz="54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8871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931893" y="2033659"/>
            <a:ext cx="78916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正式版</a:t>
            </a:r>
            <a:r>
              <a:rPr lang="ja-JP" altLang="en-US" dirty="0">
                <a:solidFill>
                  <a:prstClr val="black"/>
                </a:solidFill>
              </a:rPr>
              <a:t>が</a:t>
            </a:r>
            <a:r>
              <a:rPr lang="en-US" altLang="ja-JP" dirty="0">
                <a:solidFill>
                  <a:prstClr val="black"/>
                </a:solidFill>
              </a:rPr>
              <a:t>IPA</a:t>
            </a:r>
            <a:r>
              <a:rPr lang="ja-JP" altLang="en-US" dirty="0">
                <a:solidFill>
                  <a:prstClr val="black"/>
                </a:solidFill>
              </a:rPr>
              <a:t>サイトにてリリース後はこちらの教材は使用できません。</a:t>
            </a:r>
          </a:p>
          <a:p>
            <a:r>
              <a:rPr lang="ja-JP" altLang="en-US" dirty="0">
                <a:solidFill>
                  <a:prstClr val="black"/>
                </a:solidFill>
              </a:rPr>
              <a:t>正式版リリースまでの試行教材としてご利用ください。</a:t>
            </a:r>
          </a:p>
          <a:p>
            <a:r>
              <a:rPr lang="ja-JP" altLang="en-US" dirty="0" smtClean="0">
                <a:solidFill>
                  <a:prstClr val="black"/>
                </a:solidFill>
              </a:rPr>
              <a:t>正式版</a:t>
            </a:r>
            <a:r>
              <a:rPr lang="ja-JP" altLang="en-US" dirty="0">
                <a:solidFill>
                  <a:prstClr val="black"/>
                </a:solidFill>
              </a:rPr>
              <a:t>とは内容は変更される可能性がございます。</a:t>
            </a:r>
          </a:p>
          <a:p>
            <a:r>
              <a:rPr lang="ja-JP" altLang="en-US" dirty="0">
                <a:solidFill>
                  <a:prstClr val="black"/>
                </a:solidFill>
              </a:rPr>
              <a:t>試行版についての御利用者様のご意見をお待ちしております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お気づき</a:t>
            </a:r>
            <a:r>
              <a:rPr lang="ja-JP" altLang="en-US" dirty="0">
                <a:solidFill>
                  <a:prstClr val="black"/>
                </a:solidFill>
              </a:rPr>
              <a:t>の点がございましたら　下記</a:t>
            </a:r>
            <a:r>
              <a:rPr lang="ja-JP" altLang="en-US" dirty="0" smtClean="0">
                <a:solidFill>
                  <a:prstClr val="black"/>
                </a:solidFill>
              </a:rPr>
              <a:t>まで</a:t>
            </a:r>
            <a:r>
              <a:rPr lang="ja-JP" altLang="en-US" dirty="0">
                <a:solidFill>
                  <a:prstClr val="black"/>
                </a:solidFill>
              </a:rPr>
              <a:t>お寄せください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02293" y="995227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="1" dirty="0">
                <a:solidFill>
                  <a:srgbClr val="FF0000"/>
                </a:solidFill>
              </a:rPr>
              <a:t>当教材は試行版になります</a:t>
            </a:r>
          </a:p>
        </p:txBody>
      </p:sp>
      <p:cxnSp>
        <p:nvCxnSpPr>
          <p:cNvPr id="8" name="直線コネクタ 7"/>
          <p:cNvCxnSpPr/>
          <p:nvPr/>
        </p:nvCxnSpPr>
        <p:spPr>
          <a:xfrm>
            <a:off x="1087637" y="1766454"/>
            <a:ext cx="73248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916840" y="4352002"/>
            <a:ext cx="3094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ipa@edu-net.co.jp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63932" y="4087004"/>
            <a:ext cx="419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IPA</a:t>
            </a:r>
            <a:r>
              <a:rPr lang="ja-JP" altLang="en-US" dirty="0" smtClean="0">
                <a:solidFill>
                  <a:prstClr val="black"/>
                </a:solidFill>
              </a:rPr>
              <a:t>インターネット安全教室事務局まで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078178" y="3906981"/>
            <a:ext cx="4771505" cy="11804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solidFill>
                  <a:prstClr val="black"/>
                </a:solidFill>
                <a:latin typeface="メイリオ"/>
              </a:rPr>
              <a:t>最近のサイバー</a:t>
            </a:r>
            <a:r>
              <a:rPr lang="en-US" altLang="ja-JP" dirty="0">
                <a:solidFill>
                  <a:prstClr val="black"/>
                </a:solidFill>
                <a:latin typeface="メイリオ"/>
              </a:rPr>
              <a:t/>
            </a:r>
            <a:br>
              <a:rPr lang="en-US" altLang="ja-JP" dirty="0">
                <a:solidFill>
                  <a:prstClr val="black"/>
                </a:solidFill>
                <a:latin typeface="メイリオ"/>
              </a:rPr>
            </a:br>
            <a:r>
              <a:rPr lang="ja-JP" altLang="en-US" dirty="0">
                <a:solidFill>
                  <a:prstClr val="black"/>
                </a:solidFill>
                <a:latin typeface="メイリオ"/>
              </a:rPr>
              <a:t>セキュリティの</a:t>
            </a:r>
            <a:r>
              <a:rPr lang="en-US" altLang="ja-JP" dirty="0">
                <a:solidFill>
                  <a:prstClr val="black"/>
                </a:solidFill>
                <a:latin typeface="メイリオ"/>
              </a:rPr>
              <a:t/>
            </a:r>
            <a:br>
              <a:rPr lang="en-US" altLang="ja-JP" dirty="0">
                <a:solidFill>
                  <a:prstClr val="black"/>
                </a:solidFill>
                <a:latin typeface="メイリオ"/>
              </a:rPr>
            </a:br>
            <a:r>
              <a:rPr lang="ja-JP" altLang="en-US">
                <a:solidFill>
                  <a:prstClr val="black"/>
                </a:solidFill>
                <a:latin typeface="メイリオ"/>
              </a:rPr>
              <a:t>脅威（きょうい）</a:t>
            </a:r>
            <a:endParaRPr kumimoji="1" lang="ja-JP" altLang="en-US" sz="32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>
          <a:xfrm>
            <a:off x="5061008" y="6229584"/>
            <a:ext cx="4619918" cy="748620"/>
          </a:xfrm>
        </p:spPr>
        <p:txBody>
          <a:bodyPr/>
          <a:lstStyle/>
          <a:p>
            <a:r>
              <a:rPr kumimoji="1" lang="ja-JP" altLang="en-US" dirty="0"/>
              <a:t>対象：小学校</a:t>
            </a:r>
            <a:r>
              <a:rPr lang="en-US" altLang="ja-JP" dirty="0"/>
              <a:t>4</a:t>
            </a:r>
            <a:r>
              <a:rPr kumimoji="1" lang="en-US" altLang="ja-JP" dirty="0"/>
              <a:t>~6</a:t>
            </a:r>
            <a:r>
              <a:rPr kumimoji="1" lang="ja-JP" altLang="en-US" dirty="0"/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1832200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396" y="164088"/>
            <a:ext cx="9046723" cy="510363"/>
          </a:xfr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2400" dirty="0"/>
              <a:t>本教材の使用方法　</a:t>
            </a:r>
            <a:r>
              <a:rPr lang="ja-JP" altLang="en-US" sz="1800" dirty="0"/>
              <a:t>最近のサイバーセキュリティの脅威</a:t>
            </a:r>
            <a:r>
              <a:rPr kumimoji="1" lang="en-US" altLang="ja-JP" sz="2400" dirty="0"/>
              <a:t>_</a:t>
            </a:r>
            <a:r>
              <a:rPr kumimoji="1" lang="ja-JP" altLang="en-US" sz="2400" dirty="0"/>
              <a:t>小学校</a:t>
            </a:r>
            <a:r>
              <a:rPr lang="en-US" altLang="ja-JP" sz="2400" dirty="0"/>
              <a:t>4</a:t>
            </a:r>
            <a:r>
              <a:rPr kumimoji="1" lang="ja-JP" altLang="en-US" sz="2400" dirty="0"/>
              <a:t>年生</a:t>
            </a:r>
            <a:r>
              <a:rPr kumimoji="1" lang="en-US" altLang="ja-JP" sz="2400" dirty="0"/>
              <a:t>~6</a:t>
            </a:r>
            <a:r>
              <a:rPr kumimoji="1" lang="ja-JP" altLang="en-US" sz="2400" dirty="0"/>
              <a:t>年生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122807" y="1932511"/>
            <a:ext cx="2931673" cy="442269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>
                <a:solidFill>
                  <a:prstClr val="black"/>
                </a:solidFill>
              </a:rPr>
              <a:t>本教材のねらい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396" y="2414080"/>
            <a:ext cx="8914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小学校の高学年からネットを利用する上で、新しいゲームソフトや、漫画、アニメ、音楽などをダウンロードしてしまいたくなる気持ち、巧みな文言でつい</a:t>
            </a:r>
            <a:r>
              <a:rPr lang="en-US" altLang="ja-JP" dirty="0">
                <a:solidFill>
                  <a:prstClr val="black"/>
                </a:solidFill>
              </a:rPr>
              <a:t>URL</a:t>
            </a:r>
            <a:r>
              <a:rPr lang="ja-JP" altLang="en-US" dirty="0">
                <a:solidFill>
                  <a:prstClr val="black"/>
                </a:solidFill>
              </a:rPr>
              <a:t>やリンクボタンをクリックしたくなる心理について考える。迷ったときには保護者への相談、対応策としてのペアレンタルコントロールやフィルタリングがあることを伝える。使う人が「自分を守る」意識をもつことが大切であると伝える。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02940" y="796565"/>
            <a:ext cx="5389945" cy="442269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>
                <a:solidFill>
                  <a:prstClr val="black"/>
                </a:solidFill>
              </a:rPr>
              <a:t>テーマ③最近のサイバーセキュリティの脅威教材のねらい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32" y="1278279"/>
            <a:ext cx="895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コンピューターウイルス、脅迫、詐欺等を含む脅威から、若年層、一般ユーザーが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注意すべきこと、その対応策を伝える。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22806" y="3820789"/>
            <a:ext cx="2931673" cy="442269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>
                <a:solidFill>
                  <a:prstClr val="black"/>
                </a:solidFill>
              </a:rPr>
              <a:t>指導のポイント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122806" y="5523645"/>
            <a:ext cx="3917413" cy="442269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>
                <a:solidFill>
                  <a:prstClr val="black"/>
                </a:solidFill>
              </a:rPr>
              <a:t>情報モラル指導カリキュラムとの対応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396" y="4328674"/>
            <a:ext cx="9046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IPA</a:t>
            </a:r>
            <a:r>
              <a:rPr lang="ja-JP" altLang="en-US" dirty="0">
                <a:solidFill>
                  <a:prstClr val="black"/>
                </a:solidFill>
              </a:rPr>
              <a:t>の動画教材「きみはどっち？～パソコン、ケータイ、スマートフォン正しい使い方～」を閲覧し、自分事として考える。大人でも騙され、間違う事案が多発する今、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子どもも大人も「自分を守る」意識を持つこと、また子どもたちには、情報弱者である「知らない人」に教える役目を期待することを伝えたい。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46939" y="6289987"/>
            <a:ext cx="875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</a:rPr>
              <a:t>a3-2</a:t>
            </a:r>
            <a:r>
              <a:rPr lang="ja-JP" altLang="en-US" sz="1400" dirty="0">
                <a:solidFill>
                  <a:prstClr val="black"/>
                </a:solidFill>
              </a:rPr>
              <a:t>不適切な情報であるものを認識し、対等できる。</a:t>
            </a:r>
            <a:endParaRPr lang="en-US" altLang="ja-JP" sz="1400" dirty="0">
              <a:solidFill>
                <a:prstClr val="black"/>
              </a:solidFill>
            </a:endParaRPr>
          </a:p>
          <a:p>
            <a:r>
              <a:rPr lang="en-US" altLang="ja-JP" sz="1400" dirty="0">
                <a:solidFill>
                  <a:prstClr val="black"/>
                </a:solidFill>
              </a:rPr>
              <a:t>g3-1</a:t>
            </a:r>
            <a:r>
              <a:rPr lang="ja-JP" altLang="en-US" sz="1400" dirty="0">
                <a:solidFill>
                  <a:prstClr val="black"/>
                </a:solidFill>
              </a:rPr>
              <a:t>不正使用や不正アクセスされないように利用できる。</a:t>
            </a:r>
            <a:endParaRPr lang="en-US" altLang="ja-JP" sz="1400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4148" y="5965598"/>
            <a:ext cx="79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３．安全への知恵　</a:t>
            </a:r>
            <a:r>
              <a:rPr lang="en-US" altLang="ja-JP" dirty="0">
                <a:solidFill>
                  <a:prstClr val="black"/>
                </a:solidFill>
              </a:rPr>
              <a:t>4.</a:t>
            </a:r>
            <a:r>
              <a:rPr lang="ja-JP" altLang="en-US" dirty="0">
                <a:solidFill>
                  <a:prstClr val="black"/>
                </a:solidFill>
              </a:rPr>
              <a:t>情報セキュリティ　</a:t>
            </a:r>
            <a:r>
              <a:rPr lang="ja-JP" altLang="en-US" sz="1100" dirty="0">
                <a:solidFill>
                  <a:prstClr val="black"/>
                </a:solidFill>
              </a:rPr>
              <a:t>講義要領：文科省情報モラル指導カリキュラム参照</a:t>
            </a:r>
            <a:endParaRPr lang="en-US" altLang="ja-JP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6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画面の領域"/>
          <p:cNvPicPr>
            <a:picLocks noChangeAspect="1"/>
          </p:cNvPicPr>
          <p:nvPr/>
        </p:nvPicPr>
        <p:blipFill>
          <a:blip r:embed="rId3">
            <a:clrChange>
              <a:clrFrom>
                <a:srgbClr val="E7FDF9"/>
              </a:clrFrom>
              <a:clrTo>
                <a:srgbClr val="E7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8" y="3280304"/>
            <a:ext cx="8192044" cy="3505976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今日のなかま</a:t>
            </a:r>
            <a:endParaRPr kumimoji="1" lang="ja-JP" altLang="en-US" dirty="0"/>
          </a:p>
        </p:txBody>
      </p:sp>
      <p:sp>
        <p:nvSpPr>
          <p:cNvPr id="8" name="円形吹き出し 7"/>
          <p:cNvSpPr/>
          <p:nvPr/>
        </p:nvSpPr>
        <p:spPr>
          <a:xfrm rot="20629926">
            <a:off x="213936" y="1122393"/>
            <a:ext cx="4420198" cy="2107781"/>
          </a:xfrm>
          <a:prstGeom prst="wedgeEllipseCallout">
            <a:avLst>
              <a:gd name="adj1" fmla="val 27265"/>
              <a:gd name="adj2" fmla="val 945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いっしょに</a:t>
            </a:r>
            <a:endParaRPr kumimoji="1" lang="en-US" altLang="ja-JP" sz="28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インターネットに</a:t>
            </a:r>
            <a:endParaRPr kumimoji="1" lang="en-US" altLang="ja-JP" sz="28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ついて</a:t>
            </a:r>
            <a:endParaRPr kumimoji="1" lang="en-US" altLang="ja-JP" sz="28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考えよう！</a:t>
            </a:r>
            <a:endParaRPr kumimoji="1" lang="en-US" altLang="ja-JP" sz="2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9" name="円形吹き出し 8"/>
          <p:cNvSpPr/>
          <p:nvPr/>
        </p:nvSpPr>
        <p:spPr>
          <a:xfrm rot="439493">
            <a:off x="5518260" y="1281982"/>
            <a:ext cx="3407881" cy="1414130"/>
          </a:xfrm>
          <a:prstGeom prst="wedgeEllipseCallout">
            <a:avLst>
              <a:gd name="adj1" fmla="val -10338"/>
              <a:gd name="adj2" fmla="val 768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よろしく</a:t>
            </a:r>
            <a:r>
              <a:rPr kumimoji="1" lang="ja-JP" altLang="en-US" sz="2800" dirty="0" err="1">
                <a:solidFill>
                  <a:schemeClr val="tx1"/>
                </a:solidFill>
                <a:latin typeface="+mj-ea"/>
                <a:ea typeface="+mj-ea"/>
              </a:rPr>
              <a:t>ね</a:t>
            </a:r>
            <a:r>
              <a:rPr kumimoji="1" lang="ja-JP" altLang="en-US" sz="2800" dirty="0">
                <a:solidFill>
                  <a:schemeClr val="tx1"/>
                </a:solidFill>
                <a:latin typeface="+mj-ea"/>
                <a:ea typeface="+mj-ea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17006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キミはどっち？便利だけど困ったっこともある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288" y="1761377"/>
            <a:ext cx="7886700" cy="4340225"/>
          </a:xfr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4800" dirty="0"/>
              <a:t>動画を見てみよう</a:t>
            </a:r>
          </a:p>
        </p:txBody>
      </p:sp>
    </p:spTree>
    <p:extLst>
      <p:ext uri="{BB962C8B-B14F-4D97-AF65-F5344CB8AC3E}">
        <p14:creationId xmlns:p14="http://schemas.microsoft.com/office/powerpoint/2010/main" val="75391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87111" y="2358285"/>
            <a:ext cx="887933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800" dirty="0">
                <a:latin typeface="+mj-ea"/>
                <a:ea typeface="+mj-ea"/>
              </a:rPr>
              <a:t>・</a:t>
            </a:r>
            <a:r>
              <a:rPr lang="ja-JP" altLang="en-US" sz="6000" dirty="0">
                <a:latin typeface="+mj-ea"/>
                <a:ea typeface="+mj-ea"/>
              </a:rPr>
              <a:t>調べもの</a:t>
            </a:r>
            <a:endParaRPr lang="en-US" altLang="ja-JP" sz="60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6000" dirty="0">
                <a:latin typeface="+mj-ea"/>
                <a:ea typeface="+mj-ea"/>
              </a:rPr>
              <a:t>・ゲームやショッピング</a:t>
            </a:r>
            <a:endParaRPr lang="en-US" altLang="ja-JP" sz="60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6000" dirty="0">
                <a:latin typeface="+mj-ea"/>
                <a:ea typeface="+mj-ea"/>
              </a:rPr>
              <a:t>・メールや動画</a:t>
            </a:r>
            <a:endParaRPr lang="en-US" altLang="ja-JP" sz="6000" dirty="0">
              <a:latin typeface="+mj-ea"/>
              <a:ea typeface="+mj-ea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インターネットでできること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177554" y="1130113"/>
            <a:ext cx="8347817" cy="6392919"/>
            <a:chOff x="-8051884" y="1073155"/>
            <a:chExt cx="8347817" cy="639291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51884" y="1073155"/>
              <a:ext cx="8347817" cy="6392919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="" xmlns:a16="http://schemas.microsoft.com/office/drawing/2014/main" id="{287A66BB-015B-4D9B-B50C-365B8591DDE7}"/>
                </a:ext>
              </a:extLst>
            </p:cNvPr>
            <p:cNvSpPr txBox="1"/>
            <p:nvPr/>
          </p:nvSpPr>
          <p:spPr>
            <a:xfrm rot="21192419">
              <a:off x="-6585173" y="2538964"/>
              <a:ext cx="59786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800" dirty="0">
                  <a:latin typeface="+mj-ea"/>
                  <a:ea typeface="+mj-ea"/>
                </a:rPr>
                <a:t>インターネットは</a:t>
              </a:r>
              <a:endParaRPr kumimoji="1" lang="en-US" altLang="ja-JP" sz="4800" dirty="0">
                <a:latin typeface="+mj-ea"/>
                <a:ea typeface="+mj-ea"/>
              </a:endParaRPr>
            </a:p>
            <a:p>
              <a:r>
                <a:rPr lang="ja-JP" altLang="en-US" sz="4800" dirty="0">
                  <a:latin typeface="+mj-ea"/>
                  <a:ea typeface="+mj-ea"/>
                </a:rPr>
                <a:t>世界</a:t>
              </a:r>
              <a:r>
                <a:rPr kumimoji="1" lang="ja-JP" altLang="en-US" sz="4800" dirty="0">
                  <a:latin typeface="+mj-ea"/>
                  <a:ea typeface="+mj-ea"/>
                </a:rPr>
                <a:t>中の人と</a:t>
              </a:r>
              <a:endParaRPr kumimoji="1" lang="en-US" altLang="ja-JP" sz="4800" dirty="0">
                <a:latin typeface="+mj-ea"/>
                <a:ea typeface="+mj-ea"/>
              </a:endParaRPr>
            </a:p>
            <a:p>
              <a:r>
                <a:rPr kumimoji="1" lang="ja-JP" altLang="en-US" sz="4800" dirty="0">
                  <a:latin typeface="+mj-ea"/>
                  <a:ea typeface="+mj-ea"/>
                </a:rPr>
                <a:t>つながっている</a:t>
              </a:r>
              <a:r>
                <a:rPr lang="ja-JP" altLang="en-US" sz="4800" dirty="0">
                  <a:latin typeface="+mj-ea"/>
                  <a:ea typeface="+mj-ea"/>
                </a:rPr>
                <a:t>！！</a:t>
              </a:r>
              <a:endParaRPr kumimoji="1" lang="ja-JP" altLang="en-US" sz="4800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55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動画を見てみよう</a:t>
            </a:r>
            <a:endParaRPr kumimoji="1" lang="ja-JP" altLang="en-US" dirty="0"/>
          </a:p>
        </p:txBody>
      </p:sp>
      <p:pic>
        <p:nvPicPr>
          <p:cNvPr id="5" name="キミはどっち？マモローくんのパソコンD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644" y="1690058"/>
            <a:ext cx="7932156" cy="436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君</a:t>
            </a:r>
            <a:r>
              <a:rPr kumimoji="1" lang="ja-JP" altLang="en-US" dirty="0"/>
              <a:t>ならどうする？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8DECDC90-F0FC-4436-B5D1-EA35AB53EBDC}"/>
              </a:ext>
            </a:extLst>
          </p:cNvPr>
          <p:cNvSpPr txBox="1"/>
          <p:nvPr/>
        </p:nvSpPr>
        <p:spPr>
          <a:xfrm>
            <a:off x="288266" y="1388153"/>
            <a:ext cx="85674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200" dirty="0">
              <a:latin typeface="+mj-ea"/>
              <a:ea typeface="+mj-ea"/>
            </a:endParaRPr>
          </a:p>
          <a:p>
            <a:r>
              <a:rPr lang="ja-JP" altLang="en-US" sz="4400" dirty="0">
                <a:latin typeface="+mj-ea"/>
                <a:ea typeface="+mj-ea"/>
              </a:rPr>
              <a:t>①むりょうでマンガ見ほうだい！</a:t>
            </a:r>
            <a:endParaRPr lang="en-US" altLang="ja-JP" sz="4400" dirty="0">
              <a:latin typeface="+mj-ea"/>
              <a:ea typeface="+mj-ea"/>
            </a:endParaRPr>
          </a:p>
          <a:p>
            <a:r>
              <a:rPr kumimoji="1" lang="ja-JP" altLang="en-US" sz="4400" dirty="0">
                <a:latin typeface="+mj-ea"/>
                <a:ea typeface="+mj-ea"/>
              </a:rPr>
              <a:t>②</a:t>
            </a:r>
            <a:r>
              <a:rPr lang="ja-JP" altLang="en-US" sz="4400" dirty="0">
                <a:latin typeface="+mj-ea"/>
                <a:ea typeface="+mj-ea"/>
              </a:rPr>
              <a:t>クリック一回でおこづかいが</a:t>
            </a:r>
            <a:r>
              <a:rPr lang="en-US" altLang="ja-JP" sz="4400" dirty="0">
                <a:latin typeface="+mj-ea"/>
                <a:ea typeface="+mj-ea"/>
              </a:rPr>
              <a:t/>
            </a:r>
            <a:br>
              <a:rPr lang="en-US" altLang="ja-JP" sz="4400" dirty="0">
                <a:latin typeface="+mj-ea"/>
                <a:ea typeface="+mj-ea"/>
              </a:rPr>
            </a:br>
            <a:r>
              <a:rPr lang="ja-JP" altLang="en-US" sz="4400" dirty="0">
                <a:latin typeface="+mj-ea"/>
                <a:ea typeface="+mj-ea"/>
              </a:rPr>
              <a:t>   </a:t>
            </a:r>
            <a:r>
              <a:rPr kumimoji="1" lang="ja-JP" altLang="en-US" sz="4400" dirty="0">
                <a:latin typeface="+mj-ea"/>
                <a:ea typeface="+mj-ea"/>
              </a:rPr>
              <a:t>もらえる！</a:t>
            </a:r>
            <a:endParaRPr kumimoji="1" lang="en-US" altLang="ja-JP" sz="4400" dirty="0">
              <a:latin typeface="+mj-ea"/>
              <a:ea typeface="+mj-ea"/>
            </a:endParaRPr>
          </a:p>
          <a:p>
            <a:r>
              <a:rPr lang="ja-JP" altLang="en-US" sz="4400" dirty="0">
                <a:latin typeface="+mj-ea"/>
                <a:ea typeface="+mj-ea"/>
              </a:rPr>
              <a:t>③ゲームアイテムが今日だけ</a:t>
            </a:r>
            <a:r>
              <a:rPr lang="en-US" altLang="ja-JP" sz="4400" dirty="0">
                <a:latin typeface="+mj-ea"/>
                <a:ea typeface="+mj-ea"/>
              </a:rPr>
              <a:t/>
            </a:r>
            <a:br>
              <a:rPr lang="en-US" altLang="ja-JP" sz="4400" dirty="0">
                <a:latin typeface="+mj-ea"/>
                <a:ea typeface="+mj-ea"/>
              </a:rPr>
            </a:br>
            <a:r>
              <a:rPr lang="ja-JP" altLang="en-US" sz="4400" dirty="0">
                <a:latin typeface="+mj-ea"/>
                <a:ea typeface="+mj-ea"/>
              </a:rPr>
              <a:t>　もらえる！</a:t>
            </a:r>
            <a:endParaRPr lang="en-US" altLang="ja-JP" sz="4400" dirty="0">
              <a:latin typeface="+mj-ea"/>
              <a:ea typeface="+mj-ea"/>
            </a:endParaRPr>
          </a:p>
          <a:p>
            <a:r>
              <a:rPr lang="ja-JP" altLang="en-US" sz="4400" dirty="0">
                <a:latin typeface="+mj-ea"/>
                <a:ea typeface="+mj-ea"/>
              </a:rPr>
              <a:t>④大好きなあの子と</a:t>
            </a:r>
            <a:r>
              <a:rPr lang="en-US" altLang="ja-JP" sz="4400" dirty="0">
                <a:latin typeface="+mj-ea"/>
                <a:ea typeface="+mj-ea"/>
              </a:rPr>
              <a:t/>
            </a:r>
            <a:br>
              <a:rPr lang="en-US" altLang="ja-JP" sz="4400" dirty="0">
                <a:latin typeface="+mj-ea"/>
                <a:ea typeface="+mj-ea"/>
              </a:rPr>
            </a:br>
            <a:r>
              <a:rPr lang="en-US" altLang="ja-JP" sz="4400" dirty="0">
                <a:latin typeface="+mj-ea"/>
                <a:ea typeface="+mj-ea"/>
              </a:rPr>
              <a:t>   </a:t>
            </a:r>
            <a:r>
              <a:rPr lang="ja-JP" altLang="en-US" sz="4400" dirty="0">
                <a:latin typeface="+mj-ea"/>
                <a:ea typeface="+mj-ea"/>
              </a:rPr>
              <a:t>あいしょううらない</a:t>
            </a:r>
            <a:r>
              <a:rPr lang="ja-JP" altLang="en-US" sz="4400" dirty="0">
                <a:latin typeface="+mj-ea"/>
              </a:rPr>
              <a:t>！</a:t>
            </a:r>
            <a:endParaRPr lang="ja-JP" altLang="en-US" sz="4400" dirty="0">
              <a:latin typeface="+mj-ea"/>
              <a:ea typeface="+mj-ea"/>
            </a:endParaRPr>
          </a:p>
          <a:p>
            <a:endParaRPr kumimoji="1" lang="en-US" altLang="ja-JP" sz="4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645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Segoe UI"/>
        <a:ea typeface="メイリオ"/>
        <a:cs typeface=""/>
      </a:majorFont>
      <a:minorFont>
        <a:latin typeface="Segoe UI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Segoe UI"/>
        <a:ea typeface="メイリオ"/>
        <a:cs typeface=""/>
      </a:majorFont>
      <a:minorFont>
        <a:latin typeface="Segoe UI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1290</Words>
  <Application>Microsoft Office PowerPoint</Application>
  <PresentationFormat>画面に合わせる (4:3)</PresentationFormat>
  <Paragraphs>248</Paragraphs>
  <Slides>17</Slides>
  <Notes>13</Notes>
  <HiddenSlides>1</HiddenSlides>
  <MMClips>3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17</vt:i4>
      </vt:variant>
    </vt:vector>
  </HeadingPairs>
  <TitlesOfParts>
    <vt:vector size="19" baseType="lpstr">
      <vt:lpstr>2_Office テーマ</vt:lpstr>
      <vt:lpstr>3_Office テーマ</vt:lpstr>
      <vt:lpstr>PowerPoint プレゼンテーション</vt:lpstr>
      <vt:lpstr>PowerPoint プレゼンテーション</vt:lpstr>
      <vt:lpstr>最近のサイバー セキュリティの 脅威（きょうい）</vt:lpstr>
      <vt:lpstr>本教材の使用方法　最近のサイバーセキュリティの脅威_小学校4年生~6年生</vt:lpstr>
      <vt:lpstr>今日のなかま</vt:lpstr>
      <vt:lpstr>動画を見てみよう</vt:lpstr>
      <vt:lpstr>インターネットでできること</vt:lpstr>
      <vt:lpstr>動画を見てみよう</vt:lpstr>
      <vt:lpstr>君ならどうする？</vt:lpstr>
      <vt:lpstr>君ならどうする？</vt:lpstr>
      <vt:lpstr>動画の続きを見てみよう</vt:lpstr>
      <vt:lpstr>ダウンロードすると？</vt:lpstr>
      <vt:lpstr>さいきんのウイルス感せん</vt:lpstr>
      <vt:lpstr>自分を守る意識（いしき）</vt:lpstr>
      <vt:lpstr>対さくを知ろう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2019-09-18T06:25:29Z</dcterms:created>
  <dcterms:modified xsi:type="dcterms:W3CDTF">2019-09-19T05:11:09Z</dcterms:modified>
</cp:coreProperties>
</file>