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5" r:id="rId1"/>
    <p:sldMasterId id="2147483978" r:id="rId2"/>
  </p:sldMasterIdLst>
  <p:notesMasterIdLst>
    <p:notesMasterId r:id="rId20"/>
  </p:notesMasterIdLst>
  <p:handoutMasterIdLst>
    <p:handoutMasterId r:id="rId21"/>
  </p:handoutMasterIdLst>
  <p:sldIdLst>
    <p:sldId id="770" r:id="rId3"/>
    <p:sldId id="818" r:id="rId4"/>
    <p:sldId id="772" r:id="rId5"/>
    <p:sldId id="805" r:id="rId6"/>
    <p:sldId id="813" r:id="rId7"/>
    <p:sldId id="806" r:id="rId8"/>
    <p:sldId id="812" r:id="rId9"/>
    <p:sldId id="807" r:id="rId10"/>
    <p:sldId id="814" r:id="rId11"/>
    <p:sldId id="808" r:id="rId12"/>
    <p:sldId id="809" r:id="rId13"/>
    <p:sldId id="815" r:id="rId14"/>
    <p:sldId id="810" r:id="rId15"/>
    <p:sldId id="816" r:id="rId16"/>
    <p:sldId id="817" r:id="rId17"/>
    <p:sldId id="811" r:id="rId18"/>
    <p:sldId id="782" r:id="rId19"/>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CC"/>
    <a:srgbClr val="D62475"/>
    <a:srgbClr val="F6281E"/>
    <a:srgbClr val="FFFFCC"/>
    <a:srgbClr val="F60052"/>
    <a:srgbClr val="FBD1AF"/>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64014" autoAdjust="0"/>
  </p:normalViewPr>
  <p:slideViewPr>
    <p:cSldViewPr snapToGrid="0">
      <p:cViewPr varScale="1">
        <p:scale>
          <a:sx n="73" d="100"/>
          <a:sy n="73" d="100"/>
        </p:scale>
        <p:origin x="-2724"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教材　</a:t>
            </a:r>
            <a:r>
              <a:rPr kumimoji="1" lang="en-US" altLang="ja-JP" dirty="0" smtClean="0"/>
              <a:t>ver.1_20190830</a:t>
            </a:r>
          </a:p>
          <a:p>
            <a:endParaRPr kumimoji="1" lang="en-US" altLang="ja-JP" dirty="0" smtClean="0"/>
          </a:p>
          <a:p>
            <a:r>
              <a:rPr kumimoji="1" lang="ja-JP" altLang="en-US" dirty="0" smtClean="0"/>
              <a:t>当教材について</a:t>
            </a:r>
          </a:p>
          <a:p>
            <a:r>
              <a:rPr kumimoji="1" lang="ja-JP" altLang="en-US" dirty="0" smtClean="0"/>
              <a:t>スライド教材のノートには以下の内容が記載されております。</a:t>
            </a:r>
          </a:p>
          <a:p>
            <a:r>
              <a:rPr kumimoji="1" lang="ja-JP" altLang="en-US" dirty="0" smtClean="0"/>
              <a:t>・</a:t>
            </a:r>
            <a:r>
              <a:rPr kumimoji="1" lang="en-US" altLang="ja-JP" dirty="0" smtClean="0"/>
              <a:t>【</a:t>
            </a:r>
            <a:r>
              <a:rPr kumimoji="1" lang="ja-JP" altLang="en-US" dirty="0" smtClean="0"/>
              <a:t>導入時のポイント</a:t>
            </a:r>
            <a:r>
              <a:rPr kumimoji="1" lang="en-US" altLang="ja-JP" dirty="0" smtClean="0"/>
              <a:t>】</a:t>
            </a:r>
            <a:r>
              <a:rPr kumimoji="1" lang="ja-JP" altLang="en-US" dirty="0" smtClean="0"/>
              <a:t>または</a:t>
            </a:r>
            <a:r>
              <a:rPr kumimoji="1" lang="en-US" altLang="ja-JP" dirty="0" smtClean="0"/>
              <a:t>【</a:t>
            </a:r>
            <a:r>
              <a:rPr kumimoji="1" lang="ja-JP" altLang="en-US" dirty="0" smtClean="0"/>
              <a:t>ポイント</a:t>
            </a:r>
            <a:r>
              <a:rPr kumimoji="1" lang="en-US" altLang="ja-JP" dirty="0" smtClean="0"/>
              <a:t>】</a:t>
            </a:r>
            <a:r>
              <a:rPr kumimoji="1" lang="ja-JP" altLang="en-US" dirty="0" smtClean="0"/>
              <a:t>・・・導入時、またそのスライドでかならずふれるべきこと</a:t>
            </a:r>
          </a:p>
          <a:p>
            <a:r>
              <a:rPr kumimoji="1" lang="ja-JP" altLang="en-US" dirty="0" smtClean="0"/>
              <a:t>・</a:t>
            </a:r>
            <a:r>
              <a:rPr kumimoji="1" lang="en-US" altLang="ja-JP" dirty="0" smtClean="0"/>
              <a:t>【</a:t>
            </a:r>
            <a:r>
              <a:rPr kumimoji="1" lang="ja-JP" altLang="en-US" dirty="0" smtClean="0"/>
              <a:t>進行のポイント</a:t>
            </a:r>
            <a:r>
              <a:rPr kumimoji="1" lang="en-US" altLang="ja-JP" dirty="0" smtClean="0"/>
              <a:t>】</a:t>
            </a:r>
            <a:r>
              <a:rPr kumimoji="1" lang="ja-JP" altLang="en-US" dirty="0" smtClean="0"/>
              <a:t>または</a:t>
            </a:r>
            <a:r>
              <a:rPr kumimoji="1" lang="en-US" altLang="ja-JP" dirty="0" smtClean="0"/>
              <a:t>【</a:t>
            </a:r>
            <a:r>
              <a:rPr kumimoji="1" lang="ja-JP" altLang="en-US" dirty="0" smtClean="0"/>
              <a:t>ポイント</a:t>
            </a:r>
            <a:r>
              <a:rPr kumimoji="1" lang="en-US" altLang="ja-JP" dirty="0" smtClean="0"/>
              <a:t>】</a:t>
            </a:r>
            <a:r>
              <a:rPr kumimoji="1" lang="ja-JP" altLang="en-US" dirty="0" smtClean="0"/>
              <a:t>・・・進行時、またそのスライドでかならずふれるべきこと</a:t>
            </a:r>
          </a:p>
          <a:p>
            <a:r>
              <a:rPr kumimoji="1" lang="ja-JP" altLang="en-US" dirty="0" smtClean="0"/>
              <a:t>・</a:t>
            </a:r>
            <a:r>
              <a:rPr kumimoji="1" lang="en-US" altLang="ja-JP" dirty="0" smtClean="0"/>
              <a:t>《</a:t>
            </a:r>
            <a:r>
              <a:rPr kumimoji="1" lang="ja-JP" altLang="en-US" dirty="0" smtClean="0"/>
              <a:t>講師のセリフ例</a:t>
            </a:r>
            <a:r>
              <a:rPr kumimoji="1" lang="en-US" altLang="ja-JP" dirty="0" smtClean="0"/>
              <a:t>》</a:t>
            </a:r>
            <a:r>
              <a:rPr kumimoji="1" lang="ja-JP" altLang="en-US" dirty="0" smtClean="0"/>
              <a:t>・・・ポイントを踏まえて話す内容</a:t>
            </a:r>
          </a:p>
          <a:p>
            <a:r>
              <a:rPr kumimoji="1" lang="ja-JP" altLang="en-US" dirty="0" smtClean="0"/>
              <a:t>・</a:t>
            </a:r>
            <a:r>
              <a:rPr kumimoji="1" lang="en-US" altLang="ja-JP" dirty="0" smtClean="0"/>
              <a:t>&lt;</a:t>
            </a:r>
            <a:r>
              <a:rPr kumimoji="1" lang="ja-JP" altLang="en-US" dirty="0" smtClean="0"/>
              <a:t>問いかけ</a:t>
            </a:r>
            <a:r>
              <a:rPr kumimoji="1" lang="en-US" altLang="ja-JP" dirty="0" smtClean="0"/>
              <a:t>&gt;</a:t>
            </a:r>
            <a:r>
              <a:rPr kumimoji="1" lang="ja-JP" altLang="en-US" dirty="0" smtClean="0"/>
              <a:t>・・・児童に問いかける場面</a:t>
            </a:r>
          </a:p>
          <a:p>
            <a:r>
              <a:rPr kumimoji="1" lang="ja-JP" altLang="en-US" dirty="0" smtClean="0"/>
              <a:t>・</a:t>
            </a:r>
            <a:r>
              <a:rPr kumimoji="1" lang="en-US" altLang="ja-JP" dirty="0" smtClean="0"/>
              <a:t>&lt;</a:t>
            </a:r>
            <a:r>
              <a:rPr kumimoji="1" lang="ja-JP" altLang="en-US" dirty="0" smtClean="0"/>
              <a:t>クリック</a:t>
            </a:r>
            <a:r>
              <a:rPr kumimoji="1" lang="en-US" altLang="ja-JP" dirty="0" smtClean="0"/>
              <a:t>&gt;</a:t>
            </a:r>
            <a:r>
              <a:rPr kumimoji="1" lang="ja-JP" altLang="en-US" dirty="0" smtClean="0"/>
              <a:t>・・・アニメーション設定されたスライドを動かすときにクリックする。</a:t>
            </a:r>
          </a:p>
          <a:p>
            <a:endParaRPr kumimoji="1" lang="ja-JP" altLang="en-US" dirty="0" smtClean="0"/>
          </a:p>
          <a:p>
            <a:r>
              <a:rPr kumimoji="1" lang="en-US" altLang="ja-JP" dirty="0" smtClean="0"/>
              <a:t>※</a:t>
            </a:r>
            <a:r>
              <a:rPr kumimoji="1" lang="ja-JP" altLang="en-US" dirty="0" smtClean="0"/>
              <a:t>ポイントさえ押さえていれば、話し方、問いかけの場面などは、講師の判断で変化させてかまいません。</a:t>
            </a:r>
          </a:p>
          <a:p>
            <a:r>
              <a:rPr kumimoji="1" lang="en-US" altLang="ja-JP" dirty="0" smtClean="0"/>
              <a:t>【</a:t>
            </a:r>
            <a:r>
              <a:rPr kumimoji="1" lang="ja-JP" altLang="en-US" dirty="0" smtClean="0"/>
              <a:t>バージョン</a:t>
            </a:r>
            <a:r>
              <a:rPr kumimoji="1" lang="en-US" altLang="ja-JP" dirty="0" smtClean="0"/>
              <a:t>】</a:t>
            </a:r>
          </a:p>
          <a:p>
            <a:r>
              <a:rPr kumimoji="1" lang="en-US" altLang="ja-JP" dirty="0" smtClean="0"/>
              <a:t>20190830_ver1</a:t>
            </a:r>
          </a:p>
          <a:p>
            <a:r>
              <a:rPr kumimoji="1" lang="ja-JP" altLang="en-US" dirty="0" smtClean="0"/>
              <a:t>スライド宮川</a:t>
            </a:r>
          </a:p>
          <a:p>
            <a:r>
              <a:rPr kumimoji="1" lang="ja-JP" altLang="en-US" dirty="0" smtClean="0"/>
              <a:t>ノート宮川</a:t>
            </a:r>
          </a:p>
          <a:p>
            <a:r>
              <a:rPr kumimoji="1" lang="en-US" altLang="ja-JP" dirty="0" smtClean="0"/>
              <a:t>20190818</a:t>
            </a:r>
          </a:p>
          <a:p>
            <a:endParaRPr kumimoji="1" lang="en-US" altLang="ja-JP" dirty="0" smtClean="0"/>
          </a:p>
          <a:p>
            <a:r>
              <a:rPr kumimoji="1" lang="en-US" altLang="ja-JP" dirty="0" smtClean="0"/>
              <a:t>【</a:t>
            </a:r>
            <a:r>
              <a:rPr kumimoji="1" lang="ja-JP" altLang="en-US" dirty="0" smtClean="0"/>
              <a:t>ポイント</a:t>
            </a:r>
            <a:r>
              <a:rPr kumimoji="1" lang="en-US" altLang="ja-JP" dirty="0" smtClean="0"/>
              <a:t>】</a:t>
            </a:r>
          </a:p>
          <a:p>
            <a:r>
              <a:rPr kumimoji="1" lang="ja-JP" altLang="en-US" dirty="0" smtClean="0"/>
              <a:t>・自己紹介</a:t>
            </a:r>
          </a:p>
          <a:p>
            <a:r>
              <a:rPr kumimoji="1" lang="ja-JP" altLang="en-US" dirty="0" smtClean="0"/>
              <a:t>・今日の講座の内容</a:t>
            </a:r>
          </a:p>
          <a:p>
            <a:endParaRPr kumimoji="1" lang="ja-JP" altLang="en-US"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はじめまして。</a:t>
            </a:r>
          </a:p>
          <a:p>
            <a:r>
              <a:rPr kumimoji="1" lang="ja-JP" altLang="en-US" dirty="0" smtClean="0"/>
              <a:t>私は</a:t>
            </a:r>
            <a:r>
              <a:rPr kumimoji="1" lang="en-US" altLang="ja-JP" dirty="0" smtClean="0"/>
              <a:t>IPA</a:t>
            </a:r>
            <a:r>
              <a:rPr kumimoji="1" lang="ja-JP" altLang="en-US" dirty="0" smtClean="0"/>
              <a:t>インターネット安全教室の講師を務めます</a:t>
            </a:r>
          </a:p>
          <a:p>
            <a:r>
              <a:rPr kumimoji="1" lang="ja-JP" altLang="en-US" dirty="0" smtClean="0"/>
              <a:t>△△△の○○です。</a:t>
            </a:r>
          </a:p>
          <a:p>
            <a:endParaRPr kumimoji="1" lang="ja-JP" altLang="en-US" dirty="0" smtClean="0"/>
          </a:p>
          <a:p>
            <a:r>
              <a:rPr kumimoji="1" lang="ja-JP" altLang="en-US" dirty="0" smtClean="0"/>
              <a:t>今日はネットリテラシー、情報モラル、情報セキュリティについて、</a:t>
            </a:r>
          </a:p>
          <a:p>
            <a:r>
              <a:rPr kumimoji="1" lang="ja-JP" altLang="en-US" dirty="0" smtClean="0"/>
              <a:t>共に学び、考える、インターネット安全教室を行います。</a:t>
            </a:r>
          </a:p>
          <a:p>
            <a:endParaRPr kumimoji="1" lang="ja-JP" altLang="en-US" dirty="0" smtClean="0"/>
          </a:p>
          <a:p>
            <a:r>
              <a:rPr kumimoji="1" lang="ja-JP" altLang="en-US" dirty="0" smtClean="0"/>
              <a:t>今日、ここに集まった仲間と一緒に「考える」、そんな教室にしたいと思います。</a:t>
            </a:r>
          </a:p>
          <a:p>
            <a:r>
              <a:rPr kumimoji="1" lang="ja-JP" altLang="en-US" dirty="0" smtClean="0"/>
              <a:t>よろしくお願いします。</a:t>
            </a:r>
          </a:p>
          <a:p>
            <a:endParaRPr kumimoji="1" lang="ja-JP" altLang="en-US" dirty="0" smtClean="0"/>
          </a:p>
          <a:p>
            <a:endParaRPr kumimoji="1" lang="ja-JP" altLang="en-US" dirty="0"/>
          </a:p>
        </p:txBody>
      </p:sp>
    </p:spTree>
    <p:extLst>
      <p:ext uri="{BB962C8B-B14F-4D97-AF65-F5344CB8AC3E}">
        <p14:creationId xmlns:p14="http://schemas.microsoft.com/office/powerpoint/2010/main" val="26992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en-US" altLang="ja-JP" dirty="0" smtClean="0"/>
              <a:t>BYOD</a:t>
            </a:r>
            <a:r>
              <a:rPr kumimoji="1" lang="ja-JP" altLang="en-US" dirty="0"/>
              <a:t>の目的は学習</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en-US" altLang="ja-JP" dirty="0"/>
              <a:t>BYOD</a:t>
            </a:r>
            <a:r>
              <a:rPr kumimoji="1" lang="ja-JP" altLang="en-US" dirty="0"/>
              <a:t>の目的はあくまで学習の補助です。</a:t>
            </a:r>
            <a:endParaRPr kumimoji="1" lang="en-US" altLang="ja-JP" dirty="0"/>
          </a:p>
          <a:p>
            <a:r>
              <a:rPr kumimoji="1" lang="ja-JP" altLang="en-US" dirty="0"/>
              <a:t>自分の学びを助けるために使うのであって、答えを見つけることが目的ではありません。</a:t>
            </a:r>
            <a:endParaRPr kumimoji="1" lang="en-US" altLang="ja-JP" dirty="0"/>
          </a:p>
          <a:p>
            <a:endParaRPr kumimoji="1" lang="en-US" altLang="ja-JP" dirty="0"/>
          </a:p>
          <a:p>
            <a:r>
              <a:rPr kumimoji="1" lang="ja-JP" altLang="en-US" dirty="0"/>
              <a:t>そのため、ネットが使えるからといってネットを使って誰かに答えを聞いたり、</a:t>
            </a:r>
            <a:endParaRPr kumimoji="1" lang="en-US" altLang="ja-JP" dirty="0"/>
          </a:p>
          <a:p>
            <a:r>
              <a:rPr kumimoji="1" lang="ja-JP" altLang="en-US" dirty="0"/>
              <a:t>似た課題の答えだけ見つけてきて丸写ししては学習になりません。</a:t>
            </a:r>
            <a:endParaRPr kumimoji="1" lang="en-US" altLang="ja-JP" dirty="0"/>
          </a:p>
          <a:p>
            <a:endParaRPr kumimoji="1" lang="en-US" altLang="ja-JP" dirty="0"/>
          </a:p>
          <a:p>
            <a:r>
              <a:rPr kumimoji="1" lang="ja-JP" altLang="en-US" dirty="0"/>
              <a:t>あくまで授業の中で使うものですので、授業者の指示にない使い方はしないように注意しましょう。</a:t>
            </a:r>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314002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調べる</a:t>
            </a:r>
            <a:r>
              <a:rPr kumimoji="1" lang="ja-JP" altLang="en-US" dirty="0"/>
              <a:t>サイトの信憑性も意識する。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インターネットはさまざまな人が自由にデータや意見を書き込むことができます。</a:t>
            </a:r>
            <a:endParaRPr kumimoji="1" lang="en-US" altLang="ja-JP" dirty="0"/>
          </a:p>
          <a:p>
            <a:r>
              <a:rPr kumimoji="1" lang="ja-JP" altLang="en-US" dirty="0"/>
              <a:t>そのため、信ぴょう性の低い情報も多く存在します。</a:t>
            </a:r>
            <a:endParaRPr kumimoji="1" lang="en-US" altLang="ja-JP" dirty="0"/>
          </a:p>
          <a:p>
            <a:endParaRPr kumimoji="1" lang="en-US" altLang="ja-JP" dirty="0"/>
          </a:p>
          <a:p>
            <a:r>
              <a:rPr kumimoji="1" lang="ja-JP" altLang="en-US" dirty="0"/>
              <a:t>個人のブログや</a:t>
            </a:r>
            <a:r>
              <a:rPr kumimoji="1" lang="en-US" altLang="ja-JP" dirty="0"/>
              <a:t>SNS</a:t>
            </a:r>
            <a:r>
              <a:rPr kumimoji="1" lang="ja-JP" altLang="en-US" dirty="0"/>
              <a:t>の発言、一問一答の受け答えや、</a:t>
            </a:r>
            <a:endParaRPr kumimoji="1" lang="en-US" altLang="ja-JP" dirty="0"/>
          </a:p>
          <a:p>
            <a:r>
              <a:rPr kumimoji="1" lang="ja-JP" altLang="en-US" dirty="0"/>
              <a:t>引用元がわからない学説などは本当に正しいかを疑ってかかる必要があるでしょう。</a:t>
            </a:r>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113901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ja-JP" altLang="en-US" dirty="0" smtClean="0"/>
              <a:t>著作権</a:t>
            </a:r>
            <a:r>
              <a:rPr kumimoji="1" lang="ja-JP" altLang="en-US" dirty="0"/>
              <a:t>を意識する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授業の中でインターネットで調べた事をまとめて制作物を作る場面もあるかもしれません。</a:t>
            </a:r>
            <a:endParaRPr kumimoji="1" lang="en-US" altLang="ja-JP" dirty="0"/>
          </a:p>
          <a:p>
            <a:r>
              <a:rPr kumimoji="1" lang="ja-JP" altLang="en-US" dirty="0"/>
              <a:t>その時に、その制作物がどのように扱われるかを意識しておく必要があります。</a:t>
            </a:r>
            <a:endParaRPr kumimoji="1" lang="en-US" altLang="ja-JP" dirty="0"/>
          </a:p>
          <a:p>
            <a:endParaRPr kumimoji="1" lang="en-US" altLang="ja-JP" dirty="0" smtClean="0"/>
          </a:p>
          <a:p>
            <a:r>
              <a:rPr kumimoji="1" lang="ja-JP" altLang="en-US" dirty="0" smtClean="0"/>
              <a:t>授業の中で作成したポスターを、最終的に外部のコンテストに応募する場合、</a:t>
            </a:r>
            <a:endParaRPr kumimoji="1" lang="en-US" altLang="ja-JP" dirty="0" smtClean="0"/>
          </a:p>
          <a:p>
            <a:r>
              <a:rPr kumimoji="1" lang="ja-JP" altLang="en-US" dirty="0" smtClean="0"/>
              <a:t>自分に著作権のない著作物を許諾無しに使ってしまうと著作権法違反になる場合があります。</a:t>
            </a:r>
            <a:endParaRPr kumimoji="1" lang="en-US" altLang="ja-JP" dirty="0"/>
          </a:p>
          <a:p>
            <a:endParaRPr kumimoji="1" lang="en-US" altLang="ja-JP" dirty="0"/>
          </a:p>
          <a:p>
            <a:r>
              <a:rPr kumimoji="1" lang="ja-JP" altLang="en-US" dirty="0" smtClean="0"/>
              <a:t>教育課程内で使う分には著作権法の例外として許されますが、</a:t>
            </a:r>
          </a:p>
          <a:p>
            <a:r>
              <a:rPr kumimoji="1" lang="ja-JP" altLang="en-US" dirty="0" smtClean="0"/>
              <a:t>無条件で使えるわけではありません。不特定多数で共有するなどすると、</a:t>
            </a:r>
            <a:endParaRPr kumimoji="1" lang="en-US" altLang="ja-JP" dirty="0" smtClean="0"/>
          </a:p>
          <a:p>
            <a:r>
              <a:rPr kumimoji="1" lang="ja-JP" altLang="en-US" dirty="0" smtClean="0"/>
              <a:t>それも著作権法違反になる場合があります。</a:t>
            </a:r>
            <a:endParaRPr kumimoji="1" lang="en-US" altLang="ja-JP" dirty="0" smtClean="0"/>
          </a:p>
          <a:p>
            <a:endParaRPr kumimoji="1" lang="en-US" altLang="ja-JP" dirty="0"/>
          </a:p>
          <a:p>
            <a:r>
              <a:rPr kumimoji="1" lang="ja-JP" altLang="en-US" dirty="0"/>
              <a:t>また、授業そのものにも著作権がありますので、勝手に録音して不特定多数に公開するなど</a:t>
            </a:r>
            <a:endParaRPr kumimoji="1" lang="en-US" altLang="ja-JP" dirty="0"/>
          </a:p>
          <a:p>
            <a:r>
              <a:rPr kumimoji="1" lang="ja-JP" altLang="en-US" dirty="0"/>
              <a:t>してはいけません。</a:t>
            </a:r>
            <a:endParaRPr kumimoji="1" lang="en-US" altLang="ja-JP" dirty="0"/>
          </a:p>
          <a:p>
            <a:endParaRPr kumimoji="1" lang="ja-JP" altLang="en-US" dirty="0"/>
          </a:p>
        </p:txBody>
      </p:sp>
    </p:spTree>
    <p:extLst>
      <p:ext uri="{BB962C8B-B14F-4D97-AF65-F5344CB8AC3E}">
        <p14:creationId xmlns:p14="http://schemas.microsoft.com/office/powerpoint/2010/main" val="386028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肖像権</a:t>
            </a:r>
            <a:r>
              <a:rPr kumimoji="1" lang="ja-JP" altLang="en-US" dirty="0"/>
              <a:t>にも気をつけて</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スマートフォンを使えば授業のあらゆるシーンを写真に残すことができます。</a:t>
            </a:r>
            <a:endParaRPr kumimoji="1" lang="en-US" altLang="ja-JP" dirty="0"/>
          </a:p>
          <a:p>
            <a:r>
              <a:rPr kumimoji="1" lang="ja-JP" altLang="en-US" dirty="0"/>
              <a:t>授業中は先生の指示の元で使うのが当然ですが、</a:t>
            </a:r>
            <a:endParaRPr kumimoji="1" lang="en-US" altLang="ja-JP" dirty="0"/>
          </a:p>
          <a:p>
            <a:r>
              <a:rPr kumimoji="1" lang="ja-JP" altLang="en-US" dirty="0"/>
              <a:t>残念ながら授業の光景などを撮影してインターネットにアップされている動画なども</a:t>
            </a:r>
            <a:endParaRPr kumimoji="1" lang="en-US" altLang="ja-JP" dirty="0"/>
          </a:p>
          <a:p>
            <a:r>
              <a:rPr kumimoji="1" lang="ja-JP" altLang="en-US" dirty="0"/>
              <a:t>見かけることがあります。</a:t>
            </a:r>
            <a:endParaRPr kumimoji="1" lang="en-US" altLang="ja-JP" dirty="0"/>
          </a:p>
          <a:p>
            <a:endParaRPr kumimoji="1" lang="en-US" altLang="ja-JP" dirty="0"/>
          </a:p>
          <a:p>
            <a:r>
              <a:rPr kumimoji="1" lang="ja-JP" altLang="en-US" dirty="0" smtClean="0"/>
              <a:t>授業に限った話ではありませんが、授業中に先生や友達の写真を撮ったり、</a:t>
            </a:r>
            <a:endParaRPr kumimoji="1" lang="en-US" altLang="ja-JP" dirty="0" smtClean="0"/>
          </a:p>
          <a:p>
            <a:r>
              <a:rPr kumimoji="1" lang="ja-JP" altLang="en-US" dirty="0" smtClean="0"/>
              <a:t>また撮った写真をインターネットにアップリしたりしないようにしましょう。</a:t>
            </a:r>
            <a:endParaRPr kumimoji="1" lang="ja-JP" altLang="en-US" dirty="0"/>
          </a:p>
          <a:p>
            <a:endParaRPr kumimoji="1" lang="ja-JP" altLang="en-US" dirty="0"/>
          </a:p>
        </p:txBody>
      </p:sp>
    </p:spTree>
    <p:extLst>
      <p:ext uri="{BB962C8B-B14F-4D97-AF65-F5344CB8AC3E}">
        <p14:creationId xmlns:p14="http://schemas.microsoft.com/office/powerpoint/2010/main" val="43660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導入のポイント</a:t>
            </a:r>
            <a:r>
              <a:rPr kumimoji="1" lang="en-US" altLang="ja-JP" dirty="0"/>
              <a:t>)</a:t>
            </a:r>
          </a:p>
          <a:p>
            <a:r>
              <a:rPr kumimoji="1" lang="ja-JP" altLang="en-US" dirty="0"/>
              <a:t>節度を持って使うための工夫</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今みてきたように、自分の機器を授業で利用する場合には気をつけることがたくさんあります。</a:t>
            </a:r>
            <a:endParaRPr kumimoji="1" lang="en-US" altLang="ja-JP" dirty="0"/>
          </a:p>
          <a:p>
            <a:r>
              <a:rPr kumimoji="1" lang="ja-JP" altLang="en-US" dirty="0"/>
              <a:t>節度をもって使うにはどのような工夫をすればよいでしょう</a:t>
            </a:r>
            <a:r>
              <a:rPr kumimoji="1" lang="ja-JP" altLang="en-US"/>
              <a:t>か</a:t>
            </a:r>
            <a:r>
              <a:rPr kumimoji="1" lang="ja-JP" altLang="en-US" smtClean="0"/>
              <a:t>。</a:t>
            </a:r>
            <a:endParaRPr kumimoji="1" lang="en-US" altLang="ja-JP" dirty="0"/>
          </a:p>
        </p:txBody>
      </p:sp>
    </p:spTree>
    <p:extLst>
      <p:ext uri="{BB962C8B-B14F-4D97-AF65-F5344CB8AC3E}">
        <p14:creationId xmlns:p14="http://schemas.microsoft.com/office/powerpoint/2010/main" val="229482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ja-JP" altLang="en-US" dirty="0" smtClean="0"/>
              <a:t>節度</a:t>
            </a:r>
            <a:r>
              <a:rPr kumimoji="1" lang="ja-JP" altLang="en-US" dirty="0"/>
              <a:t>を持って使うための工夫</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授業中に通知がくると気になってしまいます。</a:t>
            </a:r>
            <a:endParaRPr kumimoji="1" lang="en-US" altLang="ja-JP" dirty="0"/>
          </a:p>
          <a:p>
            <a:r>
              <a:rPr kumimoji="1" lang="ja-JP" altLang="en-US" dirty="0"/>
              <a:t>マナーモードにして音をならなくしたり、機内モードにしてそもそも受信しないようにするなどの工夫が必要です。</a:t>
            </a:r>
            <a:endParaRPr kumimoji="1" lang="en-US" altLang="ja-JP" dirty="0"/>
          </a:p>
          <a:p>
            <a:r>
              <a:rPr kumimoji="1" lang="ja-JP" altLang="en-US" dirty="0"/>
              <a:t>また、画面が見えていると気になってしまうこともあるため、使う指示があるまではしまっておく、</a:t>
            </a:r>
            <a:endParaRPr kumimoji="1" lang="en-US" altLang="ja-JP" dirty="0"/>
          </a:p>
          <a:p>
            <a:r>
              <a:rPr kumimoji="1" lang="ja-JP" altLang="en-US" dirty="0"/>
              <a:t>机に置いておく場合も裏向きにしておくなどの工夫をすると良いでしょう。</a:t>
            </a:r>
            <a:endParaRPr kumimoji="1" lang="en-US" altLang="ja-JP" dirty="0"/>
          </a:p>
          <a:p>
            <a:endParaRPr kumimoji="1" lang="en-US" altLang="ja-JP" dirty="0"/>
          </a:p>
          <a:p>
            <a:r>
              <a:rPr kumimoji="1" lang="ja-JP" altLang="en-US" dirty="0"/>
              <a:t>基本的に授業中は「これから各自の機器を使います」という明確な指示がない限りは、</a:t>
            </a:r>
            <a:endParaRPr kumimoji="1" lang="en-US" altLang="ja-JP" dirty="0"/>
          </a:p>
          <a:p>
            <a:r>
              <a:rPr kumimoji="1" lang="ja-JP" altLang="en-US" dirty="0"/>
              <a:t>触らない、利用しないようにするとよいでしょう。</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611293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ja-JP" altLang="en-US" dirty="0" smtClean="0"/>
              <a:t>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BYOD</a:t>
            </a:r>
            <a:r>
              <a:rPr kumimoji="1" lang="ja-JP" altLang="en-US" dirty="0"/>
              <a:t>の目的は学習の補助として自分の機器を使うことです。</a:t>
            </a:r>
            <a:endParaRPr kumimoji="1" lang="en-US" altLang="ja-JP" dirty="0"/>
          </a:p>
          <a:p>
            <a:r>
              <a:rPr kumimoji="1" lang="ja-JP" altLang="en-US" dirty="0"/>
              <a:t>課題以外の事には使わない、また直接答えを探すなど、自分の学習にならないような使い方は</a:t>
            </a:r>
            <a:endParaRPr kumimoji="1" lang="en-US" altLang="ja-JP" dirty="0"/>
          </a:p>
          <a:p>
            <a:r>
              <a:rPr kumimoji="1" lang="ja-JP" altLang="en-US" dirty="0"/>
              <a:t>しないようにしましょう。</a:t>
            </a:r>
            <a:endParaRPr kumimoji="1" lang="en-US" altLang="ja-JP" dirty="0"/>
          </a:p>
          <a:p>
            <a:endParaRPr kumimoji="1" lang="en-US" altLang="ja-JP" dirty="0"/>
          </a:p>
          <a:p>
            <a:r>
              <a:rPr kumimoji="1" lang="ja-JP" altLang="en-US" dirty="0"/>
              <a:t>また、基本的には先生から使うように指示があったときのみ使うようにしましょう。</a:t>
            </a:r>
            <a:endParaRPr kumimoji="1" lang="en-US" altLang="ja-JP" dirty="0"/>
          </a:p>
          <a:p>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33873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277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導入のポイント</a:t>
            </a:r>
            <a:r>
              <a:rPr kumimoji="1" lang="en-US" altLang="ja-JP" dirty="0"/>
              <a:t>)</a:t>
            </a:r>
          </a:p>
          <a:p>
            <a:r>
              <a:rPr kumimoji="1" lang="en-US" altLang="ja-JP" dirty="0"/>
              <a:t>BYOD</a:t>
            </a:r>
            <a:r>
              <a:rPr kumimoji="1" lang="ja-JP" altLang="en-US" dirty="0"/>
              <a:t>とは何かについて問いかける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en-US" altLang="ja-JP" dirty="0"/>
              <a:t>BYOD</a:t>
            </a:r>
            <a:r>
              <a:rPr kumimoji="1" lang="ja-JP" altLang="en-US" dirty="0"/>
              <a:t>とは何でしょうか。</a:t>
            </a:r>
            <a:endParaRPr kumimoji="1" lang="en-US" altLang="ja-JP" dirty="0"/>
          </a:p>
          <a:p>
            <a:r>
              <a:rPr kumimoji="1" lang="en-US" altLang="ja-JP" dirty="0"/>
              <a:t>BYOD</a:t>
            </a:r>
            <a:r>
              <a:rPr kumimoji="1" lang="ja-JP" altLang="en-US" dirty="0"/>
              <a:t>は　</a:t>
            </a:r>
            <a:r>
              <a:rPr kumimoji="1" lang="en-US" altLang="ja-JP" dirty="0"/>
              <a:t>Bring Your Own Device</a:t>
            </a:r>
            <a:r>
              <a:rPr kumimoji="1" lang="ja-JP" altLang="en-US" dirty="0"/>
              <a:t>の略で、</a:t>
            </a:r>
            <a:endParaRPr kumimoji="1" lang="en-US" altLang="ja-JP" dirty="0"/>
          </a:p>
          <a:p>
            <a:r>
              <a:rPr kumimoji="1" lang="ja-JP" altLang="en-US" dirty="0"/>
              <a:t>直訳すると「自分の機器を持ってくる」という意味になります。</a:t>
            </a:r>
          </a:p>
          <a:p>
            <a:endParaRPr kumimoji="1" lang="en-US" altLang="ja-JP" dirty="0"/>
          </a:p>
          <a:p>
            <a:r>
              <a:rPr kumimoji="1" lang="ja-JP" altLang="en-US" dirty="0"/>
              <a:t>一般的には、学校や会社などに自分が持っているスマートフォンやパソコンなどを持ち込むことを意味します。</a:t>
            </a:r>
            <a:endParaRPr kumimoji="1" lang="en-US" altLang="ja-JP" dirty="0"/>
          </a:p>
          <a:p>
            <a:r>
              <a:rPr kumimoji="1" lang="ja-JP" altLang="en-US" dirty="0"/>
              <a:t>海外では</a:t>
            </a:r>
            <a:r>
              <a:rPr kumimoji="1" lang="en-US" altLang="ja-JP" dirty="0"/>
              <a:t>BYOD</a:t>
            </a:r>
            <a:r>
              <a:rPr kumimoji="1" lang="ja-JP" altLang="en-US" dirty="0"/>
              <a:t>が行われている学校も多くあります。</a:t>
            </a:r>
            <a:endParaRPr kumimoji="1" lang="en-US" altLang="ja-JP" dirty="0"/>
          </a:p>
          <a:p>
            <a:endParaRPr kumimoji="1" lang="en-US" altLang="ja-JP" dirty="0"/>
          </a:p>
          <a:p>
            <a:r>
              <a:rPr kumimoji="1" lang="ja-JP" altLang="en-US" dirty="0" smtClean="0"/>
              <a:t>日本の場合、多くの高校生が持ち始めているスマートフォンを持ち込んでよい機器として指定し、</a:t>
            </a:r>
            <a:endParaRPr kumimoji="1" lang="en-US" altLang="ja-JP" dirty="0" smtClean="0"/>
          </a:p>
          <a:p>
            <a:r>
              <a:rPr kumimoji="1" lang="en-US" altLang="ja-JP" dirty="0" smtClean="0"/>
              <a:t>BYOD</a:t>
            </a:r>
            <a:r>
              <a:rPr kumimoji="1" lang="ja-JP" altLang="en-US" dirty="0" smtClean="0"/>
              <a:t>を採用している高校も出始めています。</a:t>
            </a:r>
            <a:endParaRPr kumimoji="1" lang="en-US" altLang="ja-JP" dirty="0" smtClean="0"/>
          </a:p>
          <a:p>
            <a:endParaRPr kumimoji="1" lang="ja-JP" altLang="en-US" dirty="0"/>
          </a:p>
        </p:txBody>
      </p:sp>
    </p:spTree>
    <p:extLst>
      <p:ext uri="{BB962C8B-B14F-4D97-AF65-F5344CB8AC3E}">
        <p14:creationId xmlns:p14="http://schemas.microsoft.com/office/powerpoint/2010/main" val="321583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導入のポイント</a:t>
            </a:r>
            <a:r>
              <a:rPr kumimoji="1" lang="en-US" altLang="ja-JP" dirty="0"/>
              <a:t>)</a:t>
            </a:r>
          </a:p>
          <a:p>
            <a:r>
              <a:rPr kumimoji="1" lang="en-US" altLang="ja-JP" dirty="0"/>
              <a:t>BYOD</a:t>
            </a:r>
            <a:r>
              <a:rPr kumimoji="1" lang="ja-JP" altLang="en-US" dirty="0"/>
              <a:t>のメリットについて考える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さて、</a:t>
            </a:r>
            <a:r>
              <a:rPr kumimoji="1" lang="en-US" altLang="ja-JP" dirty="0"/>
              <a:t>BYOD</a:t>
            </a:r>
            <a:r>
              <a:rPr kumimoji="1" lang="ja-JP" altLang="en-US" dirty="0"/>
              <a:t>を採用し、自分の機器</a:t>
            </a:r>
            <a:r>
              <a:rPr kumimoji="1" lang="en-US" altLang="ja-JP" dirty="0"/>
              <a:t>(</a:t>
            </a:r>
            <a:r>
              <a:rPr kumimoji="1" lang="ja-JP" altLang="en-US" dirty="0"/>
              <a:t>主にスマートフォン</a:t>
            </a:r>
            <a:r>
              <a:rPr kumimoji="1" lang="en-US" altLang="ja-JP" dirty="0"/>
              <a:t>)</a:t>
            </a:r>
            <a:r>
              <a:rPr kumimoji="1" lang="ja-JP" altLang="en-US" dirty="0"/>
              <a:t>を持ち込むメリットは何でしょうか。</a:t>
            </a:r>
            <a:endParaRPr kumimoji="1" lang="en-US" altLang="ja-JP" dirty="0"/>
          </a:p>
          <a:p>
            <a:r>
              <a:rPr kumimoji="1" lang="ja-JP" altLang="en-US" dirty="0"/>
              <a:t>少し考えてみてください。</a:t>
            </a:r>
            <a:endParaRPr kumimoji="1" lang="en-US" altLang="ja-JP" dirty="0"/>
          </a:p>
          <a:p>
            <a:endParaRPr kumimoji="1" lang="ja-JP" altLang="en-US" dirty="0"/>
          </a:p>
        </p:txBody>
      </p:sp>
    </p:spTree>
    <p:extLst>
      <p:ext uri="{BB962C8B-B14F-4D97-AF65-F5344CB8AC3E}">
        <p14:creationId xmlns:p14="http://schemas.microsoft.com/office/powerpoint/2010/main" val="105055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en-US" altLang="ja-JP" dirty="0" smtClean="0"/>
              <a:t>BYOD</a:t>
            </a:r>
            <a:r>
              <a:rPr kumimoji="1" lang="ja-JP" altLang="en-US" dirty="0"/>
              <a:t>のメリットについて考える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自分のスマートフォンは自分で使いやすいように環境設定していると思いますので、</a:t>
            </a:r>
            <a:endParaRPr kumimoji="1" lang="en-US" altLang="ja-JP" dirty="0"/>
          </a:p>
          <a:p>
            <a:r>
              <a:rPr kumimoji="1" lang="ja-JP" altLang="en-US" dirty="0"/>
              <a:t>操作しやすいでしょう。</a:t>
            </a:r>
            <a:endParaRPr kumimoji="1" lang="en-US" altLang="ja-JP" dirty="0"/>
          </a:p>
          <a:p>
            <a:r>
              <a:rPr kumimoji="1" lang="ja-JP" altLang="en-US" dirty="0"/>
              <a:t>また、調べたことの履歴を残したり、ページをそのままにしておくこともできるため、</a:t>
            </a:r>
            <a:endParaRPr kumimoji="1" lang="en-US" altLang="ja-JP" dirty="0"/>
          </a:p>
          <a:p>
            <a:r>
              <a:rPr kumimoji="1" lang="ja-JP" altLang="en-US" dirty="0"/>
              <a:t>家でそれらを確認することもできます。</a:t>
            </a:r>
            <a:endParaRPr kumimoji="1" lang="en-US" altLang="ja-JP" dirty="0"/>
          </a:p>
          <a:p>
            <a:endParaRPr kumimoji="1" lang="en-US" altLang="ja-JP" dirty="0"/>
          </a:p>
          <a:p>
            <a:r>
              <a:rPr kumimoji="1" lang="ja-JP" altLang="en-US" dirty="0"/>
              <a:t>また、これまで紙で配布していた資料などをデータで直接渡すこともでき、</a:t>
            </a:r>
            <a:endParaRPr kumimoji="1" lang="en-US" altLang="ja-JP" dirty="0"/>
          </a:p>
          <a:p>
            <a:r>
              <a:rPr kumimoji="1" lang="ja-JP" altLang="en-US" dirty="0"/>
              <a:t>紙の削減にも繋がります。</a:t>
            </a:r>
            <a:endParaRPr kumimoji="1" lang="en-US" altLang="ja-JP" dirty="0"/>
          </a:p>
          <a:p>
            <a:endParaRPr kumimoji="1" lang="ja-JP" altLang="en-US" dirty="0"/>
          </a:p>
        </p:txBody>
      </p:sp>
    </p:spTree>
    <p:extLst>
      <p:ext uri="{BB962C8B-B14F-4D97-AF65-F5344CB8AC3E}">
        <p14:creationId xmlns:p14="http://schemas.microsoft.com/office/powerpoint/2010/main" val="288695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en-US" altLang="ja-JP" dirty="0" smtClean="0"/>
              <a:t>BYOD</a:t>
            </a:r>
            <a:r>
              <a:rPr kumimoji="1" lang="ja-JP" altLang="en-US" dirty="0"/>
              <a:t>の活用場面を具体的に考えてみる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具体的にどのような場面で役立つのでしょうか。</a:t>
            </a:r>
            <a:endParaRPr kumimoji="1" lang="en-US" altLang="ja-JP" dirty="0"/>
          </a:p>
          <a:p>
            <a:endParaRPr kumimoji="1" lang="en-US" altLang="ja-JP" dirty="0"/>
          </a:p>
          <a:p>
            <a:r>
              <a:rPr kumimoji="1" lang="ja-JP" altLang="en-US" dirty="0"/>
              <a:t>まず、各個人がそれぞれスマートフォンを持っていれば、</a:t>
            </a:r>
            <a:endParaRPr kumimoji="1" lang="en-US" altLang="ja-JP" dirty="0"/>
          </a:p>
          <a:p>
            <a:r>
              <a:rPr kumimoji="1" lang="ja-JP" altLang="en-US" dirty="0"/>
              <a:t>個別にネットを使った調べ物ができます。</a:t>
            </a:r>
            <a:endParaRPr kumimoji="1" lang="en-US" altLang="ja-JP" dirty="0"/>
          </a:p>
          <a:p>
            <a:endParaRPr kumimoji="1" lang="en-US" altLang="ja-JP" dirty="0"/>
          </a:p>
          <a:p>
            <a:r>
              <a:rPr kumimoji="1" lang="ja-JP" altLang="en-US" dirty="0"/>
              <a:t>また、翻訳ソフトや国語辞典など、学習の補助になるアプリを必要な場面で使うこともできます。</a:t>
            </a:r>
            <a:endParaRPr kumimoji="1" lang="en-US" altLang="ja-JP" dirty="0"/>
          </a:p>
          <a:p>
            <a:endParaRPr kumimoji="1" lang="en-US" altLang="ja-JP" dirty="0"/>
          </a:p>
          <a:p>
            <a:r>
              <a:rPr kumimoji="1" lang="ja-JP" altLang="en-US" dirty="0"/>
              <a:t>それから、英語の正しい発音など、音声に関する調べ物も個別にできます。</a:t>
            </a:r>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255066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en-US" altLang="ja-JP" dirty="0" smtClean="0"/>
              <a:t>BYOD</a:t>
            </a:r>
            <a:r>
              <a:rPr kumimoji="1" lang="ja-JP" altLang="en-US" dirty="0"/>
              <a:t>の活用場面を具体的に考えてみる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また、授業をすすめる上でもメリットがあります。</a:t>
            </a:r>
            <a:endParaRPr kumimoji="1" lang="en-US" altLang="ja-JP" dirty="0"/>
          </a:p>
          <a:p>
            <a:r>
              <a:rPr kumimoji="1" lang="ja-JP" altLang="en-US" dirty="0"/>
              <a:t>例えば、英語の発音のテストなどは先生の前でしゃべることを</a:t>
            </a:r>
            <a:endParaRPr kumimoji="1" lang="en-US" altLang="ja-JP" dirty="0"/>
          </a:p>
          <a:p>
            <a:r>
              <a:rPr kumimoji="1" lang="ja-JP" altLang="en-US" dirty="0"/>
              <a:t>すべての生徒が行うことも多いです。</a:t>
            </a:r>
            <a:endParaRPr kumimoji="1" lang="en-US" altLang="ja-JP" dirty="0"/>
          </a:p>
          <a:p>
            <a:endParaRPr kumimoji="1" lang="en-US" altLang="ja-JP" dirty="0"/>
          </a:p>
          <a:p>
            <a:r>
              <a:rPr kumimoji="1" lang="ja-JP" altLang="en-US" dirty="0"/>
              <a:t>個別に録音ができれば録音データを提出することで、</a:t>
            </a:r>
            <a:endParaRPr kumimoji="1" lang="en-US" altLang="ja-JP" dirty="0"/>
          </a:p>
          <a:p>
            <a:r>
              <a:rPr kumimoji="1" lang="ja-JP" altLang="en-US" dirty="0"/>
              <a:t>先生も生徒も時間を削減できます。</a:t>
            </a:r>
            <a:endParaRPr kumimoji="1" lang="en-US" altLang="ja-JP" dirty="0"/>
          </a:p>
          <a:p>
            <a:endParaRPr kumimoji="1" lang="en-US" altLang="ja-JP" dirty="0"/>
          </a:p>
          <a:p>
            <a:r>
              <a:rPr kumimoji="1" lang="ja-JP" altLang="en-US" dirty="0"/>
              <a:t>その他にも生徒同士が協力してリアルタイムにプレゼンテーションを作成したり、</a:t>
            </a:r>
            <a:endParaRPr kumimoji="1" lang="en-US" altLang="ja-JP" dirty="0"/>
          </a:p>
          <a:p>
            <a:r>
              <a:rPr kumimoji="1" lang="ja-JP" altLang="en-US" dirty="0"/>
              <a:t>個別に意見を発表せずに、一度に意見を投稿させて一斉に表示することもできます。</a:t>
            </a:r>
            <a:endParaRPr kumimoji="1" lang="en-US" altLang="ja-JP" dirty="0"/>
          </a:p>
          <a:p>
            <a:endParaRPr kumimoji="1" lang="en-US" altLang="ja-JP" dirty="0"/>
          </a:p>
          <a:p>
            <a:r>
              <a:rPr kumimoji="1" lang="en-US" altLang="ja-JP" dirty="0"/>
              <a:t>BYOD</a:t>
            </a:r>
            <a:r>
              <a:rPr kumimoji="1" lang="ja-JP" altLang="en-US" dirty="0"/>
              <a:t>を導入した学校では特定の教科ではなくすべての教科で授業のすすめ方や</a:t>
            </a:r>
            <a:endParaRPr kumimoji="1" lang="en-US" altLang="ja-JP" dirty="0"/>
          </a:p>
          <a:p>
            <a:r>
              <a:rPr kumimoji="1" lang="ja-JP" altLang="en-US" dirty="0"/>
              <a:t>授業づくりそのものが変わってきたとの話もありました。</a:t>
            </a:r>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336438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en-US" altLang="ja-JP" dirty="0" smtClean="0"/>
              <a:t>BYOD</a:t>
            </a:r>
            <a:r>
              <a:rPr kumimoji="1" lang="ja-JP" altLang="en-US" dirty="0"/>
              <a:t>を導入する上で気をつけるべきこと</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さて、</a:t>
            </a:r>
            <a:r>
              <a:rPr kumimoji="1" lang="en-US" altLang="ja-JP" dirty="0"/>
              <a:t>BYOD</a:t>
            </a:r>
            <a:r>
              <a:rPr kumimoji="1" lang="ja-JP" altLang="en-US" dirty="0"/>
              <a:t>のメリットを見てきましたが、</a:t>
            </a:r>
            <a:r>
              <a:rPr kumimoji="1" lang="en-US" altLang="ja-JP" dirty="0"/>
              <a:t>BYOD</a:t>
            </a:r>
            <a:r>
              <a:rPr kumimoji="1" lang="ja-JP" altLang="en-US" dirty="0"/>
              <a:t>を導入して授業する、受ける場合に、</a:t>
            </a:r>
            <a:endParaRPr kumimoji="1" lang="en-US" altLang="ja-JP" dirty="0"/>
          </a:p>
          <a:p>
            <a:r>
              <a:rPr kumimoji="1" lang="ja-JP" altLang="en-US" dirty="0"/>
              <a:t>どんな事に気をつけるべきでしょうか。</a:t>
            </a:r>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331459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br>
              <a:rPr kumimoji="1" lang="en-US" altLang="ja-JP" dirty="0" smtClean="0"/>
            </a:br>
            <a:r>
              <a:rPr kumimoji="1" lang="en-US" altLang="ja-JP" dirty="0" smtClean="0"/>
              <a:t>BYOD</a:t>
            </a:r>
            <a:r>
              <a:rPr kumimoji="1" lang="ja-JP" altLang="en-US" dirty="0"/>
              <a:t>を導入する上で気をつけるべきこと</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いつもプライベートで使っているスマートフォンが目の前にあることで、</a:t>
            </a:r>
            <a:endParaRPr kumimoji="1" lang="en-US" altLang="ja-JP" dirty="0"/>
          </a:p>
          <a:p>
            <a:r>
              <a:rPr kumimoji="1" lang="ja-JP" altLang="en-US" dirty="0"/>
              <a:t>授業中にも関わらずついついいつもみているアプリを開いてみたりすることがあるかもしれません。</a:t>
            </a:r>
            <a:endParaRPr kumimoji="1" lang="en-US" altLang="ja-JP" dirty="0"/>
          </a:p>
          <a:p>
            <a:endParaRPr kumimoji="1" lang="en-US" altLang="ja-JP" dirty="0"/>
          </a:p>
          <a:p>
            <a:r>
              <a:rPr kumimoji="1" lang="ja-JP" altLang="en-US" dirty="0"/>
              <a:t>また、授業に関係あることであっても話を聞くべきときに</a:t>
            </a:r>
            <a:endParaRPr kumimoji="1" lang="en-US" altLang="ja-JP" dirty="0"/>
          </a:p>
          <a:p>
            <a:r>
              <a:rPr kumimoji="1" lang="ja-JP" altLang="en-US" dirty="0"/>
              <a:t>調べ物をしてしまうことで先生の指示を聞き逃してしまうこともあるかもしれません。</a:t>
            </a:r>
            <a:endParaRPr kumimoji="1" lang="en-US" altLang="ja-JP" dirty="0"/>
          </a:p>
          <a:p>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391552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84505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13033835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4003159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7854034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6206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8280272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77990"/>
            <a:ext cx="7886700" cy="927848"/>
          </a:xfrm>
        </p:spPr>
        <p:txBody>
          <a:bodyPr>
            <a:noAutofit/>
          </a:bodyPr>
          <a:lstStyle>
            <a:lvl1pPr algn="ctr">
              <a:defRPr sz="6000" b="1"/>
            </a:lvl1pPr>
          </a:lstStyle>
          <a:p>
            <a:endParaRPr kumimoji="1" lang="ja-JP" altLang="en-US" dirty="0"/>
          </a:p>
        </p:txBody>
      </p:sp>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8668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27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19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130213135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130213135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13021313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396688" y="497541"/>
            <a:ext cx="7723094" cy="632572"/>
          </a:xfrm>
        </p:spPr>
        <p:txBody>
          <a:bodyPr>
            <a:noAutofit/>
          </a:bodyPr>
          <a:lstStyle>
            <a:lvl1pPr>
              <a:defRPr sz="4400" b="1">
                <a:latin typeface="+mj-ea"/>
                <a:ea typeface="+mj-ea"/>
              </a:defRPr>
            </a:lvl1pPr>
          </a:lstStyle>
          <a:p>
            <a:r>
              <a:rPr kumimoji="1" lang="ja-JP" altLang="en-US" dirty="0"/>
              <a:t>ポイント</a:t>
            </a:r>
          </a:p>
        </p:txBody>
      </p:sp>
    </p:spTree>
    <p:extLst>
      <p:ext uri="{BB962C8B-B14F-4D97-AF65-F5344CB8AC3E}">
        <p14:creationId xmlns:p14="http://schemas.microsoft.com/office/powerpoint/2010/main" val="263066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59711035"/>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907" r:id="rId3"/>
    <p:sldLayoutId id="2147483902" r:id="rId4"/>
    <p:sldLayoutId id="2147483973" r:id="rId5"/>
    <p:sldLayoutId id="2147483974" r:id="rId6"/>
    <p:sldLayoutId id="2147483975" r:id="rId7"/>
    <p:sldLayoutId id="2147483976" r:id="rId8"/>
    <p:sldLayoutId id="2147483977"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80059231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36.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264" y="1200984"/>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7398" y="5433657"/>
            <a:ext cx="4943485" cy="1245872"/>
          </a:xfrm>
          <a:prstGeom prst="rect">
            <a:avLst/>
          </a:prstGeom>
        </p:spPr>
      </p:pic>
      <p:sp>
        <p:nvSpPr>
          <p:cNvPr id="4" name="テキスト ボックス 3"/>
          <p:cNvSpPr txBox="1"/>
          <p:nvPr/>
        </p:nvSpPr>
        <p:spPr>
          <a:xfrm>
            <a:off x="5362048" y="145587"/>
            <a:ext cx="3772577" cy="369332"/>
          </a:xfrm>
          <a:prstGeom prst="rect">
            <a:avLst/>
          </a:prstGeom>
          <a:noFill/>
        </p:spPr>
        <p:txBody>
          <a:bodyPr wrap="square" rtlCol="0">
            <a:spAutoFit/>
          </a:bodyPr>
          <a:lstStyle/>
          <a:p>
            <a:r>
              <a:rPr lang="en-US" altLang="ja-JP" dirty="0">
                <a:solidFill>
                  <a:prstClr val="black"/>
                </a:solidFill>
              </a:rPr>
              <a:t>07_BYOD</a:t>
            </a:r>
            <a:r>
              <a:rPr lang="ja-JP" altLang="en-US" dirty="0">
                <a:solidFill>
                  <a:prstClr val="black"/>
                </a:solidFill>
              </a:rPr>
              <a:t>の時代へ</a:t>
            </a:r>
            <a:r>
              <a:rPr lang="en-US" altLang="ja-JP" dirty="0">
                <a:solidFill>
                  <a:prstClr val="black"/>
                </a:solidFill>
              </a:rPr>
              <a:t>_03 _</a:t>
            </a:r>
            <a:r>
              <a:rPr lang="en-US" altLang="ja-JP" dirty="0">
                <a:solidFill>
                  <a:prstClr val="black"/>
                </a:solidFill>
                <a:latin typeface="Calibri" panose="020F0502020204030204"/>
                <a:ea typeface="ＭＳ Ｐゴシック"/>
              </a:rPr>
              <a:t> </a:t>
            </a:r>
            <a:r>
              <a:rPr lang="ja-JP" altLang="en-US" dirty="0">
                <a:solidFill>
                  <a:prstClr val="black"/>
                </a:solidFill>
                <a:latin typeface="Calibri" panose="020F0502020204030204"/>
                <a:ea typeface="ＭＳ Ｐゴシック"/>
              </a:rPr>
              <a:t>中・高校生</a:t>
            </a:r>
            <a:endParaRPr lang="ja-JP" altLang="en-US" dirty="0">
              <a:solidFill>
                <a:prstClr val="black"/>
              </a:solidFill>
            </a:endParaRPr>
          </a:p>
        </p:txBody>
      </p:sp>
    </p:spTree>
    <p:extLst>
      <p:ext uri="{BB962C8B-B14F-4D97-AF65-F5344CB8AC3E}">
        <p14:creationId xmlns:p14="http://schemas.microsoft.com/office/powerpoint/2010/main" val="1119867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xmlns="" id="{5E3C88EC-0106-419A-9BF1-436EB40FED39}"/>
              </a:ext>
            </a:extLst>
          </p:cNvPr>
          <p:cNvSpPr>
            <a:spLocks noGrp="1"/>
          </p:cNvSpPr>
          <p:nvPr>
            <p:ph sz="half" idx="1"/>
          </p:nvPr>
        </p:nvSpPr>
        <p:spPr>
          <a:xfrm>
            <a:off x="628649" y="1825625"/>
            <a:ext cx="7958418" cy="4351338"/>
          </a:xfrm>
        </p:spPr>
        <p:txBody>
          <a:bodyPr/>
          <a:lstStyle/>
          <a:p>
            <a:r>
              <a:rPr lang="ja-JP" altLang="en-US" dirty="0">
                <a:latin typeface="+mn-ea"/>
              </a:rPr>
              <a:t>プライベートと学習の境目が曖昧になること</a:t>
            </a:r>
            <a:r>
              <a:rPr lang="ja-JP" altLang="en-US" dirty="0" smtClean="0">
                <a:latin typeface="+mn-ea"/>
              </a:rPr>
              <a:t>も。</a:t>
            </a:r>
            <a:endParaRPr lang="en-US" altLang="ja-JP" dirty="0">
              <a:latin typeface="+mn-ea"/>
            </a:endParaRPr>
          </a:p>
          <a:p>
            <a:pPr lvl="1"/>
            <a:r>
              <a:rPr lang="ja-JP" altLang="en-US" sz="2800" dirty="0">
                <a:latin typeface="+mn-ea"/>
              </a:rPr>
              <a:t>授業時間中に関係のない事に使ってしまう</a:t>
            </a:r>
            <a:endParaRPr lang="en-US" altLang="ja-JP" sz="2800" dirty="0">
              <a:latin typeface="+mn-ea"/>
            </a:endParaRPr>
          </a:p>
          <a:p>
            <a:pPr lvl="1"/>
            <a:r>
              <a:rPr lang="ja-JP" altLang="en-US" sz="2800" dirty="0">
                <a:latin typeface="+mn-ea"/>
              </a:rPr>
              <a:t>授業中に通知がきて気に</a:t>
            </a:r>
            <a:r>
              <a:rPr lang="ja-JP" altLang="en-US" sz="2800" dirty="0" smtClean="0">
                <a:latin typeface="+mn-ea"/>
              </a:rPr>
              <a:t>なる。</a:t>
            </a:r>
            <a:endParaRPr lang="ja-JP" altLang="en-US" sz="2800" dirty="0">
              <a:latin typeface="+mn-ea"/>
            </a:endParaRPr>
          </a:p>
        </p:txBody>
      </p:sp>
      <p:sp>
        <p:nvSpPr>
          <p:cNvPr id="6" name="タイトル 5">
            <a:extLst>
              <a:ext uri="{FF2B5EF4-FFF2-40B4-BE49-F238E27FC236}">
                <a16:creationId xmlns:a16="http://schemas.microsoft.com/office/drawing/2014/main" xmlns="" id="{7B8A896D-2944-4C35-9318-432DFC644B1F}"/>
              </a:ext>
            </a:extLst>
          </p:cNvPr>
          <p:cNvSpPr>
            <a:spLocks noGrp="1"/>
          </p:cNvSpPr>
          <p:nvPr>
            <p:ph type="title"/>
          </p:nvPr>
        </p:nvSpPr>
        <p:spPr/>
        <p:txBody>
          <a:bodyPr/>
          <a:lstStyle/>
          <a:p>
            <a:r>
              <a:rPr kumimoji="1" lang="ja-JP" altLang="en-US" dirty="0"/>
              <a:t>気をつけるべきことは？</a:t>
            </a:r>
          </a:p>
        </p:txBody>
      </p:sp>
      <p:pic>
        <p:nvPicPr>
          <p:cNvPr id="9" name="図 8" descr="物体 が含まれている画像&#10;&#10;自動的に生成された説明">
            <a:extLst>
              <a:ext uri="{FF2B5EF4-FFF2-40B4-BE49-F238E27FC236}">
                <a16:creationId xmlns:a16="http://schemas.microsoft.com/office/drawing/2014/main" xmlns="" id="{95ED34CF-E138-4B62-A66B-4B907B3EA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216" y="4498259"/>
            <a:ext cx="2550851" cy="1902542"/>
          </a:xfrm>
          <a:prstGeom prst="rect">
            <a:avLst/>
          </a:prstGeom>
        </p:spPr>
      </p:pic>
      <p:sp>
        <p:nvSpPr>
          <p:cNvPr id="10" name="コンテンツ プレースホルダー 6">
            <a:extLst>
              <a:ext uri="{FF2B5EF4-FFF2-40B4-BE49-F238E27FC236}">
                <a16:creationId xmlns:a16="http://schemas.microsoft.com/office/drawing/2014/main" xmlns="" id="{BD8F4689-C040-481B-A00B-AD813156F2A6}"/>
              </a:ext>
            </a:extLst>
          </p:cNvPr>
          <p:cNvSpPr txBox="1">
            <a:spLocks/>
          </p:cNvSpPr>
          <p:nvPr/>
        </p:nvSpPr>
        <p:spPr>
          <a:xfrm>
            <a:off x="628649" y="4051762"/>
            <a:ext cx="5059312" cy="2033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n-ea"/>
              </a:rPr>
              <a:t>タイミングを考えずに調べてしまうこと</a:t>
            </a:r>
            <a:r>
              <a:rPr lang="ja-JP" altLang="en-US" dirty="0" smtClean="0">
                <a:latin typeface="+mn-ea"/>
              </a:rPr>
              <a:t>も。</a:t>
            </a:r>
            <a:endParaRPr lang="en-US" altLang="ja-JP" dirty="0">
              <a:latin typeface="+mn-ea"/>
            </a:endParaRPr>
          </a:p>
          <a:p>
            <a:pPr lvl="1"/>
            <a:r>
              <a:rPr lang="ja-JP" altLang="en-US" sz="2800" dirty="0">
                <a:latin typeface="+mn-ea"/>
              </a:rPr>
              <a:t>先生の話の途中で調べることで指示を</a:t>
            </a:r>
            <a:r>
              <a:rPr lang="ja-JP" altLang="en-US" sz="2800" dirty="0" smtClean="0">
                <a:latin typeface="+mn-ea"/>
              </a:rPr>
              <a:t>聞き逃す。</a:t>
            </a:r>
            <a:endParaRPr lang="ja-JP" altLang="en-US" sz="2800" dirty="0">
              <a:latin typeface="+mn-ea"/>
            </a:endParaRPr>
          </a:p>
        </p:txBody>
      </p:sp>
      <p:grpSp>
        <p:nvGrpSpPr>
          <p:cNvPr id="14" name="グループ化 13">
            <a:extLst>
              <a:ext uri="{FF2B5EF4-FFF2-40B4-BE49-F238E27FC236}">
                <a16:creationId xmlns:a16="http://schemas.microsoft.com/office/drawing/2014/main" xmlns="" id="{9454769C-193C-4907-93DB-F09F9FB5F09E}"/>
              </a:ext>
            </a:extLst>
          </p:cNvPr>
          <p:cNvGrpSpPr/>
          <p:nvPr/>
        </p:nvGrpSpPr>
        <p:grpSpPr>
          <a:xfrm>
            <a:off x="7706331" y="3826932"/>
            <a:ext cx="1054863" cy="819048"/>
            <a:chOff x="7460488" y="3767939"/>
            <a:chExt cx="1054863" cy="819048"/>
          </a:xfrm>
        </p:grpSpPr>
        <p:sp>
          <p:nvSpPr>
            <p:cNvPr id="12" name="吹き出し: 円形 11">
              <a:extLst>
                <a:ext uri="{FF2B5EF4-FFF2-40B4-BE49-F238E27FC236}">
                  <a16:creationId xmlns:a16="http://schemas.microsoft.com/office/drawing/2014/main" xmlns="" id="{9F22DCC6-067D-4CD6-8C99-23EF163D3E0E}"/>
                </a:ext>
              </a:extLst>
            </p:cNvPr>
            <p:cNvSpPr/>
            <p:nvPr/>
          </p:nvSpPr>
          <p:spPr>
            <a:xfrm>
              <a:off x="7460488" y="3767939"/>
              <a:ext cx="1054863" cy="819048"/>
            </a:xfrm>
            <a:prstGeom prst="wedgeEllipseCallout">
              <a:avLst>
                <a:gd name="adj1" fmla="val -41788"/>
                <a:gd name="adj2" fmla="val 5529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7BA0E849-DC0B-4C83-88B7-F654108A44D6}"/>
                </a:ext>
              </a:extLst>
            </p:cNvPr>
            <p:cNvSpPr txBox="1"/>
            <p:nvPr/>
          </p:nvSpPr>
          <p:spPr>
            <a:xfrm>
              <a:off x="7619890" y="3827530"/>
              <a:ext cx="567551" cy="608046"/>
            </a:xfrm>
            <a:prstGeom prst="rect">
              <a:avLst/>
            </a:prstGeom>
            <a:noFill/>
          </p:spPr>
          <p:txBody>
            <a:bodyPr wrap="none" rtlCol="0">
              <a:spAutoFit/>
            </a:bodyPr>
            <a:lstStyle/>
            <a:p>
              <a:r>
                <a:rPr kumimoji="1" lang="ja-JP" altLang="en-US" sz="4400" b="1" dirty="0">
                  <a:solidFill>
                    <a:srgbClr val="FFC000"/>
                  </a:solidFill>
                </a:rPr>
                <a:t>♫</a:t>
              </a:r>
            </a:p>
          </p:txBody>
        </p:sp>
      </p:grpSp>
    </p:spTree>
    <p:extLst>
      <p:ext uri="{BB962C8B-B14F-4D97-AF65-F5344CB8AC3E}">
        <p14:creationId xmlns:p14="http://schemas.microsoft.com/office/powerpoint/2010/main" val="408796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台形 9">
            <a:extLst>
              <a:ext uri="{FF2B5EF4-FFF2-40B4-BE49-F238E27FC236}">
                <a16:creationId xmlns:a16="http://schemas.microsoft.com/office/drawing/2014/main" xmlns="" id="{85F75B2C-5865-464A-8FFE-E28A01703162}"/>
              </a:ext>
            </a:extLst>
          </p:cNvPr>
          <p:cNvSpPr/>
          <p:nvPr/>
        </p:nvSpPr>
        <p:spPr>
          <a:xfrm rot="437630" flipH="1">
            <a:off x="3736090" y="5224175"/>
            <a:ext cx="1177903" cy="449552"/>
          </a:xfrm>
          <a:prstGeom prst="trapezoid">
            <a:avLst>
              <a:gd name="adj" fmla="val 2497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xmlns="" id="{DD656D9B-9B93-42B3-AA7A-F1FEB69E2FA8}"/>
              </a:ext>
            </a:extLst>
          </p:cNvPr>
          <p:cNvSpPr>
            <a:spLocks noGrp="1"/>
          </p:cNvSpPr>
          <p:nvPr>
            <p:ph sz="half" idx="1"/>
          </p:nvPr>
        </p:nvSpPr>
        <p:spPr>
          <a:xfrm>
            <a:off x="431074" y="1637071"/>
            <a:ext cx="8329467" cy="2038087"/>
          </a:xfrm>
        </p:spPr>
        <p:txBody>
          <a:bodyPr>
            <a:noAutofit/>
          </a:bodyPr>
          <a:lstStyle/>
          <a:p>
            <a:r>
              <a:rPr lang="ja-JP" altLang="en-US" dirty="0">
                <a:latin typeface="+mn-ea"/>
              </a:rPr>
              <a:t>答えを見つけて丸写しでは学習に</a:t>
            </a:r>
            <a:r>
              <a:rPr lang="ja-JP" altLang="en-US" dirty="0" smtClean="0">
                <a:latin typeface="+mn-ea"/>
              </a:rPr>
              <a:t>ならない。</a:t>
            </a:r>
            <a:endParaRPr lang="en-US" altLang="ja-JP" dirty="0">
              <a:latin typeface="+mn-ea"/>
            </a:endParaRPr>
          </a:p>
          <a:p>
            <a:pPr lvl="1"/>
            <a:r>
              <a:rPr lang="ja-JP" altLang="en-US" sz="3600" dirty="0">
                <a:latin typeface="+mn-ea"/>
              </a:rPr>
              <a:t>課題の答えをネットで質問</a:t>
            </a:r>
            <a:r>
              <a:rPr lang="ja-JP" altLang="en-US" sz="3600" dirty="0" smtClean="0">
                <a:latin typeface="+mn-ea"/>
              </a:rPr>
              <a:t>する。</a:t>
            </a:r>
            <a:r>
              <a:rPr lang="ja-JP" altLang="en-US" sz="3600" dirty="0" smtClean="0">
                <a:solidFill>
                  <a:srgbClr val="FF0000"/>
                </a:solidFill>
                <a:latin typeface="+mn-ea"/>
              </a:rPr>
              <a:t>✖</a:t>
            </a:r>
            <a:endParaRPr lang="en-US" altLang="ja-JP" sz="3600" dirty="0">
              <a:solidFill>
                <a:srgbClr val="FF0000"/>
              </a:solidFill>
              <a:latin typeface="+mn-ea"/>
            </a:endParaRPr>
          </a:p>
          <a:p>
            <a:pPr lvl="1"/>
            <a:r>
              <a:rPr lang="ja-JP" altLang="en-US" sz="3600" dirty="0">
                <a:latin typeface="+mn-ea"/>
              </a:rPr>
              <a:t>ネットのまとめを</a:t>
            </a:r>
            <a:r>
              <a:rPr lang="ja-JP" altLang="en-US" sz="3600" dirty="0" smtClean="0">
                <a:latin typeface="+mn-ea"/>
              </a:rPr>
              <a:t>丸写し。</a:t>
            </a:r>
            <a:r>
              <a:rPr lang="ja-JP" altLang="en-US" sz="3600" dirty="0" smtClean="0">
                <a:solidFill>
                  <a:srgbClr val="FF0000"/>
                </a:solidFill>
                <a:latin typeface="+mn-ea"/>
              </a:rPr>
              <a:t>✖</a:t>
            </a:r>
            <a:endParaRPr lang="en-US" altLang="ja-JP" sz="3600" dirty="0">
              <a:solidFill>
                <a:srgbClr val="FF0000"/>
              </a:solidFill>
              <a:latin typeface="+mn-ea"/>
            </a:endParaRPr>
          </a:p>
        </p:txBody>
      </p:sp>
      <p:sp>
        <p:nvSpPr>
          <p:cNvPr id="4" name="タイトル 3">
            <a:extLst>
              <a:ext uri="{FF2B5EF4-FFF2-40B4-BE49-F238E27FC236}">
                <a16:creationId xmlns:a16="http://schemas.microsoft.com/office/drawing/2014/main" xmlns="" id="{570D3EFE-C9E1-433F-A801-B033C7BCB948}"/>
              </a:ext>
            </a:extLst>
          </p:cNvPr>
          <p:cNvSpPr>
            <a:spLocks noGrp="1"/>
          </p:cNvSpPr>
          <p:nvPr>
            <p:ph type="title"/>
          </p:nvPr>
        </p:nvSpPr>
        <p:spPr/>
        <p:txBody>
          <a:bodyPr/>
          <a:lstStyle/>
          <a:p>
            <a:r>
              <a:rPr kumimoji="1" lang="ja-JP" altLang="en-US" dirty="0"/>
              <a:t>あくまで学習の補助</a:t>
            </a:r>
          </a:p>
        </p:txBody>
      </p:sp>
      <p:sp>
        <p:nvSpPr>
          <p:cNvPr id="9" name="テキスト ボックス 8">
            <a:extLst>
              <a:ext uri="{FF2B5EF4-FFF2-40B4-BE49-F238E27FC236}">
                <a16:creationId xmlns:a16="http://schemas.microsoft.com/office/drawing/2014/main" xmlns="" id="{34236DEA-D6DE-46B0-9442-DDE1EC26062F}"/>
              </a:ext>
            </a:extLst>
          </p:cNvPr>
          <p:cNvSpPr txBox="1"/>
          <p:nvPr/>
        </p:nvSpPr>
        <p:spPr>
          <a:xfrm rot="452647">
            <a:off x="6171988" y="3953445"/>
            <a:ext cx="954107" cy="400110"/>
          </a:xfrm>
          <a:prstGeom prst="rect">
            <a:avLst/>
          </a:prstGeom>
          <a:noFill/>
        </p:spPr>
        <p:txBody>
          <a:bodyPr wrap="none" rtlCol="0">
            <a:spAutoFit/>
          </a:bodyPr>
          <a:lstStyle/>
          <a:p>
            <a:r>
              <a:rPr kumimoji="1" lang="ja-JP" altLang="en-US" sz="2000" b="1" dirty="0">
                <a:latin typeface="+mn-ea"/>
              </a:rPr>
              <a:t>ダメ～</a:t>
            </a:r>
          </a:p>
        </p:txBody>
      </p:sp>
      <p:pic>
        <p:nvPicPr>
          <p:cNvPr id="14" name="グラフィックス 13" descr="鉛筆">
            <a:extLst>
              <a:ext uri="{FF2B5EF4-FFF2-40B4-BE49-F238E27FC236}">
                <a16:creationId xmlns:a16="http://schemas.microsoft.com/office/drawing/2014/main" xmlns="" id="{E9DD7E50-9300-44C3-BB90-D48D6728B9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652090">
            <a:off x="3826865" y="5025249"/>
            <a:ext cx="466801" cy="466801"/>
          </a:xfrm>
          <a:prstGeom prst="rect">
            <a:avLst/>
          </a:prstGeom>
        </p:spPr>
      </p:pic>
      <p:sp>
        <p:nvSpPr>
          <p:cNvPr id="15" name="テキスト ボックス 14">
            <a:extLst>
              <a:ext uri="{FF2B5EF4-FFF2-40B4-BE49-F238E27FC236}">
                <a16:creationId xmlns:a16="http://schemas.microsoft.com/office/drawing/2014/main" xmlns="" id="{1A21C397-E8D3-4666-80C2-548A30CD1E2D}"/>
              </a:ext>
            </a:extLst>
          </p:cNvPr>
          <p:cNvSpPr txBox="1"/>
          <p:nvPr/>
        </p:nvSpPr>
        <p:spPr>
          <a:xfrm rot="21338807">
            <a:off x="1535130" y="4060513"/>
            <a:ext cx="1635384" cy="707886"/>
          </a:xfrm>
          <a:prstGeom prst="rect">
            <a:avLst/>
          </a:prstGeom>
          <a:noFill/>
        </p:spPr>
        <p:txBody>
          <a:bodyPr wrap="none" rtlCol="0">
            <a:spAutoFit/>
          </a:bodyPr>
          <a:lstStyle/>
          <a:p>
            <a:r>
              <a:rPr lang="ja-JP" altLang="en-US" sz="2000" b="1" dirty="0">
                <a:latin typeface="+mn-ea"/>
              </a:rPr>
              <a:t>まるうつし</a:t>
            </a:r>
            <a:endParaRPr lang="en-US" altLang="ja-JP" sz="2000" b="1" dirty="0">
              <a:latin typeface="+mn-ea"/>
            </a:endParaRPr>
          </a:p>
          <a:p>
            <a:r>
              <a:rPr lang="ja-JP" altLang="en-US" sz="2000" b="1" dirty="0">
                <a:latin typeface="+mn-ea"/>
              </a:rPr>
              <a:t>     しよっと</a:t>
            </a:r>
            <a:endParaRPr lang="en-US" altLang="ja-JP" sz="2000" b="1" dirty="0">
              <a:latin typeface="+mn-ea"/>
            </a:endParaRPr>
          </a:p>
        </p:txBody>
      </p:sp>
      <p:sp>
        <p:nvSpPr>
          <p:cNvPr id="6" name="フリーフォーム: 図形 5">
            <a:extLst>
              <a:ext uri="{FF2B5EF4-FFF2-40B4-BE49-F238E27FC236}">
                <a16:creationId xmlns:a16="http://schemas.microsoft.com/office/drawing/2014/main" xmlns="" id="{C1E76F65-43A3-4987-8078-1B207C6450BE}"/>
              </a:ext>
            </a:extLst>
          </p:cNvPr>
          <p:cNvSpPr/>
          <p:nvPr/>
        </p:nvSpPr>
        <p:spPr>
          <a:xfrm rot="4328486">
            <a:off x="4485605" y="5328824"/>
            <a:ext cx="288810" cy="188807"/>
          </a:xfrm>
          <a:custGeom>
            <a:avLst/>
            <a:gdLst>
              <a:gd name="connsiteX0" fmla="*/ 0 w 5556738"/>
              <a:gd name="connsiteY0" fmla="*/ 309490 h 1111348"/>
              <a:gd name="connsiteX1" fmla="*/ 84406 w 5556738"/>
              <a:gd name="connsiteY1" fmla="*/ 253219 h 1111348"/>
              <a:gd name="connsiteX2" fmla="*/ 154745 w 5556738"/>
              <a:gd name="connsiteY2" fmla="*/ 196948 h 1111348"/>
              <a:gd name="connsiteX3" fmla="*/ 267286 w 5556738"/>
              <a:gd name="connsiteY3" fmla="*/ 140677 h 1111348"/>
              <a:gd name="connsiteX4" fmla="*/ 337625 w 5556738"/>
              <a:gd name="connsiteY4" fmla="*/ 154745 h 1111348"/>
              <a:gd name="connsiteX5" fmla="*/ 422031 w 5556738"/>
              <a:gd name="connsiteY5" fmla="*/ 323557 h 1111348"/>
              <a:gd name="connsiteX6" fmla="*/ 478301 w 5556738"/>
              <a:gd name="connsiteY6" fmla="*/ 407963 h 1111348"/>
              <a:gd name="connsiteX7" fmla="*/ 534572 w 5556738"/>
              <a:gd name="connsiteY7" fmla="*/ 506437 h 1111348"/>
              <a:gd name="connsiteX8" fmla="*/ 576775 w 5556738"/>
              <a:gd name="connsiteY8" fmla="*/ 633047 h 1111348"/>
              <a:gd name="connsiteX9" fmla="*/ 590843 w 5556738"/>
              <a:gd name="connsiteY9" fmla="*/ 675250 h 1111348"/>
              <a:gd name="connsiteX10" fmla="*/ 647114 w 5556738"/>
              <a:gd name="connsiteY10" fmla="*/ 703385 h 1111348"/>
              <a:gd name="connsiteX11" fmla="*/ 759655 w 5556738"/>
              <a:gd name="connsiteY11" fmla="*/ 633047 h 1111348"/>
              <a:gd name="connsiteX12" fmla="*/ 844061 w 5556738"/>
              <a:gd name="connsiteY12" fmla="*/ 576776 h 1111348"/>
              <a:gd name="connsiteX13" fmla="*/ 1083212 w 5556738"/>
              <a:gd name="connsiteY13" fmla="*/ 379828 h 1111348"/>
              <a:gd name="connsiteX14" fmla="*/ 1209821 w 5556738"/>
              <a:gd name="connsiteY14" fmla="*/ 281354 h 1111348"/>
              <a:gd name="connsiteX15" fmla="*/ 1406769 w 5556738"/>
              <a:gd name="connsiteY15" fmla="*/ 84407 h 1111348"/>
              <a:gd name="connsiteX16" fmla="*/ 1519311 w 5556738"/>
              <a:gd name="connsiteY16" fmla="*/ 0 h 1111348"/>
              <a:gd name="connsiteX17" fmla="*/ 1603717 w 5556738"/>
              <a:gd name="connsiteY17" fmla="*/ 42203 h 1111348"/>
              <a:gd name="connsiteX18" fmla="*/ 1702191 w 5556738"/>
              <a:gd name="connsiteY18" fmla="*/ 196948 h 1111348"/>
              <a:gd name="connsiteX19" fmla="*/ 1800665 w 5556738"/>
              <a:gd name="connsiteY19" fmla="*/ 295422 h 1111348"/>
              <a:gd name="connsiteX20" fmla="*/ 1927274 w 5556738"/>
              <a:gd name="connsiteY20" fmla="*/ 436099 h 1111348"/>
              <a:gd name="connsiteX21" fmla="*/ 2039815 w 5556738"/>
              <a:gd name="connsiteY21" fmla="*/ 492370 h 1111348"/>
              <a:gd name="connsiteX22" fmla="*/ 2124221 w 5556738"/>
              <a:gd name="connsiteY22" fmla="*/ 464234 h 1111348"/>
              <a:gd name="connsiteX23" fmla="*/ 2250831 w 5556738"/>
              <a:gd name="connsiteY23" fmla="*/ 393896 h 1111348"/>
              <a:gd name="connsiteX24" fmla="*/ 2321169 w 5556738"/>
              <a:gd name="connsiteY24" fmla="*/ 365760 h 1111348"/>
              <a:gd name="connsiteX25" fmla="*/ 2377440 w 5556738"/>
              <a:gd name="connsiteY25" fmla="*/ 337625 h 1111348"/>
              <a:gd name="connsiteX26" fmla="*/ 2447778 w 5556738"/>
              <a:gd name="connsiteY26" fmla="*/ 379828 h 1111348"/>
              <a:gd name="connsiteX27" fmla="*/ 2475914 w 5556738"/>
              <a:gd name="connsiteY27" fmla="*/ 450167 h 1111348"/>
              <a:gd name="connsiteX28" fmla="*/ 2518117 w 5556738"/>
              <a:gd name="connsiteY28" fmla="*/ 534573 h 1111348"/>
              <a:gd name="connsiteX29" fmla="*/ 2602523 w 5556738"/>
              <a:gd name="connsiteY29" fmla="*/ 675250 h 1111348"/>
              <a:gd name="connsiteX30" fmla="*/ 2644726 w 5556738"/>
              <a:gd name="connsiteY30" fmla="*/ 703385 h 1111348"/>
              <a:gd name="connsiteX31" fmla="*/ 2785403 w 5556738"/>
              <a:gd name="connsiteY31" fmla="*/ 745588 h 1111348"/>
              <a:gd name="connsiteX32" fmla="*/ 2968283 w 5556738"/>
              <a:gd name="connsiteY32" fmla="*/ 689317 h 1111348"/>
              <a:gd name="connsiteX33" fmla="*/ 3066757 w 5556738"/>
              <a:gd name="connsiteY33" fmla="*/ 647114 h 1111348"/>
              <a:gd name="connsiteX34" fmla="*/ 3207434 w 5556738"/>
              <a:gd name="connsiteY34" fmla="*/ 604911 h 1111348"/>
              <a:gd name="connsiteX35" fmla="*/ 3319975 w 5556738"/>
              <a:gd name="connsiteY35" fmla="*/ 618979 h 1111348"/>
              <a:gd name="connsiteX36" fmla="*/ 3390314 w 5556738"/>
              <a:gd name="connsiteY36" fmla="*/ 703385 h 1111348"/>
              <a:gd name="connsiteX37" fmla="*/ 3446585 w 5556738"/>
              <a:gd name="connsiteY37" fmla="*/ 731520 h 1111348"/>
              <a:gd name="connsiteX38" fmla="*/ 3573194 w 5556738"/>
              <a:gd name="connsiteY38" fmla="*/ 745588 h 1111348"/>
              <a:gd name="connsiteX39" fmla="*/ 3685735 w 5556738"/>
              <a:gd name="connsiteY39" fmla="*/ 731520 h 1111348"/>
              <a:gd name="connsiteX40" fmla="*/ 3742006 w 5556738"/>
              <a:gd name="connsiteY40" fmla="*/ 703385 h 1111348"/>
              <a:gd name="connsiteX41" fmla="*/ 3784209 w 5556738"/>
              <a:gd name="connsiteY41" fmla="*/ 689317 h 1111348"/>
              <a:gd name="connsiteX42" fmla="*/ 3826412 w 5556738"/>
              <a:gd name="connsiteY42" fmla="*/ 647114 h 1111348"/>
              <a:gd name="connsiteX43" fmla="*/ 3924886 w 5556738"/>
              <a:gd name="connsiteY43" fmla="*/ 590843 h 1111348"/>
              <a:gd name="connsiteX44" fmla="*/ 3967089 w 5556738"/>
              <a:gd name="connsiteY44" fmla="*/ 576776 h 1111348"/>
              <a:gd name="connsiteX45" fmla="*/ 4009292 w 5556738"/>
              <a:gd name="connsiteY45" fmla="*/ 633047 h 1111348"/>
              <a:gd name="connsiteX46" fmla="*/ 4037428 w 5556738"/>
              <a:gd name="connsiteY46" fmla="*/ 661182 h 1111348"/>
              <a:gd name="connsiteX47" fmla="*/ 4093698 w 5556738"/>
              <a:gd name="connsiteY47" fmla="*/ 773723 h 1111348"/>
              <a:gd name="connsiteX48" fmla="*/ 4121834 w 5556738"/>
              <a:gd name="connsiteY48" fmla="*/ 815927 h 1111348"/>
              <a:gd name="connsiteX49" fmla="*/ 4192172 w 5556738"/>
              <a:gd name="connsiteY49" fmla="*/ 858130 h 1111348"/>
              <a:gd name="connsiteX50" fmla="*/ 4276578 w 5556738"/>
              <a:gd name="connsiteY50" fmla="*/ 886265 h 1111348"/>
              <a:gd name="connsiteX51" fmla="*/ 4473526 w 5556738"/>
              <a:gd name="connsiteY51" fmla="*/ 872197 h 1111348"/>
              <a:gd name="connsiteX52" fmla="*/ 4557932 w 5556738"/>
              <a:gd name="connsiteY52" fmla="*/ 858130 h 1111348"/>
              <a:gd name="connsiteX53" fmla="*/ 4797083 w 5556738"/>
              <a:gd name="connsiteY53" fmla="*/ 731520 h 1111348"/>
              <a:gd name="connsiteX54" fmla="*/ 4839286 w 5556738"/>
              <a:gd name="connsiteY54" fmla="*/ 703385 h 1111348"/>
              <a:gd name="connsiteX55" fmla="*/ 4965895 w 5556738"/>
              <a:gd name="connsiteY55" fmla="*/ 717453 h 1111348"/>
              <a:gd name="connsiteX56" fmla="*/ 5008098 w 5556738"/>
              <a:gd name="connsiteY56" fmla="*/ 773723 h 1111348"/>
              <a:gd name="connsiteX57" fmla="*/ 5205046 w 5556738"/>
              <a:gd name="connsiteY57" fmla="*/ 998807 h 1111348"/>
              <a:gd name="connsiteX58" fmla="*/ 5317588 w 5556738"/>
              <a:gd name="connsiteY58" fmla="*/ 1055077 h 1111348"/>
              <a:gd name="connsiteX59" fmla="*/ 5430129 w 5556738"/>
              <a:gd name="connsiteY59" fmla="*/ 1111348 h 1111348"/>
              <a:gd name="connsiteX60" fmla="*/ 5514535 w 5556738"/>
              <a:gd name="connsiteY60" fmla="*/ 1083213 h 1111348"/>
              <a:gd name="connsiteX61" fmla="*/ 5556738 w 5556738"/>
              <a:gd name="connsiteY61" fmla="*/ 1055077 h 111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556738" h="1111348">
                <a:moveTo>
                  <a:pt x="0" y="309490"/>
                </a:moveTo>
                <a:cubicBezTo>
                  <a:pt x="28135" y="290733"/>
                  <a:pt x="57355" y="273508"/>
                  <a:pt x="84406" y="253219"/>
                </a:cubicBezTo>
                <a:cubicBezTo>
                  <a:pt x="136749" y="213961"/>
                  <a:pt x="85886" y="231377"/>
                  <a:pt x="154745" y="196948"/>
                </a:cubicBezTo>
                <a:cubicBezTo>
                  <a:pt x="292392" y="128126"/>
                  <a:pt x="169516" y="205858"/>
                  <a:pt x="267286" y="140677"/>
                </a:cubicBezTo>
                <a:cubicBezTo>
                  <a:pt x="290732" y="145366"/>
                  <a:pt x="316723" y="143133"/>
                  <a:pt x="337625" y="154745"/>
                </a:cubicBezTo>
                <a:cubicBezTo>
                  <a:pt x="422565" y="201934"/>
                  <a:pt x="385526" y="238380"/>
                  <a:pt x="422031" y="323557"/>
                </a:cubicBezTo>
                <a:cubicBezTo>
                  <a:pt x="435351" y="354637"/>
                  <a:pt x="460579" y="379165"/>
                  <a:pt x="478301" y="407963"/>
                </a:cubicBezTo>
                <a:cubicBezTo>
                  <a:pt x="498115" y="440161"/>
                  <a:pt x="515815" y="473612"/>
                  <a:pt x="534572" y="506437"/>
                </a:cubicBezTo>
                <a:cubicBezTo>
                  <a:pt x="560689" y="663135"/>
                  <a:pt x="527324" y="534144"/>
                  <a:pt x="576775" y="633047"/>
                </a:cubicBezTo>
                <a:cubicBezTo>
                  <a:pt x="583407" y="646310"/>
                  <a:pt x="580357" y="664765"/>
                  <a:pt x="590843" y="675250"/>
                </a:cubicBezTo>
                <a:cubicBezTo>
                  <a:pt x="605672" y="690079"/>
                  <a:pt x="628357" y="694007"/>
                  <a:pt x="647114" y="703385"/>
                </a:cubicBezTo>
                <a:cubicBezTo>
                  <a:pt x="725270" y="677332"/>
                  <a:pt x="662615" y="703621"/>
                  <a:pt x="759655" y="633047"/>
                </a:cubicBezTo>
                <a:cubicBezTo>
                  <a:pt x="787002" y="613158"/>
                  <a:pt x="816793" y="596773"/>
                  <a:pt x="844061" y="576776"/>
                </a:cubicBezTo>
                <a:cubicBezTo>
                  <a:pt x="1021762" y="446462"/>
                  <a:pt x="919485" y="514663"/>
                  <a:pt x="1083212" y="379828"/>
                </a:cubicBezTo>
                <a:cubicBezTo>
                  <a:pt x="1124484" y="345840"/>
                  <a:pt x="1170338" y="317404"/>
                  <a:pt x="1209821" y="281354"/>
                </a:cubicBezTo>
                <a:cubicBezTo>
                  <a:pt x="1278383" y="218754"/>
                  <a:pt x="1334272" y="142405"/>
                  <a:pt x="1406769" y="84407"/>
                </a:cubicBezTo>
                <a:cubicBezTo>
                  <a:pt x="1490310" y="17574"/>
                  <a:pt x="1452125" y="44792"/>
                  <a:pt x="1519311" y="0"/>
                </a:cubicBezTo>
                <a:cubicBezTo>
                  <a:pt x="1547446" y="14068"/>
                  <a:pt x="1580336" y="21160"/>
                  <a:pt x="1603717" y="42203"/>
                </a:cubicBezTo>
                <a:cubicBezTo>
                  <a:pt x="1646934" y="81099"/>
                  <a:pt x="1665409" y="152810"/>
                  <a:pt x="1702191" y="196948"/>
                </a:cubicBezTo>
                <a:cubicBezTo>
                  <a:pt x="1731909" y="232610"/>
                  <a:pt x="1769078" y="261405"/>
                  <a:pt x="1800665" y="295422"/>
                </a:cubicBezTo>
                <a:cubicBezTo>
                  <a:pt x="1803813" y="298812"/>
                  <a:pt x="1897852" y="414033"/>
                  <a:pt x="1927274" y="436099"/>
                </a:cubicBezTo>
                <a:cubicBezTo>
                  <a:pt x="1980428" y="475965"/>
                  <a:pt x="1987888" y="475061"/>
                  <a:pt x="2039815" y="492370"/>
                </a:cubicBezTo>
                <a:cubicBezTo>
                  <a:pt x="2067950" y="482991"/>
                  <a:pt x="2096685" y="475248"/>
                  <a:pt x="2124221" y="464234"/>
                </a:cubicBezTo>
                <a:cubicBezTo>
                  <a:pt x="2191962" y="437137"/>
                  <a:pt x="2179441" y="429591"/>
                  <a:pt x="2250831" y="393896"/>
                </a:cubicBezTo>
                <a:cubicBezTo>
                  <a:pt x="2273417" y="382603"/>
                  <a:pt x="2298093" y="376016"/>
                  <a:pt x="2321169" y="365760"/>
                </a:cubicBezTo>
                <a:cubicBezTo>
                  <a:pt x="2340332" y="357243"/>
                  <a:pt x="2358683" y="347003"/>
                  <a:pt x="2377440" y="337625"/>
                </a:cubicBezTo>
                <a:cubicBezTo>
                  <a:pt x="2400886" y="351693"/>
                  <a:pt x="2429773" y="359251"/>
                  <a:pt x="2447778" y="379828"/>
                </a:cubicBezTo>
                <a:cubicBezTo>
                  <a:pt x="2464407" y="398832"/>
                  <a:pt x="2465464" y="427178"/>
                  <a:pt x="2475914" y="450167"/>
                </a:cubicBezTo>
                <a:cubicBezTo>
                  <a:pt x="2488931" y="478804"/>
                  <a:pt x="2505100" y="505936"/>
                  <a:pt x="2518117" y="534573"/>
                </a:cubicBezTo>
                <a:cubicBezTo>
                  <a:pt x="2554602" y="614840"/>
                  <a:pt x="2533808" y="606535"/>
                  <a:pt x="2602523" y="675250"/>
                </a:cubicBezTo>
                <a:cubicBezTo>
                  <a:pt x="2614478" y="687205"/>
                  <a:pt x="2629604" y="695824"/>
                  <a:pt x="2644726" y="703385"/>
                </a:cubicBezTo>
                <a:cubicBezTo>
                  <a:pt x="2706417" y="734230"/>
                  <a:pt x="2719511" y="732409"/>
                  <a:pt x="2785403" y="745588"/>
                </a:cubicBezTo>
                <a:cubicBezTo>
                  <a:pt x="2842697" y="729219"/>
                  <a:pt x="2912039" y="710949"/>
                  <a:pt x="2968283" y="689317"/>
                </a:cubicBezTo>
                <a:cubicBezTo>
                  <a:pt x="3001615" y="676497"/>
                  <a:pt x="3033425" y="659934"/>
                  <a:pt x="3066757" y="647114"/>
                </a:cubicBezTo>
                <a:cubicBezTo>
                  <a:pt x="3130360" y="622652"/>
                  <a:pt x="3147911" y="619792"/>
                  <a:pt x="3207434" y="604911"/>
                </a:cubicBezTo>
                <a:cubicBezTo>
                  <a:pt x="3244948" y="609600"/>
                  <a:pt x="3284446" y="606059"/>
                  <a:pt x="3319975" y="618979"/>
                </a:cubicBezTo>
                <a:cubicBezTo>
                  <a:pt x="3366178" y="635780"/>
                  <a:pt x="3357903" y="676376"/>
                  <a:pt x="3390314" y="703385"/>
                </a:cubicBezTo>
                <a:cubicBezTo>
                  <a:pt x="3406424" y="716810"/>
                  <a:pt x="3426151" y="726805"/>
                  <a:pt x="3446585" y="731520"/>
                </a:cubicBezTo>
                <a:cubicBezTo>
                  <a:pt x="3487960" y="741068"/>
                  <a:pt x="3530991" y="740899"/>
                  <a:pt x="3573194" y="745588"/>
                </a:cubicBezTo>
                <a:cubicBezTo>
                  <a:pt x="3610708" y="740899"/>
                  <a:pt x="3649058" y="740689"/>
                  <a:pt x="3685735" y="731520"/>
                </a:cubicBezTo>
                <a:cubicBezTo>
                  <a:pt x="3706080" y="726434"/>
                  <a:pt x="3722731" y="711646"/>
                  <a:pt x="3742006" y="703385"/>
                </a:cubicBezTo>
                <a:cubicBezTo>
                  <a:pt x="3755636" y="697544"/>
                  <a:pt x="3770141" y="694006"/>
                  <a:pt x="3784209" y="689317"/>
                </a:cubicBezTo>
                <a:cubicBezTo>
                  <a:pt x="3798277" y="675249"/>
                  <a:pt x="3811128" y="659850"/>
                  <a:pt x="3826412" y="647114"/>
                </a:cubicBezTo>
                <a:cubicBezTo>
                  <a:pt x="3851342" y="626339"/>
                  <a:pt x="3896561" y="602982"/>
                  <a:pt x="3924886" y="590843"/>
                </a:cubicBezTo>
                <a:cubicBezTo>
                  <a:pt x="3938516" y="585002"/>
                  <a:pt x="3953021" y="581465"/>
                  <a:pt x="3967089" y="576776"/>
                </a:cubicBezTo>
                <a:cubicBezTo>
                  <a:pt x="3981157" y="595533"/>
                  <a:pt x="3994282" y="615035"/>
                  <a:pt x="4009292" y="633047"/>
                </a:cubicBezTo>
                <a:cubicBezTo>
                  <a:pt x="4017783" y="643236"/>
                  <a:pt x="4030604" y="649809"/>
                  <a:pt x="4037428" y="661182"/>
                </a:cubicBezTo>
                <a:cubicBezTo>
                  <a:pt x="4059007" y="697146"/>
                  <a:pt x="4070433" y="738826"/>
                  <a:pt x="4093698" y="773723"/>
                </a:cubicBezTo>
                <a:cubicBezTo>
                  <a:pt x="4103077" y="787791"/>
                  <a:pt x="4108997" y="804924"/>
                  <a:pt x="4121834" y="815927"/>
                </a:cubicBezTo>
                <a:cubicBezTo>
                  <a:pt x="4142594" y="833721"/>
                  <a:pt x="4167280" y="846816"/>
                  <a:pt x="4192172" y="858130"/>
                </a:cubicBezTo>
                <a:cubicBezTo>
                  <a:pt x="4219171" y="870402"/>
                  <a:pt x="4276578" y="886265"/>
                  <a:pt x="4276578" y="886265"/>
                </a:cubicBezTo>
                <a:cubicBezTo>
                  <a:pt x="4342227" y="881576"/>
                  <a:pt x="4408036" y="878746"/>
                  <a:pt x="4473526" y="872197"/>
                </a:cubicBezTo>
                <a:cubicBezTo>
                  <a:pt x="4501908" y="869359"/>
                  <a:pt x="4532154" y="870340"/>
                  <a:pt x="4557932" y="858130"/>
                </a:cubicBezTo>
                <a:cubicBezTo>
                  <a:pt x="4883566" y="703882"/>
                  <a:pt x="4637259" y="771477"/>
                  <a:pt x="4797083" y="731520"/>
                </a:cubicBezTo>
                <a:cubicBezTo>
                  <a:pt x="4811151" y="722142"/>
                  <a:pt x="4822437" y="704789"/>
                  <a:pt x="4839286" y="703385"/>
                </a:cubicBezTo>
                <a:cubicBezTo>
                  <a:pt x="4881602" y="699859"/>
                  <a:pt x="4926699" y="701121"/>
                  <a:pt x="4965895" y="717453"/>
                </a:cubicBezTo>
                <a:cubicBezTo>
                  <a:pt x="4987537" y="726471"/>
                  <a:pt x="4994653" y="754515"/>
                  <a:pt x="5008098" y="773723"/>
                </a:cubicBezTo>
                <a:cubicBezTo>
                  <a:pt x="5063123" y="852330"/>
                  <a:pt x="5115043" y="953806"/>
                  <a:pt x="5205046" y="998807"/>
                </a:cubicBezTo>
                <a:cubicBezTo>
                  <a:pt x="5242560" y="1017564"/>
                  <a:pt x="5279507" y="1037501"/>
                  <a:pt x="5317588" y="1055077"/>
                </a:cubicBezTo>
                <a:cubicBezTo>
                  <a:pt x="5429430" y="1106696"/>
                  <a:pt x="5349637" y="1057687"/>
                  <a:pt x="5430129" y="1111348"/>
                </a:cubicBezTo>
                <a:cubicBezTo>
                  <a:pt x="5458264" y="1101970"/>
                  <a:pt x="5487434" y="1095258"/>
                  <a:pt x="5514535" y="1083213"/>
                </a:cubicBezTo>
                <a:cubicBezTo>
                  <a:pt x="5529985" y="1076346"/>
                  <a:pt x="5556738" y="1055077"/>
                  <a:pt x="5556738" y="105507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xmlns="" id="{0A94AD76-5884-4251-92D1-029A8C3EDE7D}"/>
              </a:ext>
            </a:extLst>
          </p:cNvPr>
          <p:cNvSpPr/>
          <p:nvPr/>
        </p:nvSpPr>
        <p:spPr>
          <a:xfrm rot="4328486">
            <a:off x="4296797" y="5281833"/>
            <a:ext cx="288810" cy="188807"/>
          </a:xfrm>
          <a:custGeom>
            <a:avLst/>
            <a:gdLst>
              <a:gd name="connsiteX0" fmla="*/ 0 w 5556738"/>
              <a:gd name="connsiteY0" fmla="*/ 309490 h 1111348"/>
              <a:gd name="connsiteX1" fmla="*/ 84406 w 5556738"/>
              <a:gd name="connsiteY1" fmla="*/ 253219 h 1111348"/>
              <a:gd name="connsiteX2" fmla="*/ 154745 w 5556738"/>
              <a:gd name="connsiteY2" fmla="*/ 196948 h 1111348"/>
              <a:gd name="connsiteX3" fmla="*/ 267286 w 5556738"/>
              <a:gd name="connsiteY3" fmla="*/ 140677 h 1111348"/>
              <a:gd name="connsiteX4" fmla="*/ 337625 w 5556738"/>
              <a:gd name="connsiteY4" fmla="*/ 154745 h 1111348"/>
              <a:gd name="connsiteX5" fmla="*/ 422031 w 5556738"/>
              <a:gd name="connsiteY5" fmla="*/ 323557 h 1111348"/>
              <a:gd name="connsiteX6" fmla="*/ 478301 w 5556738"/>
              <a:gd name="connsiteY6" fmla="*/ 407963 h 1111348"/>
              <a:gd name="connsiteX7" fmla="*/ 534572 w 5556738"/>
              <a:gd name="connsiteY7" fmla="*/ 506437 h 1111348"/>
              <a:gd name="connsiteX8" fmla="*/ 576775 w 5556738"/>
              <a:gd name="connsiteY8" fmla="*/ 633047 h 1111348"/>
              <a:gd name="connsiteX9" fmla="*/ 590843 w 5556738"/>
              <a:gd name="connsiteY9" fmla="*/ 675250 h 1111348"/>
              <a:gd name="connsiteX10" fmla="*/ 647114 w 5556738"/>
              <a:gd name="connsiteY10" fmla="*/ 703385 h 1111348"/>
              <a:gd name="connsiteX11" fmla="*/ 759655 w 5556738"/>
              <a:gd name="connsiteY11" fmla="*/ 633047 h 1111348"/>
              <a:gd name="connsiteX12" fmla="*/ 844061 w 5556738"/>
              <a:gd name="connsiteY12" fmla="*/ 576776 h 1111348"/>
              <a:gd name="connsiteX13" fmla="*/ 1083212 w 5556738"/>
              <a:gd name="connsiteY13" fmla="*/ 379828 h 1111348"/>
              <a:gd name="connsiteX14" fmla="*/ 1209821 w 5556738"/>
              <a:gd name="connsiteY14" fmla="*/ 281354 h 1111348"/>
              <a:gd name="connsiteX15" fmla="*/ 1406769 w 5556738"/>
              <a:gd name="connsiteY15" fmla="*/ 84407 h 1111348"/>
              <a:gd name="connsiteX16" fmla="*/ 1519311 w 5556738"/>
              <a:gd name="connsiteY16" fmla="*/ 0 h 1111348"/>
              <a:gd name="connsiteX17" fmla="*/ 1603717 w 5556738"/>
              <a:gd name="connsiteY17" fmla="*/ 42203 h 1111348"/>
              <a:gd name="connsiteX18" fmla="*/ 1702191 w 5556738"/>
              <a:gd name="connsiteY18" fmla="*/ 196948 h 1111348"/>
              <a:gd name="connsiteX19" fmla="*/ 1800665 w 5556738"/>
              <a:gd name="connsiteY19" fmla="*/ 295422 h 1111348"/>
              <a:gd name="connsiteX20" fmla="*/ 1927274 w 5556738"/>
              <a:gd name="connsiteY20" fmla="*/ 436099 h 1111348"/>
              <a:gd name="connsiteX21" fmla="*/ 2039815 w 5556738"/>
              <a:gd name="connsiteY21" fmla="*/ 492370 h 1111348"/>
              <a:gd name="connsiteX22" fmla="*/ 2124221 w 5556738"/>
              <a:gd name="connsiteY22" fmla="*/ 464234 h 1111348"/>
              <a:gd name="connsiteX23" fmla="*/ 2250831 w 5556738"/>
              <a:gd name="connsiteY23" fmla="*/ 393896 h 1111348"/>
              <a:gd name="connsiteX24" fmla="*/ 2321169 w 5556738"/>
              <a:gd name="connsiteY24" fmla="*/ 365760 h 1111348"/>
              <a:gd name="connsiteX25" fmla="*/ 2377440 w 5556738"/>
              <a:gd name="connsiteY25" fmla="*/ 337625 h 1111348"/>
              <a:gd name="connsiteX26" fmla="*/ 2447778 w 5556738"/>
              <a:gd name="connsiteY26" fmla="*/ 379828 h 1111348"/>
              <a:gd name="connsiteX27" fmla="*/ 2475914 w 5556738"/>
              <a:gd name="connsiteY27" fmla="*/ 450167 h 1111348"/>
              <a:gd name="connsiteX28" fmla="*/ 2518117 w 5556738"/>
              <a:gd name="connsiteY28" fmla="*/ 534573 h 1111348"/>
              <a:gd name="connsiteX29" fmla="*/ 2602523 w 5556738"/>
              <a:gd name="connsiteY29" fmla="*/ 675250 h 1111348"/>
              <a:gd name="connsiteX30" fmla="*/ 2644726 w 5556738"/>
              <a:gd name="connsiteY30" fmla="*/ 703385 h 1111348"/>
              <a:gd name="connsiteX31" fmla="*/ 2785403 w 5556738"/>
              <a:gd name="connsiteY31" fmla="*/ 745588 h 1111348"/>
              <a:gd name="connsiteX32" fmla="*/ 2968283 w 5556738"/>
              <a:gd name="connsiteY32" fmla="*/ 689317 h 1111348"/>
              <a:gd name="connsiteX33" fmla="*/ 3066757 w 5556738"/>
              <a:gd name="connsiteY33" fmla="*/ 647114 h 1111348"/>
              <a:gd name="connsiteX34" fmla="*/ 3207434 w 5556738"/>
              <a:gd name="connsiteY34" fmla="*/ 604911 h 1111348"/>
              <a:gd name="connsiteX35" fmla="*/ 3319975 w 5556738"/>
              <a:gd name="connsiteY35" fmla="*/ 618979 h 1111348"/>
              <a:gd name="connsiteX36" fmla="*/ 3390314 w 5556738"/>
              <a:gd name="connsiteY36" fmla="*/ 703385 h 1111348"/>
              <a:gd name="connsiteX37" fmla="*/ 3446585 w 5556738"/>
              <a:gd name="connsiteY37" fmla="*/ 731520 h 1111348"/>
              <a:gd name="connsiteX38" fmla="*/ 3573194 w 5556738"/>
              <a:gd name="connsiteY38" fmla="*/ 745588 h 1111348"/>
              <a:gd name="connsiteX39" fmla="*/ 3685735 w 5556738"/>
              <a:gd name="connsiteY39" fmla="*/ 731520 h 1111348"/>
              <a:gd name="connsiteX40" fmla="*/ 3742006 w 5556738"/>
              <a:gd name="connsiteY40" fmla="*/ 703385 h 1111348"/>
              <a:gd name="connsiteX41" fmla="*/ 3784209 w 5556738"/>
              <a:gd name="connsiteY41" fmla="*/ 689317 h 1111348"/>
              <a:gd name="connsiteX42" fmla="*/ 3826412 w 5556738"/>
              <a:gd name="connsiteY42" fmla="*/ 647114 h 1111348"/>
              <a:gd name="connsiteX43" fmla="*/ 3924886 w 5556738"/>
              <a:gd name="connsiteY43" fmla="*/ 590843 h 1111348"/>
              <a:gd name="connsiteX44" fmla="*/ 3967089 w 5556738"/>
              <a:gd name="connsiteY44" fmla="*/ 576776 h 1111348"/>
              <a:gd name="connsiteX45" fmla="*/ 4009292 w 5556738"/>
              <a:gd name="connsiteY45" fmla="*/ 633047 h 1111348"/>
              <a:gd name="connsiteX46" fmla="*/ 4037428 w 5556738"/>
              <a:gd name="connsiteY46" fmla="*/ 661182 h 1111348"/>
              <a:gd name="connsiteX47" fmla="*/ 4093698 w 5556738"/>
              <a:gd name="connsiteY47" fmla="*/ 773723 h 1111348"/>
              <a:gd name="connsiteX48" fmla="*/ 4121834 w 5556738"/>
              <a:gd name="connsiteY48" fmla="*/ 815927 h 1111348"/>
              <a:gd name="connsiteX49" fmla="*/ 4192172 w 5556738"/>
              <a:gd name="connsiteY49" fmla="*/ 858130 h 1111348"/>
              <a:gd name="connsiteX50" fmla="*/ 4276578 w 5556738"/>
              <a:gd name="connsiteY50" fmla="*/ 886265 h 1111348"/>
              <a:gd name="connsiteX51" fmla="*/ 4473526 w 5556738"/>
              <a:gd name="connsiteY51" fmla="*/ 872197 h 1111348"/>
              <a:gd name="connsiteX52" fmla="*/ 4557932 w 5556738"/>
              <a:gd name="connsiteY52" fmla="*/ 858130 h 1111348"/>
              <a:gd name="connsiteX53" fmla="*/ 4797083 w 5556738"/>
              <a:gd name="connsiteY53" fmla="*/ 731520 h 1111348"/>
              <a:gd name="connsiteX54" fmla="*/ 4839286 w 5556738"/>
              <a:gd name="connsiteY54" fmla="*/ 703385 h 1111348"/>
              <a:gd name="connsiteX55" fmla="*/ 4965895 w 5556738"/>
              <a:gd name="connsiteY55" fmla="*/ 717453 h 1111348"/>
              <a:gd name="connsiteX56" fmla="*/ 5008098 w 5556738"/>
              <a:gd name="connsiteY56" fmla="*/ 773723 h 1111348"/>
              <a:gd name="connsiteX57" fmla="*/ 5205046 w 5556738"/>
              <a:gd name="connsiteY57" fmla="*/ 998807 h 1111348"/>
              <a:gd name="connsiteX58" fmla="*/ 5317588 w 5556738"/>
              <a:gd name="connsiteY58" fmla="*/ 1055077 h 1111348"/>
              <a:gd name="connsiteX59" fmla="*/ 5430129 w 5556738"/>
              <a:gd name="connsiteY59" fmla="*/ 1111348 h 1111348"/>
              <a:gd name="connsiteX60" fmla="*/ 5514535 w 5556738"/>
              <a:gd name="connsiteY60" fmla="*/ 1083213 h 1111348"/>
              <a:gd name="connsiteX61" fmla="*/ 5556738 w 5556738"/>
              <a:gd name="connsiteY61" fmla="*/ 1055077 h 111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556738" h="1111348">
                <a:moveTo>
                  <a:pt x="0" y="309490"/>
                </a:moveTo>
                <a:cubicBezTo>
                  <a:pt x="28135" y="290733"/>
                  <a:pt x="57355" y="273508"/>
                  <a:pt x="84406" y="253219"/>
                </a:cubicBezTo>
                <a:cubicBezTo>
                  <a:pt x="136749" y="213961"/>
                  <a:pt x="85886" y="231377"/>
                  <a:pt x="154745" y="196948"/>
                </a:cubicBezTo>
                <a:cubicBezTo>
                  <a:pt x="292392" y="128126"/>
                  <a:pt x="169516" y="205858"/>
                  <a:pt x="267286" y="140677"/>
                </a:cubicBezTo>
                <a:cubicBezTo>
                  <a:pt x="290732" y="145366"/>
                  <a:pt x="316723" y="143133"/>
                  <a:pt x="337625" y="154745"/>
                </a:cubicBezTo>
                <a:cubicBezTo>
                  <a:pt x="422565" y="201934"/>
                  <a:pt x="385526" y="238380"/>
                  <a:pt x="422031" y="323557"/>
                </a:cubicBezTo>
                <a:cubicBezTo>
                  <a:pt x="435351" y="354637"/>
                  <a:pt x="460579" y="379165"/>
                  <a:pt x="478301" y="407963"/>
                </a:cubicBezTo>
                <a:cubicBezTo>
                  <a:pt x="498115" y="440161"/>
                  <a:pt x="515815" y="473612"/>
                  <a:pt x="534572" y="506437"/>
                </a:cubicBezTo>
                <a:cubicBezTo>
                  <a:pt x="560689" y="663135"/>
                  <a:pt x="527324" y="534144"/>
                  <a:pt x="576775" y="633047"/>
                </a:cubicBezTo>
                <a:cubicBezTo>
                  <a:pt x="583407" y="646310"/>
                  <a:pt x="580357" y="664765"/>
                  <a:pt x="590843" y="675250"/>
                </a:cubicBezTo>
                <a:cubicBezTo>
                  <a:pt x="605672" y="690079"/>
                  <a:pt x="628357" y="694007"/>
                  <a:pt x="647114" y="703385"/>
                </a:cubicBezTo>
                <a:cubicBezTo>
                  <a:pt x="725270" y="677332"/>
                  <a:pt x="662615" y="703621"/>
                  <a:pt x="759655" y="633047"/>
                </a:cubicBezTo>
                <a:cubicBezTo>
                  <a:pt x="787002" y="613158"/>
                  <a:pt x="816793" y="596773"/>
                  <a:pt x="844061" y="576776"/>
                </a:cubicBezTo>
                <a:cubicBezTo>
                  <a:pt x="1021762" y="446462"/>
                  <a:pt x="919485" y="514663"/>
                  <a:pt x="1083212" y="379828"/>
                </a:cubicBezTo>
                <a:cubicBezTo>
                  <a:pt x="1124484" y="345840"/>
                  <a:pt x="1170338" y="317404"/>
                  <a:pt x="1209821" y="281354"/>
                </a:cubicBezTo>
                <a:cubicBezTo>
                  <a:pt x="1278383" y="218754"/>
                  <a:pt x="1334272" y="142405"/>
                  <a:pt x="1406769" y="84407"/>
                </a:cubicBezTo>
                <a:cubicBezTo>
                  <a:pt x="1490310" y="17574"/>
                  <a:pt x="1452125" y="44792"/>
                  <a:pt x="1519311" y="0"/>
                </a:cubicBezTo>
                <a:cubicBezTo>
                  <a:pt x="1547446" y="14068"/>
                  <a:pt x="1580336" y="21160"/>
                  <a:pt x="1603717" y="42203"/>
                </a:cubicBezTo>
                <a:cubicBezTo>
                  <a:pt x="1646934" y="81099"/>
                  <a:pt x="1665409" y="152810"/>
                  <a:pt x="1702191" y="196948"/>
                </a:cubicBezTo>
                <a:cubicBezTo>
                  <a:pt x="1731909" y="232610"/>
                  <a:pt x="1769078" y="261405"/>
                  <a:pt x="1800665" y="295422"/>
                </a:cubicBezTo>
                <a:cubicBezTo>
                  <a:pt x="1803813" y="298812"/>
                  <a:pt x="1897852" y="414033"/>
                  <a:pt x="1927274" y="436099"/>
                </a:cubicBezTo>
                <a:cubicBezTo>
                  <a:pt x="1980428" y="475965"/>
                  <a:pt x="1987888" y="475061"/>
                  <a:pt x="2039815" y="492370"/>
                </a:cubicBezTo>
                <a:cubicBezTo>
                  <a:pt x="2067950" y="482991"/>
                  <a:pt x="2096685" y="475248"/>
                  <a:pt x="2124221" y="464234"/>
                </a:cubicBezTo>
                <a:cubicBezTo>
                  <a:pt x="2191962" y="437137"/>
                  <a:pt x="2179441" y="429591"/>
                  <a:pt x="2250831" y="393896"/>
                </a:cubicBezTo>
                <a:cubicBezTo>
                  <a:pt x="2273417" y="382603"/>
                  <a:pt x="2298093" y="376016"/>
                  <a:pt x="2321169" y="365760"/>
                </a:cubicBezTo>
                <a:cubicBezTo>
                  <a:pt x="2340332" y="357243"/>
                  <a:pt x="2358683" y="347003"/>
                  <a:pt x="2377440" y="337625"/>
                </a:cubicBezTo>
                <a:cubicBezTo>
                  <a:pt x="2400886" y="351693"/>
                  <a:pt x="2429773" y="359251"/>
                  <a:pt x="2447778" y="379828"/>
                </a:cubicBezTo>
                <a:cubicBezTo>
                  <a:pt x="2464407" y="398832"/>
                  <a:pt x="2465464" y="427178"/>
                  <a:pt x="2475914" y="450167"/>
                </a:cubicBezTo>
                <a:cubicBezTo>
                  <a:pt x="2488931" y="478804"/>
                  <a:pt x="2505100" y="505936"/>
                  <a:pt x="2518117" y="534573"/>
                </a:cubicBezTo>
                <a:cubicBezTo>
                  <a:pt x="2554602" y="614840"/>
                  <a:pt x="2533808" y="606535"/>
                  <a:pt x="2602523" y="675250"/>
                </a:cubicBezTo>
                <a:cubicBezTo>
                  <a:pt x="2614478" y="687205"/>
                  <a:pt x="2629604" y="695824"/>
                  <a:pt x="2644726" y="703385"/>
                </a:cubicBezTo>
                <a:cubicBezTo>
                  <a:pt x="2706417" y="734230"/>
                  <a:pt x="2719511" y="732409"/>
                  <a:pt x="2785403" y="745588"/>
                </a:cubicBezTo>
                <a:cubicBezTo>
                  <a:pt x="2842697" y="729219"/>
                  <a:pt x="2912039" y="710949"/>
                  <a:pt x="2968283" y="689317"/>
                </a:cubicBezTo>
                <a:cubicBezTo>
                  <a:pt x="3001615" y="676497"/>
                  <a:pt x="3033425" y="659934"/>
                  <a:pt x="3066757" y="647114"/>
                </a:cubicBezTo>
                <a:cubicBezTo>
                  <a:pt x="3130360" y="622652"/>
                  <a:pt x="3147911" y="619792"/>
                  <a:pt x="3207434" y="604911"/>
                </a:cubicBezTo>
                <a:cubicBezTo>
                  <a:pt x="3244948" y="609600"/>
                  <a:pt x="3284446" y="606059"/>
                  <a:pt x="3319975" y="618979"/>
                </a:cubicBezTo>
                <a:cubicBezTo>
                  <a:pt x="3366178" y="635780"/>
                  <a:pt x="3357903" y="676376"/>
                  <a:pt x="3390314" y="703385"/>
                </a:cubicBezTo>
                <a:cubicBezTo>
                  <a:pt x="3406424" y="716810"/>
                  <a:pt x="3426151" y="726805"/>
                  <a:pt x="3446585" y="731520"/>
                </a:cubicBezTo>
                <a:cubicBezTo>
                  <a:pt x="3487960" y="741068"/>
                  <a:pt x="3530991" y="740899"/>
                  <a:pt x="3573194" y="745588"/>
                </a:cubicBezTo>
                <a:cubicBezTo>
                  <a:pt x="3610708" y="740899"/>
                  <a:pt x="3649058" y="740689"/>
                  <a:pt x="3685735" y="731520"/>
                </a:cubicBezTo>
                <a:cubicBezTo>
                  <a:pt x="3706080" y="726434"/>
                  <a:pt x="3722731" y="711646"/>
                  <a:pt x="3742006" y="703385"/>
                </a:cubicBezTo>
                <a:cubicBezTo>
                  <a:pt x="3755636" y="697544"/>
                  <a:pt x="3770141" y="694006"/>
                  <a:pt x="3784209" y="689317"/>
                </a:cubicBezTo>
                <a:cubicBezTo>
                  <a:pt x="3798277" y="675249"/>
                  <a:pt x="3811128" y="659850"/>
                  <a:pt x="3826412" y="647114"/>
                </a:cubicBezTo>
                <a:cubicBezTo>
                  <a:pt x="3851342" y="626339"/>
                  <a:pt x="3896561" y="602982"/>
                  <a:pt x="3924886" y="590843"/>
                </a:cubicBezTo>
                <a:cubicBezTo>
                  <a:pt x="3938516" y="585002"/>
                  <a:pt x="3953021" y="581465"/>
                  <a:pt x="3967089" y="576776"/>
                </a:cubicBezTo>
                <a:cubicBezTo>
                  <a:pt x="3981157" y="595533"/>
                  <a:pt x="3994282" y="615035"/>
                  <a:pt x="4009292" y="633047"/>
                </a:cubicBezTo>
                <a:cubicBezTo>
                  <a:pt x="4017783" y="643236"/>
                  <a:pt x="4030604" y="649809"/>
                  <a:pt x="4037428" y="661182"/>
                </a:cubicBezTo>
                <a:cubicBezTo>
                  <a:pt x="4059007" y="697146"/>
                  <a:pt x="4070433" y="738826"/>
                  <a:pt x="4093698" y="773723"/>
                </a:cubicBezTo>
                <a:cubicBezTo>
                  <a:pt x="4103077" y="787791"/>
                  <a:pt x="4108997" y="804924"/>
                  <a:pt x="4121834" y="815927"/>
                </a:cubicBezTo>
                <a:cubicBezTo>
                  <a:pt x="4142594" y="833721"/>
                  <a:pt x="4167280" y="846816"/>
                  <a:pt x="4192172" y="858130"/>
                </a:cubicBezTo>
                <a:cubicBezTo>
                  <a:pt x="4219171" y="870402"/>
                  <a:pt x="4276578" y="886265"/>
                  <a:pt x="4276578" y="886265"/>
                </a:cubicBezTo>
                <a:cubicBezTo>
                  <a:pt x="4342227" y="881576"/>
                  <a:pt x="4408036" y="878746"/>
                  <a:pt x="4473526" y="872197"/>
                </a:cubicBezTo>
                <a:cubicBezTo>
                  <a:pt x="4501908" y="869359"/>
                  <a:pt x="4532154" y="870340"/>
                  <a:pt x="4557932" y="858130"/>
                </a:cubicBezTo>
                <a:cubicBezTo>
                  <a:pt x="4883566" y="703882"/>
                  <a:pt x="4637259" y="771477"/>
                  <a:pt x="4797083" y="731520"/>
                </a:cubicBezTo>
                <a:cubicBezTo>
                  <a:pt x="4811151" y="722142"/>
                  <a:pt x="4822437" y="704789"/>
                  <a:pt x="4839286" y="703385"/>
                </a:cubicBezTo>
                <a:cubicBezTo>
                  <a:pt x="4881602" y="699859"/>
                  <a:pt x="4926699" y="701121"/>
                  <a:pt x="4965895" y="717453"/>
                </a:cubicBezTo>
                <a:cubicBezTo>
                  <a:pt x="4987537" y="726471"/>
                  <a:pt x="4994653" y="754515"/>
                  <a:pt x="5008098" y="773723"/>
                </a:cubicBezTo>
                <a:cubicBezTo>
                  <a:pt x="5063123" y="852330"/>
                  <a:pt x="5115043" y="953806"/>
                  <a:pt x="5205046" y="998807"/>
                </a:cubicBezTo>
                <a:cubicBezTo>
                  <a:pt x="5242560" y="1017564"/>
                  <a:pt x="5279507" y="1037501"/>
                  <a:pt x="5317588" y="1055077"/>
                </a:cubicBezTo>
                <a:cubicBezTo>
                  <a:pt x="5429430" y="1106696"/>
                  <a:pt x="5349637" y="1057687"/>
                  <a:pt x="5430129" y="1111348"/>
                </a:cubicBezTo>
                <a:cubicBezTo>
                  <a:pt x="5458264" y="1101970"/>
                  <a:pt x="5487434" y="1095258"/>
                  <a:pt x="5514535" y="1083213"/>
                </a:cubicBezTo>
                <a:cubicBezTo>
                  <a:pt x="5529985" y="1076346"/>
                  <a:pt x="5556738" y="1055077"/>
                  <a:pt x="5556738" y="105507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xmlns="" id="{53D6C369-9746-47F6-8FD7-0EDB4A4CFC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03"/>
          <a:stretch/>
        </p:blipFill>
        <p:spPr>
          <a:xfrm flipH="1">
            <a:off x="1885036" y="3936114"/>
            <a:ext cx="5380611" cy="2223243"/>
          </a:xfrm>
          <a:prstGeom prst="rect">
            <a:avLst/>
          </a:prstGeom>
        </p:spPr>
      </p:pic>
    </p:spTree>
    <p:extLst>
      <p:ext uri="{BB962C8B-B14F-4D97-AF65-F5344CB8AC3E}">
        <p14:creationId xmlns:p14="http://schemas.microsoft.com/office/powerpoint/2010/main" val="3290591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xmlns="" id="{DD656D9B-9B93-42B3-AA7A-F1FEB69E2FA8}"/>
              </a:ext>
            </a:extLst>
          </p:cNvPr>
          <p:cNvSpPr>
            <a:spLocks noGrp="1"/>
          </p:cNvSpPr>
          <p:nvPr>
            <p:ph sz="half" idx="1"/>
          </p:nvPr>
        </p:nvSpPr>
        <p:spPr>
          <a:xfrm>
            <a:off x="442452" y="1681316"/>
            <a:ext cx="8318089" cy="2910781"/>
          </a:xfrm>
        </p:spPr>
        <p:txBody>
          <a:bodyPr>
            <a:normAutofit/>
          </a:bodyPr>
          <a:lstStyle/>
          <a:p>
            <a:r>
              <a:rPr lang="ja-JP" altLang="en-US" dirty="0">
                <a:latin typeface="+mn-ea"/>
              </a:rPr>
              <a:t>信憑性の低い情報を採用</a:t>
            </a:r>
            <a:r>
              <a:rPr lang="ja-JP" altLang="en-US" dirty="0" smtClean="0">
                <a:latin typeface="+mn-ea"/>
              </a:rPr>
              <a:t>しない。</a:t>
            </a:r>
            <a:endParaRPr lang="en-US" altLang="ja-JP" dirty="0">
              <a:latin typeface="+mn-ea"/>
            </a:endParaRPr>
          </a:p>
          <a:p>
            <a:pPr lvl="1"/>
            <a:r>
              <a:rPr lang="ja-JP" altLang="en-US" sz="3200" dirty="0">
                <a:latin typeface="+mn-ea"/>
              </a:rPr>
              <a:t>個人のブログや</a:t>
            </a:r>
            <a:r>
              <a:rPr lang="en-US" altLang="ja-JP" sz="3200" dirty="0">
                <a:latin typeface="+mn-ea"/>
              </a:rPr>
              <a:t>SNS</a:t>
            </a:r>
            <a:r>
              <a:rPr lang="ja-JP" altLang="en-US" sz="3200" dirty="0">
                <a:latin typeface="+mn-ea"/>
              </a:rPr>
              <a:t>の</a:t>
            </a:r>
            <a:r>
              <a:rPr lang="ja-JP" altLang="en-US" sz="3200" dirty="0" smtClean="0">
                <a:latin typeface="+mn-ea"/>
              </a:rPr>
              <a:t>発信。</a:t>
            </a:r>
            <a:endParaRPr lang="en-US" altLang="ja-JP" sz="3200" dirty="0">
              <a:latin typeface="+mn-ea"/>
            </a:endParaRPr>
          </a:p>
          <a:p>
            <a:pPr lvl="1"/>
            <a:r>
              <a:rPr lang="ja-JP" altLang="en-US" sz="3200" dirty="0">
                <a:latin typeface="+mn-ea"/>
              </a:rPr>
              <a:t>一問一答の</a:t>
            </a:r>
            <a:r>
              <a:rPr lang="en-US" altLang="ja-JP" sz="3200" dirty="0" smtClean="0">
                <a:latin typeface="+mn-ea"/>
              </a:rPr>
              <a:t>Q&amp;A</a:t>
            </a:r>
            <a:r>
              <a:rPr lang="ja-JP" altLang="en-US" sz="3200" dirty="0" err="1" smtClean="0">
                <a:latin typeface="+mn-ea"/>
              </a:rPr>
              <a:t>。</a:t>
            </a:r>
            <a:endParaRPr lang="en-US" altLang="ja-JP" sz="3200" dirty="0">
              <a:latin typeface="+mn-ea"/>
            </a:endParaRPr>
          </a:p>
          <a:p>
            <a:pPr lvl="1"/>
            <a:r>
              <a:rPr lang="ja-JP" altLang="en-US" sz="3200" dirty="0">
                <a:latin typeface="+mn-ea"/>
              </a:rPr>
              <a:t>引用元の記載がない</a:t>
            </a:r>
            <a:r>
              <a:rPr lang="ja-JP" altLang="en-US" sz="3200" dirty="0" smtClean="0">
                <a:latin typeface="+mn-ea"/>
              </a:rPr>
              <a:t>学説。</a:t>
            </a:r>
            <a:endParaRPr lang="en-US" altLang="ja-JP" sz="3200" dirty="0">
              <a:latin typeface="+mn-ea"/>
            </a:endParaRPr>
          </a:p>
        </p:txBody>
      </p:sp>
      <p:sp>
        <p:nvSpPr>
          <p:cNvPr id="4" name="タイトル 3">
            <a:extLst>
              <a:ext uri="{FF2B5EF4-FFF2-40B4-BE49-F238E27FC236}">
                <a16:creationId xmlns:a16="http://schemas.microsoft.com/office/drawing/2014/main" xmlns="" id="{570D3EFE-C9E1-433F-A801-B033C7BCB948}"/>
              </a:ext>
            </a:extLst>
          </p:cNvPr>
          <p:cNvSpPr>
            <a:spLocks noGrp="1"/>
          </p:cNvSpPr>
          <p:nvPr>
            <p:ph type="title"/>
          </p:nvPr>
        </p:nvSpPr>
        <p:spPr/>
        <p:txBody>
          <a:bodyPr/>
          <a:lstStyle/>
          <a:p>
            <a:r>
              <a:rPr kumimoji="1" lang="ja-JP" altLang="en-US" dirty="0"/>
              <a:t>その情報は本当？</a:t>
            </a:r>
          </a:p>
        </p:txBody>
      </p:sp>
      <p:pic>
        <p:nvPicPr>
          <p:cNvPr id="10" name="図 9">
            <a:extLst>
              <a:ext uri="{FF2B5EF4-FFF2-40B4-BE49-F238E27FC236}">
                <a16:creationId xmlns:a16="http://schemas.microsoft.com/office/drawing/2014/main" xmlns="" id="{8FBC93CC-5F3A-4D55-8AF6-7D546F461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128" y="3799335"/>
            <a:ext cx="3551996" cy="2755349"/>
          </a:xfrm>
          <a:prstGeom prst="rect">
            <a:avLst/>
          </a:prstGeom>
        </p:spPr>
      </p:pic>
      <p:pic>
        <p:nvPicPr>
          <p:cNvPr id="12" name="図 11">
            <a:extLst>
              <a:ext uri="{FF2B5EF4-FFF2-40B4-BE49-F238E27FC236}">
                <a16:creationId xmlns:a16="http://schemas.microsoft.com/office/drawing/2014/main" xmlns="" id="{8D16C577-79F0-48EC-97A2-42198818A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6746">
            <a:off x="5493578" y="4410677"/>
            <a:ext cx="1908436" cy="802115"/>
          </a:xfrm>
          <a:prstGeom prst="rect">
            <a:avLst/>
          </a:prstGeom>
        </p:spPr>
      </p:pic>
      <p:grpSp>
        <p:nvGrpSpPr>
          <p:cNvPr id="6" name="グループ化 5">
            <a:extLst>
              <a:ext uri="{FF2B5EF4-FFF2-40B4-BE49-F238E27FC236}">
                <a16:creationId xmlns:a16="http://schemas.microsoft.com/office/drawing/2014/main" xmlns="" id="{47EA0F21-946D-4BCE-8C47-FCD29792A014}"/>
              </a:ext>
            </a:extLst>
          </p:cNvPr>
          <p:cNvGrpSpPr/>
          <p:nvPr/>
        </p:nvGrpSpPr>
        <p:grpSpPr>
          <a:xfrm>
            <a:off x="7322107" y="3820629"/>
            <a:ext cx="1054863" cy="707886"/>
            <a:chOff x="7460488" y="3893923"/>
            <a:chExt cx="1054863" cy="707886"/>
          </a:xfrm>
        </p:grpSpPr>
        <p:sp>
          <p:nvSpPr>
            <p:cNvPr id="7" name="吹き出し: 円形 6">
              <a:extLst>
                <a:ext uri="{FF2B5EF4-FFF2-40B4-BE49-F238E27FC236}">
                  <a16:creationId xmlns:a16="http://schemas.microsoft.com/office/drawing/2014/main" xmlns="" id="{254A754A-02F4-4D2E-9225-D07457A9E679}"/>
                </a:ext>
              </a:extLst>
            </p:cNvPr>
            <p:cNvSpPr/>
            <p:nvPr/>
          </p:nvSpPr>
          <p:spPr>
            <a:xfrm>
              <a:off x="7460488" y="3893923"/>
              <a:ext cx="1054863" cy="693063"/>
            </a:xfrm>
            <a:prstGeom prst="wedgeEllipseCallout">
              <a:avLst>
                <a:gd name="adj1" fmla="val -41788"/>
                <a:gd name="adj2" fmla="val 5529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D0A578D5-EBD6-4B40-ADCC-21DD3A95FC82}"/>
                </a:ext>
              </a:extLst>
            </p:cNvPr>
            <p:cNvSpPr txBox="1"/>
            <p:nvPr/>
          </p:nvSpPr>
          <p:spPr>
            <a:xfrm>
              <a:off x="7664323" y="3893923"/>
              <a:ext cx="697627" cy="707886"/>
            </a:xfrm>
            <a:prstGeom prst="rect">
              <a:avLst/>
            </a:prstGeom>
            <a:noFill/>
          </p:spPr>
          <p:txBody>
            <a:bodyPr wrap="none" rtlCol="0">
              <a:spAutoFit/>
            </a:bodyPr>
            <a:lstStyle/>
            <a:p>
              <a:r>
                <a:rPr kumimoji="1" lang="ja-JP" altLang="en-US" sz="4000" b="1" dirty="0">
                  <a:solidFill>
                    <a:srgbClr val="0070C0"/>
                  </a:solidFill>
                </a:rPr>
                <a:t>△</a:t>
              </a:r>
            </a:p>
          </p:txBody>
        </p:sp>
      </p:grpSp>
      <p:grpSp>
        <p:nvGrpSpPr>
          <p:cNvPr id="13" name="グループ化 12">
            <a:extLst>
              <a:ext uri="{FF2B5EF4-FFF2-40B4-BE49-F238E27FC236}">
                <a16:creationId xmlns:a16="http://schemas.microsoft.com/office/drawing/2014/main" xmlns="" id="{7043996A-3C98-4D8D-ADD1-285536549D8B}"/>
              </a:ext>
            </a:extLst>
          </p:cNvPr>
          <p:cNvGrpSpPr/>
          <p:nvPr/>
        </p:nvGrpSpPr>
        <p:grpSpPr>
          <a:xfrm>
            <a:off x="4194360" y="4216688"/>
            <a:ext cx="1054863" cy="693063"/>
            <a:chOff x="7460488" y="3893923"/>
            <a:chExt cx="1054863" cy="693063"/>
          </a:xfrm>
        </p:grpSpPr>
        <p:sp>
          <p:nvSpPr>
            <p:cNvPr id="14" name="吹き出し: 円形 13">
              <a:extLst>
                <a:ext uri="{FF2B5EF4-FFF2-40B4-BE49-F238E27FC236}">
                  <a16:creationId xmlns:a16="http://schemas.microsoft.com/office/drawing/2014/main" xmlns="" id="{17E11D42-645E-4A7C-8F10-ED9B25AB4675}"/>
                </a:ext>
              </a:extLst>
            </p:cNvPr>
            <p:cNvSpPr/>
            <p:nvPr/>
          </p:nvSpPr>
          <p:spPr>
            <a:xfrm>
              <a:off x="7460488" y="3893923"/>
              <a:ext cx="1054863" cy="693063"/>
            </a:xfrm>
            <a:prstGeom prst="wedgeEllipseCallout">
              <a:avLst>
                <a:gd name="adj1" fmla="val 59185"/>
                <a:gd name="adj2" fmla="val 408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53A508BC-C402-4460-8026-4FFA74AB3F05}"/>
                </a:ext>
              </a:extLst>
            </p:cNvPr>
            <p:cNvSpPr txBox="1"/>
            <p:nvPr/>
          </p:nvSpPr>
          <p:spPr>
            <a:xfrm>
              <a:off x="7690401" y="3971647"/>
              <a:ext cx="595035" cy="584775"/>
            </a:xfrm>
            <a:prstGeom prst="rect">
              <a:avLst/>
            </a:prstGeom>
            <a:noFill/>
          </p:spPr>
          <p:txBody>
            <a:bodyPr wrap="none" rtlCol="0">
              <a:spAutoFit/>
            </a:bodyPr>
            <a:lstStyle/>
            <a:p>
              <a:r>
                <a:rPr lang="ja-JP" altLang="en-US" sz="3200" b="1" dirty="0">
                  <a:solidFill>
                    <a:srgbClr val="FF0000"/>
                  </a:solidFill>
                </a:rPr>
                <a:t>◯</a:t>
              </a:r>
              <a:endParaRPr kumimoji="1" lang="ja-JP" altLang="en-US" sz="3200" b="1" dirty="0">
                <a:solidFill>
                  <a:srgbClr val="FF0000"/>
                </a:solidFill>
              </a:endParaRPr>
            </a:p>
          </p:txBody>
        </p:sp>
      </p:grpSp>
      <p:grpSp>
        <p:nvGrpSpPr>
          <p:cNvPr id="16" name="グループ化 15">
            <a:extLst>
              <a:ext uri="{FF2B5EF4-FFF2-40B4-BE49-F238E27FC236}">
                <a16:creationId xmlns:a16="http://schemas.microsoft.com/office/drawing/2014/main" xmlns="" id="{D364E5CF-3898-4B4D-9D5C-B33968C2BE55}"/>
              </a:ext>
            </a:extLst>
          </p:cNvPr>
          <p:cNvGrpSpPr/>
          <p:nvPr/>
        </p:nvGrpSpPr>
        <p:grpSpPr>
          <a:xfrm>
            <a:off x="6240588" y="3547167"/>
            <a:ext cx="1054863" cy="733770"/>
            <a:chOff x="7460488" y="3893923"/>
            <a:chExt cx="1054863" cy="733770"/>
          </a:xfrm>
        </p:grpSpPr>
        <p:sp>
          <p:nvSpPr>
            <p:cNvPr id="17" name="吹き出し: 円形 16">
              <a:extLst>
                <a:ext uri="{FF2B5EF4-FFF2-40B4-BE49-F238E27FC236}">
                  <a16:creationId xmlns:a16="http://schemas.microsoft.com/office/drawing/2014/main" xmlns="" id="{520438F8-A2EF-49A7-A11D-B7ABD911FB98}"/>
                </a:ext>
              </a:extLst>
            </p:cNvPr>
            <p:cNvSpPr/>
            <p:nvPr/>
          </p:nvSpPr>
          <p:spPr>
            <a:xfrm>
              <a:off x="7460488" y="3893923"/>
              <a:ext cx="1054863" cy="693063"/>
            </a:xfrm>
            <a:prstGeom prst="wedgeEllipseCallout">
              <a:avLst>
                <a:gd name="adj1" fmla="val -23689"/>
                <a:gd name="adj2" fmla="val 6544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xmlns="" id="{44C3E383-0AB8-4941-AF35-DA6A8D09FDE6}"/>
                </a:ext>
              </a:extLst>
            </p:cNvPr>
            <p:cNvSpPr txBox="1"/>
            <p:nvPr/>
          </p:nvSpPr>
          <p:spPr>
            <a:xfrm>
              <a:off x="7686394" y="3919807"/>
              <a:ext cx="603050" cy="707886"/>
            </a:xfrm>
            <a:prstGeom prst="rect">
              <a:avLst/>
            </a:prstGeom>
            <a:noFill/>
          </p:spPr>
          <p:txBody>
            <a:bodyPr wrap="none" rtlCol="0">
              <a:spAutoFit/>
            </a:bodyPr>
            <a:lstStyle/>
            <a:p>
              <a:r>
                <a:rPr kumimoji="1" lang="ja-JP" altLang="en-US" sz="4000" b="1" dirty="0">
                  <a:solidFill>
                    <a:srgbClr val="00B050"/>
                  </a:solidFill>
                </a:rPr>
                <a:t>✖</a:t>
              </a:r>
            </a:p>
          </p:txBody>
        </p:sp>
      </p:grpSp>
      <p:sp>
        <p:nvSpPr>
          <p:cNvPr id="19" name="テキスト ボックス 18">
            <a:extLst>
              <a:ext uri="{FF2B5EF4-FFF2-40B4-BE49-F238E27FC236}">
                <a16:creationId xmlns:a16="http://schemas.microsoft.com/office/drawing/2014/main" xmlns="" id="{082C37BB-C389-4647-89F0-CC5D2E9B47A1}"/>
              </a:ext>
            </a:extLst>
          </p:cNvPr>
          <p:cNvSpPr txBox="1"/>
          <p:nvPr/>
        </p:nvSpPr>
        <p:spPr>
          <a:xfrm rot="21152973">
            <a:off x="5487069" y="5231776"/>
            <a:ext cx="2238113" cy="400110"/>
          </a:xfrm>
          <a:prstGeom prst="rect">
            <a:avLst/>
          </a:prstGeom>
          <a:noFill/>
        </p:spPr>
        <p:txBody>
          <a:bodyPr wrap="none" rtlCol="0">
            <a:spAutoFit/>
          </a:bodyPr>
          <a:lstStyle/>
          <a:p>
            <a:r>
              <a:rPr kumimoji="1" lang="en-US" altLang="ja-JP" sz="2000" b="1" dirty="0"/>
              <a:t>※</a:t>
            </a:r>
            <a:r>
              <a:rPr kumimoji="1" lang="ja-JP" altLang="en-US" sz="2000" b="1" dirty="0"/>
              <a:t>個人の意見です</a:t>
            </a:r>
          </a:p>
        </p:txBody>
      </p:sp>
    </p:spTree>
    <p:extLst>
      <p:ext uri="{BB962C8B-B14F-4D97-AF65-F5344CB8AC3E}">
        <p14:creationId xmlns:p14="http://schemas.microsoft.com/office/powerpoint/2010/main" val="170023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xmlns="" id="{A7AD899D-D2C5-43E7-AC77-79C66C131748}"/>
              </a:ext>
            </a:extLst>
          </p:cNvPr>
          <p:cNvSpPr>
            <a:spLocks noGrp="1"/>
          </p:cNvSpPr>
          <p:nvPr>
            <p:ph sz="half" idx="1"/>
          </p:nvPr>
        </p:nvSpPr>
        <p:spPr>
          <a:xfrm>
            <a:off x="528166" y="1512189"/>
            <a:ext cx="7886701" cy="4351338"/>
          </a:xfrm>
        </p:spPr>
        <p:txBody>
          <a:bodyPr>
            <a:normAutofit/>
          </a:bodyPr>
          <a:lstStyle/>
          <a:p>
            <a:r>
              <a:rPr lang="ja-JP" altLang="en-US" dirty="0">
                <a:latin typeface="+mn-ea"/>
              </a:rPr>
              <a:t>著作権を意識</a:t>
            </a:r>
            <a:r>
              <a:rPr lang="ja-JP" altLang="en-US" dirty="0" smtClean="0">
                <a:latin typeface="+mn-ea"/>
              </a:rPr>
              <a:t>する。</a:t>
            </a:r>
            <a:endParaRPr lang="en-US" altLang="ja-JP" dirty="0">
              <a:latin typeface="+mn-ea"/>
            </a:endParaRPr>
          </a:p>
          <a:p>
            <a:pPr lvl="1"/>
            <a:r>
              <a:rPr lang="ja-JP" altLang="en-US" dirty="0">
                <a:latin typeface="+mn-ea"/>
              </a:rPr>
              <a:t>授業の範囲を超えた制作物に自分に著作権のない著作物を</a:t>
            </a:r>
            <a:r>
              <a:rPr lang="ja-JP" altLang="en-US" dirty="0" smtClean="0">
                <a:latin typeface="+mn-ea"/>
              </a:rPr>
              <a:t>使わない。</a:t>
            </a:r>
            <a:endParaRPr lang="en-US" altLang="ja-JP" dirty="0">
              <a:latin typeface="+mn-ea"/>
            </a:endParaRPr>
          </a:p>
          <a:p>
            <a:r>
              <a:rPr lang="ja-JP" altLang="en-US" dirty="0">
                <a:latin typeface="+mn-ea"/>
              </a:rPr>
              <a:t>著作権法上問題のない</a:t>
            </a:r>
            <a:r>
              <a:rPr lang="ja-JP" altLang="en-US" dirty="0" smtClean="0">
                <a:latin typeface="+mn-ea"/>
              </a:rPr>
              <a:t>行為。</a:t>
            </a:r>
            <a:endParaRPr lang="en-US" altLang="ja-JP" dirty="0">
              <a:latin typeface="+mn-ea"/>
            </a:endParaRPr>
          </a:p>
          <a:p>
            <a:pPr lvl="1"/>
            <a:r>
              <a:rPr lang="ja-JP" altLang="en-US" dirty="0">
                <a:latin typeface="+mn-ea"/>
              </a:rPr>
              <a:t>教育課程の中</a:t>
            </a:r>
            <a:r>
              <a:rPr lang="en-US" altLang="ja-JP" dirty="0">
                <a:latin typeface="+mn-ea"/>
              </a:rPr>
              <a:t>(</a:t>
            </a:r>
            <a:r>
              <a:rPr lang="ja-JP" altLang="en-US" dirty="0">
                <a:latin typeface="+mn-ea"/>
              </a:rPr>
              <a:t>授業の課題など</a:t>
            </a:r>
            <a:r>
              <a:rPr lang="en-US" altLang="ja-JP" dirty="0">
                <a:latin typeface="+mn-ea"/>
              </a:rPr>
              <a:t>)</a:t>
            </a:r>
            <a:r>
              <a:rPr lang="ja-JP" altLang="en-US" dirty="0">
                <a:latin typeface="+mn-ea"/>
              </a:rPr>
              <a:t>で利用</a:t>
            </a:r>
            <a:r>
              <a:rPr lang="ja-JP" altLang="en-US" dirty="0" smtClean="0">
                <a:latin typeface="+mn-ea"/>
              </a:rPr>
              <a:t>する。</a:t>
            </a:r>
            <a:endParaRPr lang="en-US" altLang="ja-JP" dirty="0">
              <a:latin typeface="+mn-ea"/>
            </a:endParaRPr>
          </a:p>
          <a:p>
            <a:r>
              <a:rPr lang="ja-JP" altLang="en-US" dirty="0">
                <a:latin typeface="+mn-ea"/>
              </a:rPr>
              <a:t>授業の中であっても問題のある</a:t>
            </a:r>
            <a:r>
              <a:rPr lang="ja-JP" altLang="en-US" dirty="0" smtClean="0">
                <a:latin typeface="+mn-ea"/>
              </a:rPr>
              <a:t>行為。</a:t>
            </a:r>
            <a:endParaRPr lang="en-US" altLang="ja-JP" dirty="0">
              <a:latin typeface="+mn-ea"/>
            </a:endParaRPr>
          </a:p>
          <a:p>
            <a:pPr lvl="1"/>
            <a:r>
              <a:rPr lang="ja-JP" altLang="en-US" dirty="0">
                <a:latin typeface="+mn-ea"/>
              </a:rPr>
              <a:t>教科書や資料を撮影して不特定多数に</a:t>
            </a:r>
            <a:r>
              <a:rPr lang="ja-JP" altLang="en-US" dirty="0" smtClean="0">
                <a:latin typeface="+mn-ea"/>
              </a:rPr>
              <a:t>送る。</a:t>
            </a:r>
            <a:endParaRPr lang="en-US" altLang="ja-JP" dirty="0">
              <a:latin typeface="+mn-ea"/>
            </a:endParaRPr>
          </a:p>
          <a:p>
            <a:pPr lvl="1"/>
            <a:r>
              <a:rPr lang="ja-JP" altLang="en-US" dirty="0">
                <a:latin typeface="+mn-ea"/>
              </a:rPr>
              <a:t>先生の講義を録音して不特定多数に</a:t>
            </a:r>
            <a:r>
              <a:rPr lang="ja-JP" altLang="en-US" dirty="0" smtClean="0">
                <a:latin typeface="+mn-ea"/>
              </a:rPr>
              <a:t>送る。</a:t>
            </a:r>
            <a:endParaRPr lang="en-US" altLang="ja-JP" dirty="0">
              <a:latin typeface="+mn-ea"/>
            </a:endParaRPr>
          </a:p>
        </p:txBody>
      </p:sp>
      <p:sp>
        <p:nvSpPr>
          <p:cNvPr id="3" name="タイトル 2">
            <a:extLst>
              <a:ext uri="{FF2B5EF4-FFF2-40B4-BE49-F238E27FC236}">
                <a16:creationId xmlns:a16="http://schemas.microsoft.com/office/drawing/2014/main" xmlns="" id="{56B32285-449F-427A-B75F-960581A3CB32}"/>
              </a:ext>
            </a:extLst>
          </p:cNvPr>
          <p:cNvSpPr>
            <a:spLocks noGrp="1"/>
          </p:cNvSpPr>
          <p:nvPr>
            <p:ph type="title"/>
          </p:nvPr>
        </p:nvSpPr>
        <p:spPr/>
        <p:txBody>
          <a:bodyPr/>
          <a:lstStyle/>
          <a:p>
            <a:r>
              <a:rPr lang="ja-JP" altLang="en-US" dirty="0"/>
              <a:t>著作権を意識する場面</a:t>
            </a:r>
            <a:endParaRPr kumimoji="1" lang="ja-JP" altLang="en-US" dirty="0"/>
          </a:p>
        </p:txBody>
      </p:sp>
      <p:pic>
        <p:nvPicPr>
          <p:cNvPr id="5" name="図 4" descr="物体 が含まれている画像&#10;&#10;自動的に生成された説明">
            <a:extLst>
              <a:ext uri="{FF2B5EF4-FFF2-40B4-BE49-F238E27FC236}">
                <a16:creationId xmlns:a16="http://schemas.microsoft.com/office/drawing/2014/main" xmlns="" id="{D65AD5FC-2FCD-45EC-9477-AA93D70D9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314" y="5203730"/>
            <a:ext cx="1866131" cy="1319595"/>
          </a:xfrm>
          <a:prstGeom prst="rect">
            <a:avLst/>
          </a:prstGeom>
        </p:spPr>
      </p:pic>
    </p:spTree>
    <p:extLst>
      <p:ext uri="{BB962C8B-B14F-4D97-AF65-F5344CB8AC3E}">
        <p14:creationId xmlns:p14="http://schemas.microsoft.com/office/powerpoint/2010/main" val="374811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xmlns="" id="{A7AD899D-D2C5-43E7-AC77-79C66C131748}"/>
              </a:ext>
            </a:extLst>
          </p:cNvPr>
          <p:cNvSpPr>
            <a:spLocks noGrp="1"/>
          </p:cNvSpPr>
          <p:nvPr>
            <p:ph sz="half" idx="1"/>
          </p:nvPr>
        </p:nvSpPr>
        <p:spPr>
          <a:xfrm>
            <a:off x="235131" y="1528354"/>
            <a:ext cx="8464732" cy="4517980"/>
          </a:xfrm>
        </p:spPr>
        <p:txBody>
          <a:bodyPr>
            <a:normAutofit/>
          </a:bodyPr>
          <a:lstStyle/>
          <a:p>
            <a:r>
              <a:rPr lang="ja-JP" altLang="en-US" dirty="0">
                <a:latin typeface="+mn-ea"/>
              </a:rPr>
              <a:t>先生や友だちの写真には</a:t>
            </a:r>
            <a:r>
              <a:rPr lang="ja-JP" altLang="en-US" dirty="0" smtClean="0">
                <a:latin typeface="+mn-ea"/>
              </a:rPr>
              <a:t>肖像権。</a:t>
            </a:r>
            <a:endParaRPr lang="en-US" altLang="ja-JP" dirty="0">
              <a:latin typeface="+mn-ea"/>
            </a:endParaRPr>
          </a:p>
          <a:p>
            <a:pPr lvl="1"/>
            <a:r>
              <a:rPr lang="ja-JP" altLang="en-US" sz="3600" dirty="0">
                <a:latin typeface="+mn-ea"/>
              </a:rPr>
              <a:t>顔、背格好を勝手に写真を</a:t>
            </a:r>
            <a:r>
              <a:rPr lang="ja-JP" altLang="en-US" sz="3600" dirty="0" smtClean="0">
                <a:latin typeface="+mn-ea"/>
              </a:rPr>
              <a:t>撮らない。</a:t>
            </a:r>
            <a:endParaRPr lang="en-US" altLang="ja-JP" sz="3600" dirty="0">
              <a:latin typeface="+mn-ea"/>
            </a:endParaRPr>
          </a:p>
          <a:p>
            <a:pPr lvl="1"/>
            <a:r>
              <a:rPr lang="ja-JP" altLang="en-US" sz="3600" dirty="0">
                <a:latin typeface="+mn-ea"/>
              </a:rPr>
              <a:t>取った写真をインターネットにアップ</a:t>
            </a:r>
            <a:r>
              <a:rPr lang="ja-JP" altLang="en-US" sz="3600" dirty="0" smtClean="0">
                <a:latin typeface="+mn-ea"/>
              </a:rPr>
              <a:t>しない。</a:t>
            </a:r>
            <a:endParaRPr lang="en-US" altLang="ja-JP" sz="3600" dirty="0">
              <a:latin typeface="+mn-ea"/>
            </a:endParaRPr>
          </a:p>
          <a:p>
            <a:pPr marL="457200" lvl="1" indent="0">
              <a:buNone/>
            </a:pPr>
            <a:endParaRPr lang="en-US" altLang="ja-JP" sz="3600" dirty="0"/>
          </a:p>
        </p:txBody>
      </p:sp>
      <p:sp>
        <p:nvSpPr>
          <p:cNvPr id="3" name="タイトル 2">
            <a:extLst>
              <a:ext uri="{FF2B5EF4-FFF2-40B4-BE49-F238E27FC236}">
                <a16:creationId xmlns:a16="http://schemas.microsoft.com/office/drawing/2014/main" xmlns="" id="{56B32285-449F-427A-B75F-960581A3CB32}"/>
              </a:ext>
            </a:extLst>
          </p:cNvPr>
          <p:cNvSpPr>
            <a:spLocks noGrp="1"/>
          </p:cNvSpPr>
          <p:nvPr>
            <p:ph type="title"/>
          </p:nvPr>
        </p:nvSpPr>
        <p:spPr/>
        <p:txBody>
          <a:bodyPr/>
          <a:lstStyle/>
          <a:p>
            <a:r>
              <a:rPr kumimoji="1" lang="ja-JP" altLang="en-US" dirty="0"/>
              <a:t>肖像権に気をつけて</a:t>
            </a:r>
          </a:p>
        </p:txBody>
      </p:sp>
      <p:pic>
        <p:nvPicPr>
          <p:cNvPr id="5" name="図 4" descr="おもちゃ, 人形 が含まれている画像&#10;&#10;自動的に生成された説明">
            <a:extLst>
              <a:ext uri="{FF2B5EF4-FFF2-40B4-BE49-F238E27FC236}">
                <a16:creationId xmlns:a16="http://schemas.microsoft.com/office/drawing/2014/main" xmlns="" id="{034A88A2-C618-44F4-A716-0159CA73F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060" y="3429000"/>
            <a:ext cx="5625194" cy="2934963"/>
          </a:xfrm>
          <a:prstGeom prst="rect">
            <a:avLst/>
          </a:prstGeom>
        </p:spPr>
      </p:pic>
    </p:spTree>
    <p:extLst>
      <p:ext uri="{BB962C8B-B14F-4D97-AF65-F5344CB8AC3E}">
        <p14:creationId xmlns:p14="http://schemas.microsoft.com/office/powerpoint/2010/main" val="1410073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6BD4B316-DB59-483D-A431-4FA104808C84}"/>
              </a:ext>
            </a:extLst>
          </p:cNvPr>
          <p:cNvSpPr>
            <a:spLocks noGrp="1"/>
          </p:cNvSpPr>
          <p:nvPr>
            <p:ph type="title"/>
          </p:nvPr>
        </p:nvSpPr>
        <p:spPr>
          <a:xfrm>
            <a:off x="1213597" y="721057"/>
            <a:ext cx="7930403" cy="5314149"/>
          </a:xfrm>
        </p:spPr>
        <p:txBody>
          <a:bodyPr/>
          <a:lstStyle/>
          <a:p>
            <a:pPr algn="l"/>
            <a:r>
              <a:rPr kumimoji="1" lang="ja-JP" altLang="en-US" b="1" dirty="0">
                <a:latin typeface="+mn-ea"/>
                <a:ea typeface="+mn-ea"/>
              </a:rPr>
              <a:t>節度を持って使う</a:t>
            </a:r>
            <a:r>
              <a:rPr kumimoji="1" lang="en-US" altLang="ja-JP" b="1" dirty="0">
                <a:latin typeface="+mn-ea"/>
                <a:ea typeface="+mn-ea"/>
              </a:rPr>
              <a:t/>
            </a:r>
            <a:br>
              <a:rPr kumimoji="1" lang="en-US" altLang="ja-JP" b="1" dirty="0">
                <a:latin typeface="+mn-ea"/>
                <a:ea typeface="+mn-ea"/>
              </a:rPr>
            </a:br>
            <a:r>
              <a:rPr kumimoji="1" lang="ja-JP" altLang="en-US" b="1" dirty="0">
                <a:latin typeface="+mn-ea"/>
                <a:ea typeface="+mn-ea"/>
              </a:rPr>
              <a:t>ためには</a:t>
            </a:r>
            <a:r>
              <a:rPr kumimoji="1" lang="en-US" altLang="ja-JP" b="1" dirty="0">
                <a:latin typeface="+mn-ea"/>
                <a:ea typeface="+mn-ea"/>
              </a:rPr>
              <a:t/>
            </a:r>
            <a:br>
              <a:rPr kumimoji="1" lang="en-US" altLang="ja-JP" b="1" dirty="0">
                <a:latin typeface="+mn-ea"/>
                <a:ea typeface="+mn-ea"/>
              </a:rPr>
            </a:br>
            <a:r>
              <a:rPr kumimoji="1" lang="ja-JP" altLang="en-US" b="1" dirty="0">
                <a:latin typeface="+mn-ea"/>
                <a:ea typeface="+mn-ea"/>
              </a:rPr>
              <a:t>どんな工夫をすれば</a:t>
            </a:r>
            <a:r>
              <a:rPr kumimoji="1" lang="en-US" altLang="ja-JP" b="1" dirty="0">
                <a:latin typeface="+mn-ea"/>
                <a:ea typeface="+mn-ea"/>
              </a:rPr>
              <a:t/>
            </a:r>
            <a:br>
              <a:rPr kumimoji="1" lang="en-US" altLang="ja-JP" b="1" dirty="0">
                <a:latin typeface="+mn-ea"/>
                <a:ea typeface="+mn-ea"/>
              </a:rPr>
            </a:br>
            <a:r>
              <a:rPr kumimoji="1" lang="ja-JP" altLang="en-US" b="1" dirty="0">
                <a:latin typeface="+mn-ea"/>
                <a:ea typeface="+mn-ea"/>
              </a:rPr>
              <a:t>よいだろう？</a:t>
            </a:r>
          </a:p>
        </p:txBody>
      </p:sp>
    </p:spTree>
    <p:extLst>
      <p:ext uri="{BB962C8B-B14F-4D97-AF65-F5344CB8AC3E}">
        <p14:creationId xmlns:p14="http://schemas.microsoft.com/office/powerpoint/2010/main" val="175176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xmlns="" id="{615420E7-5412-488D-8E36-C6D43E4AE44B}"/>
              </a:ext>
            </a:extLst>
          </p:cNvPr>
          <p:cNvSpPr>
            <a:spLocks noGrp="1"/>
          </p:cNvSpPr>
          <p:nvPr>
            <p:ph sz="half" idx="1"/>
          </p:nvPr>
        </p:nvSpPr>
        <p:spPr>
          <a:xfrm>
            <a:off x="396688" y="1507760"/>
            <a:ext cx="8648838" cy="3610533"/>
          </a:xfrm>
        </p:spPr>
        <p:txBody>
          <a:bodyPr>
            <a:normAutofit/>
          </a:bodyPr>
          <a:lstStyle/>
          <a:p>
            <a:r>
              <a:rPr lang="ja-JP" altLang="en-US" sz="4000" dirty="0">
                <a:latin typeface="+mn-ea"/>
              </a:rPr>
              <a:t>通知がくると気に</a:t>
            </a:r>
            <a:r>
              <a:rPr lang="ja-JP" altLang="en-US" sz="4000" dirty="0" smtClean="0">
                <a:latin typeface="+mn-ea"/>
              </a:rPr>
              <a:t>なる。</a:t>
            </a:r>
            <a:endParaRPr lang="en-US" altLang="ja-JP" sz="4000" dirty="0">
              <a:latin typeface="+mn-ea"/>
            </a:endParaRPr>
          </a:p>
          <a:p>
            <a:pPr marL="457200" lvl="1" indent="0">
              <a:buNone/>
            </a:pPr>
            <a:r>
              <a:rPr lang="ja-JP" altLang="en-US" sz="3600" dirty="0">
                <a:latin typeface="+mn-ea"/>
              </a:rPr>
              <a:t>→ 機内モードやマナーモードに</a:t>
            </a:r>
            <a:r>
              <a:rPr lang="ja-JP" altLang="en-US" sz="3600" dirty="0" smtClean="0">
                <a:latin typeface="+mn-ea"/>
              </a:rPr>
              <a:t>設定。</a:t>
            </a:r>
            <a:endParaRPr lang="en-US" altLang="ja-JP" sz="3600" dirty="0">
              <a:latin typeface="+mn-ea"/>
            </a:endParaRPr>
          </a:p>
          <a:p>
            <a:r>
              <a:rPr lang="ja-JP" altLang="en-US" sz="4000" dirty="0">
                <a:latin typeface="+mn-ea"/>
              </a:rPr>
              <a:t>画面が見えるとさわりたく</a:t>
            </a:r>
            <a:r>
              <a:rPr lang="ja-JP" altLang="en-US" sz="4000" dirty="0" smtClean="0">
                <a:latin typeface="+mn-ea"/>
              </a:rPr>
              <a:t>なる。</a:t>
            </a:r>
            <a:endParaRPr lang="en-US" altLang="ja-JP" sz="4000" dirty="0">
              <a:latin typeface="+mn-ea"/>
            </a:endParaRPr>
          </a:p>
          <a:p>
            <a:pPr marL="0" indent="0">
              <a:buNone/>
            </a:pPr>
            <a:r>
              <a:rPr lang="ja-JP" altLang="en-US" sz="4000" dirty="0">
                <a:latin typeface="+mn-ea"/>
              </a:rPr>
              <a:t>   → しまって</a:t>
            </a:r>
            <a:r>
              <a:rPr lang="ja-JP" altLang="en-US" sz="4000" dirty="0" smtClean="0">
                <a:latin typeface="+mn-ea"/>
              </a:rPr>
              <a:t>おく。</a:t>
            </a:r>
            <a:endParaRPr lang="en-US" altLang="ja-JP" sz="4000" dirty="0">
              <a:latin typeface="+mn-ea"/>
            </a:endParaRPr>
          </a:p>
          <a:p>
            <a:pPr marL="0" indent="0">
              <a:buNone/>
            </a:pPr>
            <a:r>
              <a:rPr lang="ja-JP" altLang="en-US" sz="4000" dirty="0">
                <a:latin typeface="+mn-ea"/>
              </a:rPr>
              <a:t>   → 机に裏向きに</a:t>
            </a:r>
            <a:r>
              <a:rPr lang="ja-JP" altLang="en-US" sz="4000" dirty="0" smtClean="0">
                <a:latin typeface="+mn-ea"/>
              </a:rPr>
              <a:t>置く。</a:t>
            </a:r>
            <a:endParaRPr lang="en-US" altLang="ja-JP" sz="4000" dirty="0">
              <a:latin typeface="+mn-ea"/>
            </a:endParaRPr>
          </a:p>
        </p:txBody>
      </p:sp>
      <p:sp>
        <p:nvSpPr>
          <p:cNvPr id="4" name="タイトル 3">
            <a:extLst>
              <a:ext uri="{FF2B5EF4-FFF2-40B4-BE49-F238E27FC236}">
                <a16:creationId xmlns:a16="http://schemas.microsoft.com/office/drawing/2014/main" xmlns="" id="{6FBD34AE-F546-4A95-BFF6-6C7E1D403C1C}"/>
              </a:ext>
            </a:extLst>
          </p:cNvPr>
          <p:cNvSpPr>
            <a:spLocks noGrp="1"/>
          </p:cNvSpPr>
          <p:nvPr>
            <p:ph type="title"/>
          </p:nvPr>
        </p:nvSpPr>
        <p:spPr/>
        <p:txBody>
          <a:bodyPr/>
          <a:lstStyle/>
          <a:p>
            <a:r>
              <a:rPr kumimoji="1" lang="ja-JP" altLang="en-US" dirty="0"/>
              <a:t>節度をもって使うために</a:t>
            </a:r>
          </a:p>
        </p:txBody>
      </p:sp>
      <p:pic>
        <p:nvPicPr>
          <p:cNvPr id="7" name="図 6" descr="テキスト, 本 が含まれている画像&#10;&#10;自動的に生成された説明">
            <a:extLst>
              <a:ext uri="{FF2B5EF4-FFF2-40B4-BE49-F238E27FC236}">
                <a16:creationId xmlns:a16="http://schemas.microsoft.com/office/drawing/2014/main" xmlns="" id="{44476F19-BC06-4793-B1C8-EA0DE98F49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410" y="4247955"/>
            <a:ext cx="1137627" cy="474080"/>
          </a:xfrm>
          <a:prstGeom prst="rect">
            <a:avLst/>
          </a:prstGeom>
        </p:spPr>
      </p:pic>
      <p:grpSp>
        <p:nvGrpSpPr>
          <p:cNvPr id="16" name="グループ化 15">
            <a:extLst>
              <a:ext uri="{FF2B5EF4-FFF2-40B4-BE49-F238E27FC236}">
                <a16:creationId xmlns:a16="http://schemas.microsoft.com/office/drawing/2014/main" xmlns="" id="{C897B9F2-97FC-4460-8EAA-4E448EB3F217}"/>
              </a:ext>
            </a:extLst>
          </p:cNvPr>
          <p:cNvGrpSpPr/>
          <p:nvPr/>
        </p:nvGrpSpPr>
        <p:grpSpPr>
          <a:xfrm rot="21091879">
            <a:off x="6407484" y="3632262"/>
            <a:ext cx="863664" cy="567442"/>
            <a:chOff x="4573367" y="5494635"/>
            <a:chExt cx="1054863" cy="693063"/>
          </a:xfrm>
        </p:grpSpPr>
        <p:sp>
          <p:nvSpPr>
            <p:cNvPr id="9" name="吹き出し: 円形 8">
              <a:extLst>
                <a:ext uri="{FF2B5EF4-FFF2-40B4-BE49-F238E27FC236}">
                  <a16:creationId xmlns:a16="http://schemas.microsoft.com/office/drawing/2014/main" xmlns="" id="{71CD2C27-4FD6-46A5-B293-8ED56150B784}"/>
                </a:ext>
              </a:extLst>
            </p:cNvPr>
            <p:cNvSpPr/>
            <p:nvPr/>
          </p:nvSpPr>
          <p:spPr>
            <a:xfrm>
              <a:off x="4573367" y="5494635"/>
              <a:ext cx="1054863" cy="693063"/>
            </a:xfrm>
            <a:prstGeom prst="wedgeEllipseCallout">
              <a:avLst>
                <a:gd name="adj1" fmla="val 45767"/>
                <a:gd name="adj2" fmla="val 5850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グラフィックス 11" descr="スピーカーのミュート">
              <a:extLst>
                <a:ext uri="{FF2B5EF4-FFF2-40B4-BE49-F238E27FC236}">
                  <a16:creationId xmlns:a16="http://schemas.microsoft.com/office/drawing/2014/main" xmlns="" id="{6BF6E1BE-B157-465A-AECD-1218F65D8A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71003" y="5528109"/>
              <a:ext cx="659589" cy="659589"/>
            </a:xfrm>
            <a:prstGeom prst="rect">
              <a:avLst/>
            </a:prstGeom>
          </p:spPr>
        </p:pic>
      </p:grpSp>
      <p:grpSp>
        <p:nvGrpSpPr>
          <p:cNvPr id="2" name="グループ化 1">
            <a:extLst>
              <a:ext uri="{FF2B5EF4-FFF2-40B4-BE49-F238E27FC236}">
                <a16:creationId xmlns:a16="http://schemas.microsoft.com/office/drawing/2014/main" xmlns="" id="{145AB9B1-48D4-41F6-AFC1-3B54D2B114B4}"/>
              </a:ext>
            </a:extLst>
          </p:cNvPr>
          <p:cNvGrpSpPr/>
          <p:nvPr/>
        </p:nvGrpSpPr>
        <p:grpSpPr>
          <a:xfrm rot="1104527">
            <a:off x="7459395" y="3626136"/>
            <a:ext cx="863664" cy="567442"/>
            <a:chOff x="6271231" y="5132343"/>
            <a:chExt cx="1054863" cy="693063"/>
          </a:xfrm>
        </p:grpSpPr>
        <p:sp>
          <p:nvSpPr>
            <p:cNvPr id="15" name="吹き出し: 円形 14">
              <a:extLst>
                <a:ext uri="{FF2B5EF4-FFF2-40B4-BE49-F238E27FC236}">
                  <a16:creationId xmlns:a16="http://schemas.microsoft.com/office/drawing/2014/main" xmlns="" id="{37312AB0-8D77-4D5A-AE3E-431D84269568}"/>
                </a:ext>
              </a:extLst>
            </p:cNvPr>
            <p:cNvSpPr/>
            <p:nvPr/>
          </p:nvSpPr>
          <p:spPr>
            <a:xfrm>
              <a:off x="6271231" y="5132343"/>
              <a:ext cx="1054863" cy="693063"/>
            </a:xfrm>
            <a:prstGeom prst="wedgeEllipseCallout">
              <a:avLst>
                <a:gd name="adj1" fmla="val -23452"/>
                <a:gd name="adj2" fmla="val 688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呼び出し音のミュート">
              <a:extLst>
                <a:ext uri="{FF2B5EF4-FFF2-40B4-BE49-F238E27FC236}">
                  <a16:creationId xmlns:a16="http://schemas.microsoft.com/office/drawing/2014/main" xmlns="" id="{BBFA2096-4CC4-4352-BD10-4BCC226B2C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83149" y="5167595"/>
              <a:ext cx="635250" cy="635250"/>
            </a:xfrm>
            <a:prstGeom prst="rect">
              <a:avLst/>
            </a:prstGeom>
          </p:spPr>
        </p:pic>
      </p:grpSp>
      <p:sp>
        <p:nvSpPr>
          <p:cNvPr id="6" name="四角形: 角を丸くする 5">
            <a:extLst>
              <a:ext uri="{FF2B5EF4-FFF2-40B4-BE49-F238E27FC236}">
                <a16:creationId xmlns:a16="http://schemas.microsoft.com/office/drawing/2014/main" xmlns="" id="{9C1A0F97-3741-4DC5-BEA0-5B3DCDE1B9A5}"/>
              </a:ext>
            </a:extLst>
          </p:cNvPr>
          <p:cNvSpPr/>
          <p:nvPr/>
        </p:nvSpPr>
        <p:spPr>
          <a:xfrm>
            <a:off x="1184677" y="4782409"/>
            <a:ext cx="6935105" cy="137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600" dirty="0">
                <a:latin typeface="+mn-ea"/>
              </a:rPr>
              <a:t>「使って学習します」という</a:t>
            </a:r>
            <a:endParaRPr kumimoji="1" lang="en-US" altLang="ja-JP" sz="3600" dirty="0">
              <a:latin typeface="+mn-ea"/>
            </a:endParaRPr>
          </a:p>
          <a:p>
            <a:pPr algn="ctr"/>
            <a:r>
              <a:rPr kumimoji="1" lang="ja-JP" altLang="en-US" sz="3600" dirty="0">
                <a:latin typeface="+mn-ea"/>
              </a:rPr>
              <a:t>指示があった時ときのみ</a:t>
            </a:r>
            <a:r>
              <a:rPr kumimoji="1" lang="ja-JP" altLang="en-US" sz="3600" dirty="0" smtClean="0">
                <a:latin typeface="+mn-ea"/>
              </a:rPr>
              <a:t>使う。</a:t>
            </a:r>
            <a:endParaRPr kumimoji="1" lang="ja-JP" altLang="en-US" sz="3600" dirty="0">
              <a:latin typeface="+mn-ea"/>
            </a:endParaRPr>
          </a:p>
        </p:txBody>
      </p:sp>
    </p:spTree>
    <p:extLst>
      <p:ext uri="{BB962C8B-B14F-4D97-AF65-F5344CB8AC3E}">
        <p14:creationId xmlns:p14="http://schemas.microsoft.com/office/powerpoint/2010/main" val="187121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a:spLocks noGrp="1"/>
          </p:cNvSpPr>
          <p:nvPr>
            <p:ph sz="half" idx="1"/>
          </p:nvPr>
        </p:nvSpPr>
        <p:spPr>
          <a:xfrm>
            <a:off x="540160" y="1627460"/>
            <a:ext cx="8420960" cy="3169623"/>
          </a:xfrm>
        </p:spPr>
        <p:txBody>
          <a:bodyPr>
            <a:normAutofit/>
          </a:bodyPr>
          <a:lstStyle/>
          <a:p>
            <a:r>
              <a:rPr lang="ja-JP" altLang="en-US" sz="4400" dirty="0"/>
              <a:t>・</a:t>
            </a:r>
            <a:r>
              <a:rPr lang="en-US" altLang="ja-JP" sz="4400" dirty="0">
                <a:latin typeface="+mn-ea"/>
              </a:rPr>
              <a:t>BYOD</a:t>
            </a:r>
            <a:r>
              <a:rPr lang="ja-JP" altLang="en-US" sz="4400" dirty="0">
                <a:latin typeface="+mn-ea"/>
              </a:rPr>
              <a:t>の目的は学習の</a:t>
            </a:r>
            <a:r>
              <a:rPr lang="ja-JP" altLang="en-US" sz="4400" dirty="0" smtClean="0">
                <a:latin typeface="+mn-ea"/>
              </a:rPr>
              <a:t>補助</a:t>
            </a:r>
            <a:r>
              <a:rPr lang="en-US" altLang="ja-JP" sz="4400" dirty="0">
                <a:latin typeface="+mn-ea"/>
              </a:rPr>
              <a:t/>
            </a:r>
            <a:br>
              <a:rPr lang="en-US" altLang="ja-JP" sz="4400" dirty="0">
                <a:latin typeface="+mn-ea"/>
              </a:rPr>
            </a:br>
            <a:r>
              <a:rPr lang="ja-JP" altLang="en-US" sz="4400" dirty="0">
                <a:latin typeface="+mn-ea"/>
              </a:rPr>
              <a:t>・基本的には先生から指示が</a:t>
            </a:r>
            <a:endParaRPr lang="en-US" altLang="ja-JP" sz="4400" dirty="0">
              <a:latin typeface="+mn-ea"/>
            </a:endParaRPr>
          </a:p>
          <a:p>
            <a:r>
              <a:rPr lang="ja-JP" altLang="en-US" sz="4400" dirty="0">
                <a:latin typeface="+mn-ea"/>
              </a:rPr>
              <a:t>　あった時のみ</a:t>
            </a:r>
            <a:r>
              <a:rPr lang="ja-JP" altLang="en-US" sz="4400" dirty="0" smtClean="0">
                <a:latin typeface="+mn-ea"/>
              </a:rPr>
              <a:t>使う。</a:t>
            </a:r>
            <a:endParaRPr lang="ja-JP" altLang="en-US" sz="4400" dirty="0">
              <a:latin typeface="+mn-ea"/>
            </a:endParaRPr>
          </a:p>
        </p:txBody>
      </p:sp>
      <p:sp>
        <p:nvSpPr>
          <p:cNvPr id="3" name="タイトル 2"/>
          <p:cNvSpPr>
            <a:spLocks noGrp="1"/>
          </p:cNvSpPr>
          <p:nvPr>
            <p:ph type="title"/>
          </p:nvPr>
        </p:nvSpPr>
        <p:spPr/>
        <p:txBody>
          <a:bodyPr/>
          <a:lstStyle/>
          <a:p>
            <a:r>
              <a:rPr kumimoji="1" lang="ja-JP" altLang="en-US" dirty="0">
                <a:latin typeface="+mn-ea"/>
                <a:ea typeface="+mn-ea"/>
              </a:rPr>
              <a:t>まとめ</a:t>
            </a:r>
          </a:p>
        </p:txBody>
      </p:sp>
    </p:spTree>
    <p:extLst>
      <p:ext uri="{BB962C8B-B14F-4D97-AF65-F5344CB8AC3E}">
        <p14:creationId xmlns:p14="http://schemas.microsoft.com/office/powerpoint/2010/main" val="3330818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68804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t>本教材の使用方法　</a:t>
            </a:r>
            <a:r>
              <a:rPr kumimoji="1" lang="en-US" altLang="ja-JP" sz="2400" dirty="0"/>
              <a:t>BYOD</a:t>
            </a:r>
            <a:r>
              <a:rPr kumimoji="1" lang="ja-JP" altLang="en-US" sz="2400" dirty="0"/>
              <a:t>の時代へ</a:t>
            </a:r>
            <a:r>
              <a:rPr kumimoji="1" lang="en-US" altLang="ja-JP" sz="2400" dirty="0" smtClean="0"/>
              <a:t>_</a:t>
            </a:r>
            <a:r>
              <a:rPr kumimoji="1" lang="ja-JP" altLang="en-US" sz="2400" dirty="0" smtClean="0"/>
              <a:t>中・高校生向け</a:t>
            </a:r>
            <a:endParaRPr kumimoji="1" lang="ja-JP" altLang="en-US" sz="2400" dirty="0"/>
          </a:p>
        </p:txBody>
      </p:sp>
      <p:sp>
        <p:nvSpPr>
          <p:cNvPr id="3" name="タイトル 1"/>
          <p:cNvSpPr txBox="1">
            <a:spLocks/>
          </p:cNvSpPr>
          <p:nvPr/>
        </p:nvSpPr>
        <p:spPr>
          <a:xfrm>
            <a:off x="102939" y="1931321"/>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本教材のねらい</a:t>
            </a:r>
          </a:p>
        </p:txBody>
      </p:sp>
      <p:sp>
        <p:nvSpPr>
          <p:cNvPr id="5" name="テキスト ボックス 4"/>
          <p:cNvSpPr txBox="1"/>
          <p:nvPr/>
        </p:nvSpPr>
        <p:spPr>
          <a:xfrm>
            <a:off x="102940" y="2441755"/>
            <a:ext cx="8873861" cy="2031325"/>
          </a:xfrm>
          <a:prstGeom prst="rect">
            <a:avLst/>
          </a:prstGeom>
          <a:noFill/>
        </p:spPr>
        <p:txBody>
          <a:bodyPr wrap="square" rtlCol="0">
            <a:spAutoFit/>
          </a:bodyPr>
          <a:lstStyle/>
          <a:p>
            <a:r>
              <a:rPr lang="ja-JP" altLang="en-US" dirty="0">
                <a:solidFill>
                  <a:prstClr val="black"/>
                </a:solidFill>
              </a:rPr>
              <a:t>調べ学習に限らず、情報の共有、共同制作など、</a:t>
            </a:r>
            <a:r>
              <a:rPr lang="en-US" altLang="ja-JP" dirty="0">
                <a:solidFill>
                  <a:prstClr val="black"/>
                </a:solidFill>
              </a:rPr>
              <a:t>ICT</a:t>
            </a:r>
            <a:r>
              <a:rPr lang="ja-JP" altLang="en-US" dirty="0">
                <a:solidFill>
                  <a:prstClr val="black"/>
                </a:solidFill>
              </a:rPr>
              <a:t>機器を活用した授業を行うにあたり、一人一台使えることのメリットは大きい</a:t>
            </a:r>
            <a:r>
              <a:rPr lang="ja-JP" altLang="en-US" dirty="0">
                <a:solidFill>
                  <a:prstClr val="black"/>
                </a:solidFill>
              </a:rPr>
              <a:t>。また、普段使い慣れた自分の機器を使えることで、文字入力の環境を最適化し、効率のよい利用ができたり、調べたことを残しておくことができたりするなどメリットは多い。</a:t>
            </a:r>
            <a:endParaRPr lang="en-US" altLang="ja-JP" dirty="0">
              <a:solidFill>
                <a:prstClr val="black"/>
              </a:solidFill>
            </a:endParaRPr>
          </a:p>
          <a:p>
            <a:r>
              <a:rPr lang="ja-JP" altLang="en-US" dirty="0">
                <a:solidFill>
                  <a:prstClr val="black"/>
                </a:solidFill>
              </a:rPr>
              <a:t>しかし、授業中にプライベートにも使用している機器があることで授業の進行や学習が阻害されてはならないため、教師側にも生徒側にも対策や工夫が必要である。</a:t>
            </a:r>
            <a:endParaRPr lang="en-US" altLang="ja-JP" dirty="0">
              <a:solidFill>
                <a:prstClr val="black"/>
              </a:solidFill>
            </a:endParaRPr>
          </a:p>
          <a:p>
            <a:r>
              <a:rPr lang="ja-JP" altLang="en-US" dirty="0">
                <a:solidFill>
                  <a:prstClr val="black"/>
                </a:solidFill>
              </a:rPr>
              <a:t>本教材は、</a:t>
            </a:r>
            <a:r>
              <a:rPr lang="en-US" altLang="ja-JP" dirty="0">
                <a:solidFill>
                  <a:prstClr val="black"/>
                </a:solidFill>
              </a:rPr>
              <a:t>BYOD</a:t>
            </a:r>
            <a:r>
              <a:rPr lang="ja-JP" altLang="en-US" dirty="0">
                <a:solidFill>
                  <a:prstClr val="black"/>
                </a:solidFill>
              </a:rPr>
              <a:t>の導入を検討する学校の生徒や先生を対象とした教材である。</a:t>
            </a:r>
            <a:endParaRPr lang="en-US" altLang="ja-JP" dirty="0">
              <a:solidFill>
                <a:prstClr val="black"/>
              </a:solidFill>
            </a:endParaRPr>
          </a:p>
        </p:txBody>
      </p:sp>
      <p:sp>
        <p:nvSpPr>
          <p:cNvPr id="6" name="タイトル 1"/>
          <p:cNvSpPr txBox="1">
            <a:spLocks/>
          </p:cNvSpPr>
          <p:nvPr/>
        </p:nvSpPr>
        <p:spPr>
          <a:xfrm>
            <a:off x="102940" y="796565"/>
            <a:ext cx="4465817" cy="442269"/>
          </a:xfrm>
          <a:prstGeom prst="rect">
            <a:avLst/>
          </a:prstGeom>
          <a:ln w="28575">
            <a:solidFill>
              <a:schemeClr val="accent2"/>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テーマ⑦</a:t>
            </a:r>
            <a:r>
              <a:rPr lang="en-US" altLang="ja-JP" sz="2400" dirty="0">
                <a:solidFill>
                  <a:prstClr val="black"/>
                </a:solidFill>
              </a:rPr>
              <a:t>BYOD</a:t>
            </a:r>
            <a:r>
              <a:rPr lang="ja-JP" altLang="en-US" sz="2400" dirty="0">
                <a:solidFill>
                  <a:prstClr val="black"/>
                </a:solidFill>
              </a:rPr>
              <a:t>の時代へ教材のねらい</a:t>
            </a:r>
          </a:p>
        </p:txBody>
      </p:sp>
      <p:sp>
        <p:nvSpPr>
          <p:cNvPr id="7" name="テキスト ボックス 6"/>
          <p:cNvSpPr txBox="1"/>
          <p:nvPr/>
        </p:nvSpPr>
        <p:spPr>
          <a:xfrm>
            <a:off x="82272" y="1228711"/>
            <a:ext cx="8972969" cy="646331"/>
          </a:xfrm>
          <a:prstGeom prst="rect">
            <a:avLst/>
          </a:prstGeom>
          <a:noFill/>
        </p:spPr>
        <p:txBody>
          <a:bodyPr wrap="none" rtlCol="0">
            <a:spAutoFit/>
          </a:bodyPr>
          <a:lstStyle/>
          <a:p>
            <a:r>
              <a:rPr lang="en-US" altLang="ja-JP" dirty="0">
                <a:solidFill>
                  <a:prstClr val="black"/>
                </a:solidFill>
              </a:rPr>
              <a:t>BYOD</a:t>
            </a:r>
            <a:r>
              <a:rPr lang="ja-JP" altLang="en-US" dirty="0">
                <a:solidFill>
                  <a:prstClr val="black"/>
                </a:solidFill>
              </a:rPr>
              <a:t>とは何かについて教える。</a:t>
            </a:r>
            <a:r>
              <a:rPr lang="en-US" altLang="ja-JP" dirty="0">
                <a:solidFill>
                  <a:prstClr val="black"/>
                </a:solidFill>
              </a:rPr>
              <a:t>BYOD</a:t>
            </a:r>
            <a:r>
              <a:rPr lang="ja-JP" altLang="en-US" dirty="0">
                <a:solidFill>
                  <a:prstClr val="black"/>
                </a:solidFill>
              </a:rPr>
              <a:t>の利点と注意すべき点について考えてもらい、</a:t>
            </a:r>
            <a:endParaRPr lang="en-US" altLang="ja-JP" dirty="0">
              <a:solidFill>
                <a:prstClr val="black"/>
              </a:solidFill>
            </a:endParaRPr>
          </a:p>
          <a:p>
            <a:r>
              <a:rPr lang="ja-JP" altLang="en-US" dirty="0">
                <a:solidFill>
                  <a:prstClr val="black"/>
                </a:solidFill>
              </a:rPr>
              <a:t>実際に</a:t>
            </a:r>
            <a:r>
              <a:rPr lang="en-US" altLang="ja-JP" dirty="0">
                <a:solidFill>
                  <a:prstClr val="black"/>
                </a:solidFill>
              </a:rPr>
              <a:t>BYOD</a:t>
            </a:r>
            <a:r>
              <a:rPr lang="ja-JP" altLang="en-US" dirty="0">
                <a:solidFill>
                  <a:prstClr val="black"/>
                </a:solidFill>
              </a:rPr>
              <a:t>が実施された場合にどのような工夫をすべきかを考えさせる。</a:t>
            </a:r>
            <a:endParaRPr lang="en-US" altLang="ja-JP" dirty="0">
              <a:solidFill>
                <a:prstClr val="black"/>
              </a:solidFill>
            </a:endParaRPr>
          </a:p>
        </p:txBody>
      </p:sp>
      <p:sp>
        <p:nvSpPr>
          <p:cNvPr id="8" name="タイトル 1"/>
          <p:cNvSpPr txBox="1">
            <a:spLocks/>
          </p:cNvSpPr>
          <p:nvPr/>
        </p:nvSpPr>
        <p:spPr>
          <a:xfrm>
            <a:off x="102940" y="4595919"/>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指導のポイント</a:t>
            </a:r>
          </a:p>
        </p:txBody>
      </p:sp>
      <p:sp>
        <p:nvSpPr>
          <p:cNvPr id="10" name="テキスト ボックス 9"/>
          <p:cNvSpPr txBox="1"/>
          <p:nvPr/>
        </p:nvSpPr>
        <p:spPr>
          <a:xfrm>
            <a:off x="0" y="5082109"/>
            <a:ext cx="9279610" cy="369332"/>
          </a:xfrm>
          <a:prstGeom prst="rect">
            <a:avLst/>
          </a:prstGeom>
          <a:noFill/>
        </p:spPr>
        <p:txBody>
          <a:bodyPr wrap="square" rtlCol="0">
            <a:spAutoFit/>
          </a:bodyPr>
          <a:lstStyle/>
          <a:p>
            <a:r>
              <a:rPr lang="ja-JP" altLang="en-US" dirty="0">
                <a:solidFill>
                  <a:prstClr val="black"/>
                </a:solidFill>
              </a:rPr>
              <a:t>学校活動における</a:t>
            </a:r>
            <a:r>
              <a:rPr lang="en-US" altLang="ja-JP" dirty="0">
                <a:solidFill>
                  <a:prstClr val="black"/>
                </a:solidFill>
              </a:rPr>
              <a:t>BYOD</a:t>
            </a:r>
            <a:r>
              <a:rPr lang="ja-JP" altLang="en-US" dirty="0">
                <a:solidFill>
                  <a:prstClr val="black"/>
                </a:solidFill>
              </a:rPr>
              <a:t>の利点と注意すべき点を知り、どのように使うべきかを考える。</a:t>
            </a:r>
            <a:endParaRPr lang="en-US" altLang="ja-JP" dirty="0">
              <a:solidFill>
                <a:prstClr val="black"/>
              </a:solidFill>
            </a:endParaRPr>
          </a:p>
        </p:txBody>
      </p:sp>
      <p:sp>
        <p:nvSpPr>
          <p:cNvPr id="9" name="タイトル 1"/>
          <p:cNvSpPr txBox="1">
            <a:spLocks/>
          </p:cNvSpPr>
          <p:nvPr/>
        </p:nvSpPr>
        <p:spPr>
          <a:xfrm>
            <a:off x="102940" y="5495363"/>
            <a:ext cx="3917413" cy="442269"/>
          </a:xfrm>
          <a:prstGeom prst="rect">
            <a:avLst/>
          </a:prstGeom>
          <a:ln w="28575">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情報モラル指導カリキュラムとの対応</a:t>
            </a:r>
          </a:p>
        </p:txBody>
      </p:sp>
      <p:sp>
        <p:nvSpPr>
          <p:cNvPr id="11" name="テキスト ボックス 10"/>
          <p:cNvSpPr txBox="1"/>
          <p:nvPr/>
        </p:nvSpPr>
        <p:spPr>
          <a:xfrm>
            <a:off x="2023326" y="6215046"/>
            <a:ext cx="8755299" cy="492443"/>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a5-1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情報社会において、責任ある態度をとり、義務を果たす。著作権などの知的財産権を近い、尊重する。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i5-1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ネットワークの公共性を維持するために主体的に行動する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22807" y="5912273"/>
            <a:ext cx="9569730" cy="369332"/>
          </a:xfrm>
          <a:prstGeom prst="rect">
            <a:avLst/>
          </a:prstGeom>
          <a:noFill/>
        </p:spPr>
        <p:txBody>
          <a:bodyPr wrap="square" rtlCol="0">
            <a:spAutoFit/>
          </a:bodyPr>
          <a:lstStyle/>
          <a:p>
            <a:r>
              <a:rPr lang="en-US" altLang="ja-JP" sz="1600" dirty="0">
                <a:solidFill>
                  <a:prstClr val="black"/>
                </a:solidFill>
              </a:rPr>
              <a:t>1.</a:t>
            </a:r>
            <a:r>
              <a:rPr lang="ja-JP" altLang="en-US" sz="1600" dirty="0">
                <a:solidFill>
                  <a:prstClr val="black"/>
                </a:solidFill>
              </a:rPr>
              <a:t>情報社会の倫理　</a:t>
            </a:r>
            <a:r>
              <a:rPr lang="en-US" altLang="ja-JP" sz="1600" dirty="0">
                <a:solidFill>
                  <a:prstClr val="black"/>
                </a:solidFill>
              </a:rPr>
              <a:t>5.</a:t>
            </a:r>
            <a:r>
              <a:rPr lang="ja-JP" altLang="en-US" sz="1600" dirty="0">
                <a:solidFill>
                  <a:prstClr val="black"/>
                </a:solidFill>
              </a:rPr>
              <a:t>公共的なネットワーク社会の構築</a:t>
            </a:r>
            <a:r>
              <a:rPr lang="ja-JP" altLang="en-US" dirty="0">
                <a:solidFill>
                  <a:prstClr val="black"/>
                </a:solidFill>
              </a:rPr>
              <a:t>　</a:t>
            </a:r>
            <a:r>
              <a:rPr lang="ja-JP" altLang="en-US" sz="1200" dirty="0">
                <a:solidFill>
                  <a:prstClr val="black"/>
                </a:solidFill>
              </a:rPr>
              <a:t>講義要領：文科省情報モラル指導カリキュラム参照</a:t>
            </a:r>
            <a:endParaRPr lang="en-US" altLang="ja-JP" sz="1200" dirty="0">
              <a:solidFill>
                <a:prstClr val="black"/>
              </a:solidFill>
            </a:endParaRPr>
          </a:p>
        </p:txBody>
      </p:sp>
    </p:spTree>
    <p:extLst>
      <p:ext uri="{BB962C8B-B14F-4D97-AF65-F5344CB8AC3E}">
        <p14:creationId xmlns:p14="http://schemas.microsoft.com/office/powerpoint/2010/main" val="210690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xmlns="" id="{C25B7FFD-481C-4717-B870-4E1AF7F1B158}"/>
              </a:ext>
            </a:extLst>
          </p:cNvPr>
          <p:cNvSpPr>
            <a:spLocks noGrp="1"/>
          </p:cNvSpPr>
          <p:nvPr>
            <p:ph sz="half" idx="1"/>
          </p:nvPr>
        </p:nvSpPr>
        <p:spPr/>
        <p:txBody>
          <a:bodyPr/>
          <a:lstStyle/>
          <a:p>
            <a:r>
              <a:rPr lang="en-US" altLang="ja-JP" sz="4400" b="1" dirty="0">
                <a:latin typeface="+mn-ea"/>
              </a:rPr>
              <a:t>B</a:t>
            </a:r>
            <a:r>
              <a:rPr lang="en-US" altLang="ja-JP" sz="4400" dirty="0">
                <a:latin typeface="+mn-ea"/>
              </a:rPr>
              <a:t>ring </a:t>
            </a:r>
            <a:r>
              <a:rPr lang="en-US" altLang="ja-JP" sz="4400" b="1" dirty="0">
                <a:latin typeface="+mn-ea"/>
              </a:rPr>
              <a:t>Y</a:t>
            </a:r>
            <a:r>
              <a:rPr lang="en-US" altLang="ja-JP" sz="4400" dirty="0">
                <a:latin typeface="+mn-ea"/>
              </a:rPr>
              <a:t>our </a:t>
            </a:r>
            <a:r>
              <a:rPr lang="en-US" altLang="ja-JP" sz="4400" b="1" dirty="0">
                <a:latin typeface="+mn-ea"/>
              </a:rPr>
              <a:t>O</a:t>
            </a:r>
            <a:r>
              <a:rPr lang="en-US" altLang="ja-JP" sz="4400" dirty="0">
                <a:latin typeface="+mn-ea"/>
              </a:rPr>
              <a:t>wn </a:t>
            </a:r>
            <a:r>
              <a:rPr lang="en-US" altLang="ja-JP" sz="4400" b="1" dirty="0">
                <a:latin typeface="+mn-ea"/>
              </a:rPr>
              <a:t>D</a:t>
            </a:r>
            <a:r>
              <a:rPr lang="en-US" altLang="ja-JP" sz="4400" dirty="0">
                <a:latin typeface="+mn-ea"/>
              </a:rPr>
              <a:t>evice</a:t>
            </a:r>
          </a:p>
          <a:p>
            <a:pPr lvl="1"/>
            <a:r>
              <a:rPr lang="ja-JP" altLang="en-US" sz="3600" dirty="0">
                <a:latin typeface="+mn-ea"/>
              </a:rPr>
              <a:t>自分の機器を学校に</a:t>
            </a:r>
            <a:r>
              <a:rPr lang="ja-JP" altLang="en-US" sz="3600" dirty="0" smtClean="0">
                <a:latin typeface="+mn-ea"/>
              </a:rPr>
              <a:t>持ち込む。</a:t>
            </a:r>
            <a:endParaRPr lang="en-US" altLang="ja-JP" sz="3600" dirty="0">
              <a:latin typeface="+mn-ea"/>
            </a:endParaRPr>
          </a:p>
          <a:p>
            <a:pPr lvl="1"/>
            <a:r>
              <a:rPr lang="ja-JP" altLang="en-US" sz="3600" dirty="0">
                <a:latin typeface="+mn-ea"/>
              </a:rPr>
              <a:t>自身の機器を学習活動に利用</a:t>
            </a:r>
            <a:r>
              <a:rPr lang="ja-JP" altLang="en-US" sz="3600">
                <a:latin typeface="+mn-ea"/>
              </a:rPr>
              <a:t>する</a:t>
            </a:r>
            <a:r>
              <a:rPr lang="ja-JP" altLang="en-US" sz="3600" smtClean="0">
                <a:latin typeface="+mn-ea"/>
              </a:rPr>
              <a:t>こと。</a:t>
            </a:r>
            <a:endParaRPr lang="ja-JP" altLang="en-US" sz="3600" dirty="0">
              <a:latin typeface="+mn-ea"/>
            </a:endParaRPr>
          </a:p>
          <a:p>
            <a:pPr marL="0" indent="0">
              <a:buNone/>
            </a:pPr>
            <a:endParaRPr kumimoji="1" lang="ja-JP" altLang="en-US" dirty="0"/>
          </a:p>
        </p:txBody>
      </p:sp>
      <p:sp>
        <p:nvSpPr>
          <p:cNvPr id="4" name="タイトル 3">
            <a:extLst>
              <a:ext uri="{FF2B5EF4-FFF2-40B4-BE49-F238E27FC236}">
                <a16:creationId xmlns:a16="http://schemas.microsoft.com/office/drawing/2014/main" xmlns="" id="{67FE1E61-1162-443D-8AE4-C7126F1C73C1}"/>
              </a:ext>
            </a:extLst>
          </p:cNvPr>
          <p:cNvSpPr>
            <a:spLocks noGrp="1"/>
          </p:cNvSpPr>
          <p:nvPr>
            <p:ph type="title"/>
          </p:nvPr>
        </p:nvSpPr>
        <p:spPr/>
        <p:txBody>
          <a:bodyPr/>
          <a:lstStyle/>
          <a:p>
            <a:r>
              <a:rPr kumimoji="1" lang="en-US" altLang="ja-JP" dirty="0"/>
              <a:t>BYOD</a:t>
            </a:r>
            <a:r>
              <a:rPr kumimoji="1" lang="ja-JP" altLang="en-US" dirty="0"/>
              <a:t>って何だろう</a:t>
            </a:r>
          </a:p>
        </p:txBody>
      </p:sp>
      <p:pic>
        <p:nvPicPr>
          <p:cNvPr id="9" name="図 8" descr="物体 が含まれている画像&#10;&#10;自動的に生成された説明">
            <a:extLst>
              <a:ext uri="{FF2B5EF4-FFF2-40B4-BE49-F238E27FC236}">
                <a16:creationId xmlns:a16="http://schemas.microsoft.com/office/drawing/2014/main" xmlns="" id="{C3AB2804-8FAE-479A-A2E1-78842E756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267" y="4487194"/>
            <a:ext cx="1791033" cy="1821526"/>
          </a:xfrm>
          <a:prstGeom prst="rect">
            <a:avLst/>
          </a:prstGeom>
        </p:spPr>
      </p:pic>
      <p:pic>
        <p:nvPicPr>
          <p:cNvPr id="11" name="図 10" descr="物体 が含まれている画像&#10;&#10;自動的に生成された説明">
            <a:extLst>
              <a:ext uri="{FF2B5EF4-FFF2-40B4-BE49-F238E27FC236}">
                <a16:creationId xmlns:a16="http://schemas.microsoft.com/office/drawing/2014/main" xmlns="" id="{DA225EE9-47E1-4A08-AB08-31AAEDB2A4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21642" y="4425230"/>
            <a:ext cx="1700788" cy="1883490"/>
          </a:xfrm>
          <a:prstGeom prst="rect">
            <a:avLst/>
          </a:prstGeom>
        </p:spPr>
      </p:pic>
      <p:pic>
        <p:nvPicPr>
          <p:cNvPr id="13" name="図 12">
            <a:extLst>
              <a:ext uri="{FF2B5EF4-FFF2-40B4-BE49-F238E27FC236}">
                <a16:creationId xmlns:a16="http://schemas.microsoft.com/office/drawing/2014/main" xmlns="" id="{2DDEF5AF-04EC-4452-ABD8-3C58F6C53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101" y="4425231"/>
            <a:ext cx="2017724" cy="1883489"/>
          </a:xfrm>
          <a:prstGeom prst="rect">
            <a:avLst/>
          </a:prstGeom>
        </p:spPr>
      </p:pic>
    </p:spTree>
    <p:extLst>
      <p:ext uri="{BB962C8B-B14F-4D97-AF65-F5344CB8AC3E}">
        <p14:creationId xmlns:p14="http://schemas.microsoft.com/office/powerpoint/2010/main" val="3032641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6BD4B316-DB59-483D-A431-4FA104808C84}"/>
              </a:ext>
            </a:extLst>
          </p:cNvPr>
          <p:cNvSpPr>
            <a:spLocks noGrp="1"/>
          </p:cNvSpPr>
          <p:nvPr>
            <p:ph type="title"/>
          </p:nvPr>
        </p:nvSpPr>
        <p:spPr>
          <a:xfrm>
            <a:off x="2378448" y="523209"/>
            <a:ext cx="7930403" cy="5314149"/>
          </a:xfrm>
        </p:spPr>
        <p:txBody>
          <a:bodyPr/>
          <a:lstStyle/>
          <a:p>
            <a:pPr algn="l"/>
            <a:r>
              <a:rPr lang="ja-JP" altLang="en-US" b="1" dirty="0">
                <a:latin typeface="+mn-ea"/>
                <a:ea typeface="+mn-ea"/>
              </a:rPr>
              <a:t>授業の中で</a:t>
            </a:r>
            <a:br>
              <a:rPr lang="ja-JP" altLang="en-US" b="1" dirty="0">
                <a:latin typeface="+mn-ea"/>
                <a:ea typeface="+mn-ea"/>
              </a:rPr>
            </a:br>
            <a:r>
              <a:rPr lang="ja-JP" altLang="en-US" b="1" dirty="0">
                <a:latin typeface="+mn-ea"/>
                <a:ea typeface="+mn-ea"/>
              </a:rPr>
              <a:t>自分の機器を</a:t>
            </a:r>
            <a:br>
              <a:rPr lang="ja-JP" altLang="en-US" b="1" dirty="0">
                <a:latin typeface="+mn-ea"/>
                <a:ea typeface="+mn-ea"/>
              </a:rPr>
            </a:br>
            <a:r>
              <a:rPr lang="ja-JP" altLang="en-US" b="1" dirty="0">
                <a:latin typeface="+mn-ea"/>
                <a:ea typeface="+mn-ea"/>
              </a:rPr>
              <a:t>使う利点は</a:t>
            </a:r>
            <a:br>
              <a:rPr lang="ja-JP" altLang="en-US" b="1" dirty="0">
                <a:latin typeface="+mn-ea"/>
                <a:ea typeface="+mn-ea"/>
              </a:rPr>
            </a:br>
            <a:r>
              <a:rPr lang="ja-JP" altLang="en-US" b="1" dirty="0">
                <a:latin typeface="+mn-ea"/>
                <a:ea typeface="+mn-ea"/>
              </a:rPr>
              <a:t>何だろう？</a:t>
            </a:r>
            <a:endParaRPr kumimoji="1" lang="ja-JP" altLang="en-US" b="1" dirty="0">
              <a:latin typeface="+mn-ea"/>
              <a:ea typeface="+mn-ea"/>
            </a:endParaRPr>
          </a:p>
        </p:txBody>
      </p:sp>
    </p:spTree>
    <p:extLst>
      <p:ext uri="{BB962C8B-B14F-4D97-AF65-F5344CB8AC3E}">
        <p14:creationId xmlns:p14="http://schemas.microsoft.com/office/powerpoint/2010/main" val="3491707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xmlns="" id="{C25B7FFD-481C-4717-B870-4E1AF7F1B158}"/>
              </a:ext>
            </a:extLst>
          </p:cNvPr>
          <p:cNvSpPr>
            <a:spLocks noGrp="1"/>
          </p:cNvSpPr>
          <p:nvPr>
            <p:ph sz="half" idx="1"/>
          </p:nvPr>
        </p:nvSpPr>
        <p:spPr>
          <a:xfrm>
            <a:off x="450535" y="1825625"/>
            <a:ext cx="7958418" cy="4351338"/>
          </a:xfrm>
        </p:spPr>
        <p:txBody>
          <a:bodyPr>
            <a:normAutofit lnSpcReduction="10000"/>
          </a:bodyPr>
          <a:lstStyle/>
          <a:p>
            <a:r>
              <a:rPr lang="en-US" altLang="ja-JP" sz="4000" dirty="0">
                <a:latin typeface="+mn-ea"/>
              </a:rPr>
              <a:t>BYOD</a:t>
            </a:r>
            <a:r>
              <a:rPr lang="ja-JP" altLang="en-US" sz="4000" dirty="0">
                <a:latin typeface="+mn-ea"/>
              </a:rPr>
              <a:t>のメリット</a:t>
            </a:r>
            <a:r>
              <a:rPr lang="en-US" altLang="ja-JP" sz="4000" dirty="0">
                <a:latin typeface="+mn-ea"/>
              </a:rPr>
              <a:t>(</a:t>
            </a:r>
            <a:r>
              <a:rPr lang="ja-JP" altLang="en-US" sz="4000" dirty="0">
                <a:latin typeface="+mn-ea"/>
              </a:rPr>
              <a:t>例</a:t>
            </a:r>
            <a:r>
              <a:rPr lang="en-US" altLang="ja-JP" sz="4000" dirty="0">
                <a:latin typeface="+mn-ea"/>
              </a:rPr>
              <a:t>)</a:t>
            </a:r>
          </a:p>
          <a:p>
            <a:pPr lvl="1"/>
            <a:r>
              <a:rPr lang="ja-JP" altLang="en-US" sz="3600" dirty="0">
                <a:latin typeface="+mn-ea"/>
              </a:rPr>
              <a:t>自分の環境なので操作</a:t>
            </a:r>
            <a:r>
              <a:rPr lang="ja-JP" altLang="en-US" sz="3600" dirty="0" smtClean="0">
                <a:latin typeface="+mn-ea"/>
              </a:rPr>
              <a:t>しやすい。</a:t>
            </a:r>
            <a:endParaRPr lang="en-US" altLang="ja-JP" sz="3600" dirty="0">
              <a:latin typeface="+mn-ea"/>
            </a:endParaRPr>
          </a:p>
          <a:p>
            <a:pPr lvl="1"/>
            <a:r>
              <a:rPr lang="ja-JP" altLang="en-US" sz="3600" dirty="0">
                <a:latin typeface="+mn-ea"/>
              </a:rPr>
              <a:t>調べた内容の履歴を</a:t>
            </a:r>
            <a:r>
              <a:rPr lang="ja-JP" altLang="en-US" sz="3600" dirty="0" smtClean="0">
                <a:latin typeface="+mn-ea"/>
              </a:rPr>
              <a:t>残せる。</a:t>
            </a:r>
            <a:endParaRPr lang="en-US" altLang="ja-JP" sz="3600" dirty="0">
              <a:latin typeface="+mn-ea"/>
            </a:endParaRPr>
          </a:p>
          <a:p>
            <a:pPr lvl="1"/>
            <a:r>
              <a:rPr lang="ja-JP" altLang="en-US" sz="3600" dirty="0">
                <a:latin typeface="+mn-ea"/>
              </a:rPr>
              <a:t>調べたことを家庭で確認</a:t>
            </a:r>
            <a:r>
              <a:rPr lang="ja-JP" altLang="en-US" sz="3600" dirty="0" smtClean="0">
                <a:latin typeface="+mn-ea"/>
              </a:rPr>
              <a:t>できる。</a:t>
            </a:r>
            <a:endParaRPr lang="en-US" altLang="ja-JP" sz="3600" dirty="0">
              <a:latin typeface="+mn-ea"/>
            </a:endParaRPr>
          </a:p>
          <a:p>
            <a:pPr lvl="1"/>
            <a:r>
              <a:rPr lang="ja-JP" altLang="en-US" sz="3600" dirty="0">
                <a:latin typeface="+mn-ea"/>
              </a:rPr>
              <a:t>先生、生徒間でデータでやり取りが</a:t>
            </a:r>
            <a:r>
              <a:rPr lang="ja-JP" altLang="en-US" sz="3600" dirty="0" smtClean="0">
                <a:latin typeface="+mn-ea"/>
              </a:rPr>
              <a:t>できる。</a:t>
            </a:r>
            <a:endParaRPr lang="en-US" altLang="ja-JP" sz="3600" dirty="0">
              <a:latin typeface="+mn-ea"/>
            </a:endParaRPr>
          </a:p>
          <a:p>
            <a:pPr marL="914400" lvl="2" indent="0">
              <a:buNone/>
            </a:pPr>
            <a:r>
              <a:rPr lang="ja-JP" altLang="en-US" sz="3200" dirty="0">
                <a:latin typeface="+mn-ea"/>
              </a:rPr>
              <a:t>→ 紙の</a:t>
            </a:r>
            <a:r>
              <a:rPr lang="ja-JP" altLang="en-US" sz="3200" dirty="0" smtClean="0">
                <a:latin typeface="+mn-ea"/>
              </a:rPr>
              <a:t>削減。</a:t>
            </a:r>
            <a:endParaRPr lang="en-US" altLang="ja-JP" sz="3200" dirty="0">
              <a:latin typeface="+mn-ea"/>
            </a:endParaRPr>
          </a:p>
          <a:p>
            <a:pPr marL="914400" lvl="2" indent="0">
              <a:buNone/>
            </a:pPr>
            <a:r>
              <a:rPr lang="ja-JP" altLang="en-US" sz="3200" dirty="0">
                <a:latin typeface="+mn-ea"/>
              </a:rPr>
              <a:t>→ 提出時間の削減</a:t>
            </a:r>
            <a:r>
              <a:rPr lang="ja-JP" altLang="en-US" sz="3200" dirty="0" smtClean="0">
                <a:latin typeface="+mn-ea"/>
              </a:rPr>
              <a:t>など。</a:t>
            </a:r>
            <a:endParaRPr lang="en-US" altLang="ja-JP" sz="3200" dirty="0">
              <a:latin typeface="+mn-ea"/>
            </a:endParaRPr>
          </a:p>
          <a:p>
            <a:pPr marL="0" indent="0">
              <a:buNone/>
            </a:pPr>
            <a:endParaRPr kumimoji="1" lang="ja-JP" altLang="en-US" dirty="0"/>
          </a:p>
        </p:txBody>
      </p:sp>
      <p:sp>
        <p:nvSpPr>
          <p:cNvPr id="4" name="タイトル 3">
            <a:extLst>
              <a:ext uri="{FF2B5EF4-FFF2-40B4-BE49-F238E27FC236}">
                <a16:creationId xmlns:a16="http://schemas.microsoft.com/office/drawing/2014/main" xmlns="" id="{67FE1E61-1162-443D-8AE4-C7126F1C73C1}"/>
              </a:ext>
            </a:extLst>
          </p:cNvPr>
          <p:cNvSpPr>
            <a:spLocks noGrp="1"/>
          </p:cNvSpPr>
          <p:nvPr>
            <p:ph type="title"/>
          </p:nvPr>
        </p:nvSpPr>
        <p:spPr/>
        <p:txBody>
          <a:bodyPr/>
          <a:lstStyle/>
          <a:p>
            <a:r>
              <a:rPr kumimoji="1" lang="ja-JP" altLang="en-US" dirty="0"/>
              <a:t>自分の機器を使える利点は？</a:t>
            </a:r>
          </a:p>
        </p:txBody>
      </p:sp>
      <p:pic>
        <p:nvPicPr>
          <p:cNvPr id="3" name="図 2">
            <a:extLst>
              <a:ext uri="{FF2B5EF4-FFF2-40B4-BE49-F238E27FC236}">
                <a16:creationId xmlns:a16="http://schemas.microsoft.com/office/drawing/2014/main" xmlns="" id="{59C8E01C-8211-46C0-B0EB-08BD2FBD1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546" y="4565295"/>
            <a:ext cx="1983176" cy="1926165"/>
          </a:xfrm>
          <a:prstGeom prst="rect">
            <a:avLst/>
          </a:prstGeom>
        </p:spPr>
      </p:pic>
    </p:spTree>
    <p:extLst>
      <p:ext uri="{BB962C8B-B14F-4D97-AF65-F5344CB8AC3E}">
        <p14:creationId xmlns:p14="http://schemas.microsoft.com/office/powerpoint/2010/main" val="75124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xmlns="" id="{AFA1DD6E-001E-4D0B-8E9E-98C45F553D71}"/>
              </a:ext>
            </a:extLst>
          </p:cNvPr>
          <p:cNvSpPr>
            <a:spLocks noGrp="1"/>
          </p:cNvSpPr>
          <p:nvPr>
            <p:ph sz="half" idx="1"/>
          </p:nvPr>
        </p:nvSpPr>
        <p:spPr>
          <a:xfrm>
            <a:off x="556932" y="1607573"/>
            <a:ext cx="7886701" cy="4188315"/>
          </a:xfrm>
        </p:spPr>
        <p:txBody>
          <a:bodyPr>
            <a:normAutofit/>
          </a:bodyPr>
          <a:lstStyle/>
          <a:p>
            <a:r>
              <a:rPr lang="ja-JP" altLang="en-US" sz="4000" dirty="0">
                <a:latin typeface="+mn-ea"/>
              </a:rPr>
              <a:t>個別の学習活動</a:t>
            </a:r>
            <a:endParaRPr lang="en-US" altLang="ja-JP" sz="4000" dirty="0">
              <a:latin typeface="+mn-ea"/>
            </a:endParaRPr>
          </a:p>
          <a:p>
            <a:pPr lvl="1"/>
            <a:r>
              <a:rPr lang="ja-JP" altLang="en-US" sz="3600" dirty="0" smtClean="0">
                <a:latin typeface="+mn-ea"/>
              </a:rPr>
              <a:t>調べる</a:t>
            </a:r>
            <a:endParaRPr lang="en-US" altLang="ja-JP" sz="3600" dirty="0">
              <a:latin typeface="+mn-ea"/>
            </a:endParaRPr>
          </a:p>
          <a:p>
            <a:pPr lvl="1"/>
            <a:r>
              <a:rPr lang="ja-JP" altLang="en-US" sz="3600" dirty="0">
                <a:latin typeface="+mn-ea"/>
              </a:rPr>
              <a:t>ソフトやアプリを</a:t>
            </a:r>
            <a:r>
              <a:rPr lang="ja-JP" altLang="en-US" sz="3600" dirty="0" smtClean="0">
                <a:latin typeface="+mn-ea"/>
              </a:rPr>
              <a:t>使う</a:t>
            </a:r>
            <a:endParaRPr lang="en-US" altLang="ja-JP" sz="3600" dirty="0">
              <a:latin typeface="+mn-ea"/>
            </a:endParaRPr>
          </a:p>
          <a:p>
            <a:pPr lvl="2"/>
            <a:r>
              <a:rPr lang="ja-JP" altLang="en-US" sz="3600" dirty="0">
                <a:latin typeface="+mn-ea"/>
              </a:rPr>
              <a:t>国語辞典</a:t>
            </a:r>
            <a:endParaRPr lang="en-US" altLang="ja-JP" sz="3600" dirty="0">
              <a:latin typeface="+mn-ea"/>
            </a:endParaRPr>
          </a:p>
          <a:p>
            <a:pPr lvl="2"/>
            <a:r>
              <a:rPr lang="ja-JP" altLang="en-US" sz="3600" dirty="0">
                <a:latin typeface="+mn-ea"/>
              </a:rPr>
              <a:t>翻訳</a:t>
            </a:r>
            <a:endParaRPr lang="en-US" altLang="ja-JP" sz="3600" dirty="0">
              <a:latin typeface="+mn-ea"/>
            </a:endParaRPr>
          </a:p>
          <a:p>
            <a:pPr lvl="1"/>
            <a:r>
              <a:rPr lang="ja-JP" altLang="en-US" sz="3600" dirty="0">
                <a:latin typeface="+mn-ea"/>
              </a:rPr>
              <a:t>英語の発音を音声で</a:t>
            </a:r>
            <a:r>
              <a:rPr lang="ja-JP" altLang="en-US" sz="3600" dirty="0" smtClean="0">
                <a:latin typeface="+mn-ea"/>
              </a:rPr>
              <a:t>確認</a:t>
            </a:r>
            <a:endParaRPr lang="en-US" altLang="ja-JP" sz="3200" dirty="0">
              <a:latin typeface="+mn-ea"/>
            </a:endParaRPr>
          </a:p>
        </p:txBody>
      </p:sp>
      <p:sp>
        <p:nvSpPr>
          <p:cNvPr id="4" name="タイトル 3">
            <a:extLst>
              <a:ext uri="{FF2B5EF4-FFF2-40B4-BE49-F238E27FC236}">
                <a16:creationId xmlns:a16="http://schemas.microsoft.com/office/drawing/2014/main" xmlns="" id="{F0CB8BEB-50ED-45DE-8B0E-D3E862D19ACC}"/>
              </a:ext>
            </a:extLst>
          </p:cNvPr>
          <p:cNvSpPr>
            <a:spLocks noGrp="1"/>
          </p:cNvSpPr>
          <p:nvPr>
            <p:ph type="title"/>
          </p:nvPr>
        </p:nvSpPr>
        <p:spPr/>
        <p:txBody>
          <a:bodyPr/>
          <a:lstStyle/>
          <a:p>
            <a:r>
              <a:rPr kumimoji="1" lang="en-US" altLang="ja-JP" dirty="0"/>
              <a:t>BYOD</a:t>
            </a:r>
            <a:r>
              <a:rPr kumimoji="1" lang="ja-JP" altLang="en-US" dirty="0"/>
              <a:t>の活用場面</a:t>
            </a:r>
          </a:p>
        </p:txBody>
      </p:sp>
      <p:pic>
        <p:nvPicPr>
          <p:cNvPr id="7" name="図 6">
            <a:extLst>
              <a:ext uri="{FF2B5EF4-FFF2-40B4-BE49-F238E27FC236}">
                <a16:creationId xmlns:a16="http://schemas.microsoft.com/office/drawing/2014/main" xmlns="" id="{8A3AA044-1718-469C-85EC-36E054035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55543" y="2331161"/>
            <a:ext cx="2200336" cy="1972256"/>
          </a:xfrm>
          <a:prstGeom prst="rect">
            <a:avLst/>
          </a:prstGeom>
        </p:spPr>
      </p:pic>
    </p:spTree>
    <p:extLst>
      <p:ext uri="{BB962C8B-B14F-4D97-AF65-F5344CB8AC3E}">
        <p14:creationId xmlns:p14="http://schemas.microsoft.com/office/powerpoint/2010/main" val="269356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xmlns="" id="{AFA1DD6E-001E-4D0B-8E9E-98C45F553D71}"/>
              </a:ext>
            </a:extLst>
          </p:cNvPr>
          <p:cNvSpPr>
            <a:spLocks noGrp="1"/>
          </p:cNvSpPr>
          <p:nvPr>
            <p:ph sz="half" idx="1"/>
          </p:nvPr>
        </p:nvSpPr>
        <p:spPr>
          <a:xfrm>
            <a:off x="556932" y="1607575"/>
            <a:ext cx="7886701" cy="2890684"/>
          </a:xfrm>
        </p:spPr>
        <p:txBody>
          <a:bodyPr/>
          <a:lstStyle/>
          <a:p>
            <a:r>
              <a:rPr lang="ja-JP" altLang="en-US" dirty="0">
                <a:latin typeface="+mn-ea"/>
              </a:rPr>
              <a:t>成果物の発表や提出</a:t>
            </a:r>
            <a:endParaRPr lang="en-US" altLang="ja-JP" dirty="0">
              <a:latin typeface="+mn-ea"/>
            </a:endParaRPr>
          </a:p>
          <a:p>
            <a:pPr lvl="1"/>
            <a:r>
              <a:rPr lang="ja-JP" altLang="en-US" sz="2800" dirty="0">
                <a:latin typeface="+mn-ea"/>
              </a:rPr>
              <a:t>英語の発音確認や</a:t>
            </a:r>
            <a:r>
              <a:rPr lang="ja-JP" altLang="en-US" sz="2800" dirty="0" smtClean="0">
                <a:latin typeface="+mn-ea"/>
              </a:rPr>
              <a:t>提出</a:t>
            </a:r>
            <a:endParaRPr lang="en-US" altLang="ja-JP" sz="2800" dirty="0">
              <a:latin typeface="+mn-ea"/>
            </a:endParaRPr>
          </a:p>
          <a:p>
            <a:pPr lvl="1"/>
            <a:r>
              <a:rPr lang="ja-JP" altLang="en-US" sz="2800" dirty="0">
                <a:latin typeface="+mn-ea"/>
              </a:rPr>
              <a:t>プレゼンテーションを共同</a:t>
            </a:r>
            <a:r>
              <a:rPr lang="ja-JP" altLang="en-US" sz="2800" dirty="0" smtClean="0">
                <a:latin typeface="+mn-ea"/>
              </a:rPr>
              <a:t>制作</a:t>
            </a:r>
            <a:endParaRPr lang="en-US" altLang="ja-JP" dirty="0">
              <a:latin typeface="+mn-ea"/>
            </a:endParaRPr>
          </a:p>
          <a:p>
            <a:r>
              <a:rPr lang="ja-JP" altLang="en-US" dirty="0">
                <a:latin typeface="+mn-ea"/>
              </a:rPr>
              <a:t>意見の共有</a:t>
            </a:r>
            <a:endParaRPr lang="en-US" altLang="ja-JP" dirty="0">
              <a:latin typeface="+mn-ea"/>
            </a:endParaRPr>
          </a:p>
          <a:p>
            <a:pPr lvl="1"/>
            <a:r>
              <a:rPr lang="ja-JP" altLang="en-US" sz="2800" dirty="0">
                <a:latin typeface="+mn-ea"/>
              </a:rPr>
              <a:t>意見を一斉に</a:t>
            </a:r>
            <a:r>
              <a:rPr lang="ja-JP" altLang="en-US" sz="2800" dirty="0" smtClean="0">
                <a:latin typeface="+mn-ea"/>
              </a:rPr>
              <a:t>表示</a:t>
            </a:r>
            <a:endParaRPr lang="en-US" altLang="ja-JP" sz="2800" dirty="0">
              <a:latin typeface="+mn-ea"/>
            </a:endParaRPr>
          </a:p>
        </p:txBody>
      </p:sp>
      <p:sp>
        <p:nvSpPr>
          <p:cNvPr id="4" name="タイトル 3">
            <a:extLst>
              <a:ext uri="{FF2B5EF4-FFF2-40B4-BE49-F238E27FC236}">
                <a16:creationId xmlns:a16="http://schemas.microsoft.com/office/drawing/2014/main" xmlns="" id="{F0CB8BEB-50ED-45DE-8B0E-D3E862D19ACC}"/>
              </a:ext>
            </a:extLst>
          </p:cNvPr>
          <p:cNvSpPr>
            <a:spLocks noGrp="1"/>
          </p:cNvSpPr>
          <p:nvPr>
            <p:ph type="title"/>
          </p:nvPr>
        </p:nvSpPr>
        <p:spPr/>
        <p:txBody>
          <a:bodyPr/>
          <a:lstStyle/>
          <a:p>
            <a:r>
              <a:rPr kumimoji="1" lang="en-US" altLang="ja-JP" dirty="0"/>
              <a:t>BYOD</a:t>
            </a:r>
            <a:r>
              <a:rPr kumimoji="1" lang="ja-JP" altLang="en-US" dirty="0"/>
              <a:t>の活用場面</a:t>
            </a:r>
          </a:p>
        </p:txBody>
      </p:sp>
      <p:pic>
        <p:nvPicPr>
          <p:cNvPr id="8" name="図 7" descr="物体 が含まれている画像&#10;&#10;自動的に生成された説明">
            <a:extLst>
              <a:ext uri="{FF2B5EF4-FFF2-40B4-BE49-F238E27FC236}">
                <a16:creationId xmlns:a16="http://schemas.microsoft.com/office/drawing/2014/main" xmlns="" id="{E551F0F5-F91D-4B6D-B09B-FBFD62A17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294" y="4217972"/>
            <a:ext cx="2213214" cy="2090000"/>
          </a:xfrm>
          <a:prstGeom prst="rect">
            <a:avLst/>
          </a:prstGeom>
        </p:spPr>
      </p:pic>
      <p:pic>
        <p:nvPicPr>
          <p:cNvPr id="9" name="図 8" descr="物体 が含まれている画像&#10;&#10;自動的に生成された説明">
            <a:extLst>
              <a:ext uri="{FF2B5EF4-FFF2-40B4-BE49-F238E27FC236}">
                <a16:creationId xmlns:a16="http://schemas.microsoft.com/office/drawing/2014/main" xmlns="" id="{F7196044-F92F-4003-91F3-63AABEA70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786" y="4733841"/>
            <a:ext cx="1535442" cy="1561584"/>
          </a:xfrm>
          <a:prstGeom prst="rect">
            <a:avLst/>
          </a:prstGeom>
        </p:spPr>
      </p:pic>
      <p:pic>
        <p:nvPicPr>
          <p:cNvPr id="10" name="図 9" descr="物体 が含まれている画像&#10;&#10;自動的に生成された説明">
            <a:extLst>
              <a:ext uri="{FF2B5EF4-FFF2-40B4-BE49-F238E27FC236}">
                <a16:creationId xmlns:a16="http://schemas.microsoft.com/office/drawing/2014/main" xmlns="" id="{9DFEA04C-DECB-48B2-9E25-92CEE4250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28747" y="4682624"/>
            <a:ext cx="1535443" cy="1700383"/>
          </a:xfrm>
          <a:prstGeom prst="rect">
            <a:avLst/>
          </a:prstGeom>
        </p:spPr>
      </p:pic>
      <p:sp>
        <p:nvSpPr>
          <p:cNvPr id="12" name="稲妻 11">
            <a:extLst>
              <a:ext uri="{FF2B5EF4-FFF2-40B4-BE49-F238E27FC236}">
                <a16:creationId xmlns:a16="http://schemas.microsoft.com/office/drawing/2014/main" xmlns="" id="{A9792CFC-E3E0-415B-9F11-A9E9A476B55B}"/>
              </a:ext>
            </a:extLst>
          </p:cNvPr>
          <p:cNvSpPr/>
          <p:nvPr/>
        </p:nvSpPr>
        <p:spPr>
          <a:xfrm rot="4329083">
            <a:off x="3137942" y="4894399"/>
            <a:ext cx="396093" cy="614600"/>
          </a:xfrm>
          <a:prstGeom prst="lightningBol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稲妻 13">
            <a:extLst>
              <a:ext uri="{FF2B5EF4-FFF2-40B4-BE49-F238E27FC236}">
                <a16:creationId xmlns:a16="http://schemas.microsoft.com/office/drawing/2014/main" xmlns="" id="{8B1DC4ED-9DC2-414A-9606-C35B85D2E0C4}"/>
              </a:ext>
            </a:extLst>
          </p:cNvPr>
          <p:cNvSpPr/>
          <p:nvPr/>
        </p:nvSpPr>
        <p:spPr>
          <a:xfrm rot="4329083">
            <a:off x="5256755" y="4875649"/>
            <a:ext cx="396093" cy="614600"/>
          </a:xfrm>
          <a:prstGeom prst="lightningBol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円形 15">
            <a:extLst>
              <a:ext uri="{FF2B5EF4-FFF2-40B4-BE49-F238E27FC236}">
                <a16:creationId xmlns:a16="http://schemas.microsoft.com/office/drawing/2014/main" xmlns="" id="{C229A46B-64DB-4597-B280-88ECB917042C}"/>
              </a:ext>
            </a:extLst>
          </p:cNvPr>
          <p:cNvSpPr/>
          <p:nvPr/>
        </p:nvSpPr>
        <p:spPr>
          <a:xfrm>
            <a:off x="7622274" y="3279009"/>
            <a:ext cx="1054863" cy="819048"/>
          </a:xfrm>
          <a:prstGeom prst="wedgeEllipseCallout">
            <a:avLst>
              <a:gd name="adj1" fmla="val -41788"/>
              <a:gd name="adj2" fmla="val 5529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グラフィックス 18" descr="ドキュメント">
            <a:extLst>
              <a:ext uri="{FF2B5EF4-FFF2-40B4-BE49-F238E27FC236}">
                <a16:creationId xmlns:a16="http://schemas.microsoft.com/office/drawing/2014/main" xmlns="" id="{F6AE5FED-F1CA-472F-8D43-4067626CBF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828495" y="3343458"/>
            <a:ext cx="690149" cy="690149"/>
          </a:xfrm>
          <a:prstGeom prst="rect">
            <a:avLst/>
          </a:prstGeom>
        </p:spPr>
      </p:pic>
    </p:spTree>
    <p:extLst>
      <p:ext uri="{BB962C8B-B14F-4D97-AF65-F5344CB8AC3E}">
        <p14:creationId xmlns:p14="http://schemas.microsoft.com/office/powerpoint/2010/main" val="98494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6BD4B316-DB59-483D-A431-4FA104808C84}"/>
              </a:ext>
            </a:extLst>
          </p:cNvPr>
          <p:cNvSpPr>
            <a:spLocks noGrp="1"/>
          </p:cNvSpPr>
          <p:nvPr>
            <p:ph type="title"/>
          </p:nvPr>
        </p:nvSpPr>
        <p:spPr>
          <a:xfrm>
            <a:off x="1782455" y="590428"/>
            <a:ext cx="7930403" cy="5314149"/>
          </a:xfrm>
        </p:spPr>
        <p:txBody>
          <a:bodyPr/>
          <a:lstStyle/>
          <a:p>
            <a:pPr algn="l"/>
            <a:r>
              <a:rPr lang="ja-JP" altLang="en-US" b="1" dirty="0">
                <a:latin typeface="+mn-ea"/>
                <a:ea typeface="+mn-ea"/>
              </a:rPr>
              <a:t>自分の機器を</a:t>
            </a:r>
            <a:br>
              <a:rPr lang="ja-JP" altLang="en-US" b="1" dirty="0">
                <a:latin typeface="+mn-ea"/>
                <a:ea typeface="+mn-ea"/>
              </a:rPr>
            </a:br>
            <a:r>
              <a:rPr lang="ja-JP" altLang="en-US" b="1" dirty="0">
                <a:latin typeface="+mn-ea"/>
                <a:ea typeface="+mn-ea"/>
              </a:rPr>
              <a:t>使うときに</a:t>
            </a:r>
            <a:br>
              <a:rPr lang="ja-JP" altLang="en-US" b="1" dirty="0">
                <a:latin typeface="+mn-ea"/>
                <a:ea typeface="+mn-ea"/>
              </a:rPr>
            </a:br>
            <a:r>
              <a:rPr lang="ja-JP" altLang="en-US" b="1" dirty="0">
                <a:latin typeface="+mn-ea"/>
                <a:ea typeface="+mn-ea"/>
              </a:rPr>
              <a:t>気をつけることは</a:t>
            </a:r>
            <a:br>
              <a:rPr lang="ja-JP" altLang="en-US" b="1" dirty="0">
                <a:latin typeface="+mn-ea"/>
                <a:ea typeface="+mn-ea"/>
              </a:rPr>
            </a:br>
            <a:r>
              <a:rPr lang="ja-JP" altLang="en-US" b="1" dirty="0">
                <a:latin typeface="+mn-ea"/>
                <a:ea typeface="+mn-ea"/>
              </a:rPr>
              <a:t>あるかな？</a:t>
            </a:r>
            <a:endParaRPr kumimoji="1" lang="ja-JP" altLang="en-US" b="1" dirty="0">
              <a:latin typeface="+mn-ea"/>
              <a:ea typeface="+mn-ea"/>
            </a:endParaRPr>
          </a:p>
        </p:txBody>
      </p:sp>
    </p:spTree>
    <p:extLst>
      <p:ext uri="{BB962C8B-B14F-4D97-AF65-F5344CB8AC3E}">
        <p14:creationId xmlns:p14="http://schemas.microsoft.com/office/powerpoint/2010/main" val="209751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1300</Words>
  <Application>Microsoft Office PowerPoint</Application>
  <PresentationFormat>画面に合わせる (4:3)</PresentationFormat>
  <Paragraphs>271</Paragraphs>
  <Slides>17</Slides>
  <Notes>16</Notes>
  <HiddenSlides>1</HiddenSlides>
  <MMClips>0</MMClips>
  <ScaleCrop>false</ScaleCrop>
  <HeadingPairs>
    <vt:vector size="4" baseType="variant">
      <vt:variant>
        <vt:lpstr>テーマ</vt:lpstr>
      </vt:variant>
      <vt:variant>
        <vt:i4>2</vt:i4>
      </vt:variant>
      <vt:variant>
        <vt:lpstr>スライド タイトル</vt:lpstr>
      </vt:variant>
      <vt:variant>
        <vt:i4>17</vt:i4>
      </vt:variant>
    </vt:vector>
  </HeadingPairs>
  <TitlesOfParts>
    <vt:vector size="19" baseType="lpstr">
      <vt:lpstr>2_Office テーマ</vt:lpstr>
      <vt:lpstr>3_Office テーマ</vt:lpstr>
      <vt:lpstr>PowerPoint プレゼンテーション</vt:lpstr>
      <vt:lpstr>PowerPoint プレゼンテーション</vt:lpstr>
      <vt:lpstr>本教材の使用方法　BYODの時代へ_中・高校生向け</vt:lpstr>
      <vt:lpstr>BYODって何だろう</vt:lpstr>
      <vt:lpstr>授業の中で 自分の機器を 使う利点は 何だろう？</vt:lpstr>
      <vt:lpstr>自分の機器を使える利点は？</vt:lpstr>
      <vt:lpstr>BYODの活用場面</vt:lpstr>
      <vt:lpstr>BYODの活用場面</vt:lpstr>
      <vt:lpstr>自分の機器を 使うときに 気をつけることは あるかな？</vt:lpstr>
      <vt:lpstr>気をつけるべきことは？</vt:lpstr>
      <vt:lpstr>あくまで学習の補助</vt:lpstr>
      <vt:lpstr>その情報は本当？</vt:lpstr>
      <vt:lpstr>著作権を意識する場面</vt:lpstr>
      <vt:lpstr>肖像権に気をつけて</vt:lpstr>
      <vt:lpstr>節度を持って使う ためには どんな工夫をすれば よいだろう？</vt:lpstr>
      <vt:lpstr>節度をもって使うために</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2019-09-18T07:12:17Z</dcterms:created>
  <dcterms:modified xsi:type="dcterms:W3CDTF">2019-09-20T00:46:18Z</dcterms:modified>
</cp:coreProperties>
</file>