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08" r:id="rId1"/>
    <p:sldMasterId id="2147483932" r:id="rId2"/>
  </p:sldMasterIdLst>
  <p:notesMasterIdLst>
    <p:notesMasterId r:id="rId25"/>
  </p:notesMasterIdLst>
  <p:handoutMasterIdLst>
    <p:handoutMasterId r:id="rId26"/>
  </p:handoutMasterIdLst>
  <p:sldIdLst>
    <p:sldId id="754" r:id="rId3"/>
    <p:sldId id="870" r:id="rId4"/>
    <p:sldId id="743" r:id="rId5"/>
    <p:sldId id="755" r:id="rId6"/>
    <p:sldId id="724" r:id="rId7"/>
    <p:sldId id="744" r:id="rId8"/>
    <p:sldId id="731" r:id="rId9"/>
    <p:sldId id="737" r:id="rId10"/>
    <p:sldId id="745" r:id="rId11"/>
    <p:sldId id="746" r:id="rId12"/>
    <p:sldId id="757" r:id="rId13"/>
    <p:sldId id="747" r:id="rId14"/>
    <p:sldId id="756" r:id="rId15"/>
    <p:sldId id="748" r:id="rId16"/>
    <p:sldId id="749" r:id="rId17"/>
    <p:sldId id="736" r:id="rId18"/>
    <p:sldId id="752" r:id="rId19"/>
    <p:sldId id="750" r:id="rId20"/>
    <p:sldId id="753" r:id="rId21"/>
    <p:sldId id="751" r:id="rId22"/>
    <p:sldId id="740" r:id="rId23"/>
    <p:sldId id="869" r:id="rId24"/>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3" autoAdjust="0"/>
    <p:restoredTop sz="50865" autoAdjust="0"/>
  </p:normalViewPr>
  <p:slideViewPr>
    <p:cSldViewPr snapToGrid="0">
      <p:cViewPr varScale="1">
        <p:scale>
          <a:sx n="45" d="100"/>
          <a:sy n="45" d="100"/>
        </p:scale>
        <p:origin x="2419" y="24"/>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10代</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Sheet1!$B$2</c:f>
              <c:numCache>
                <c:formatCode>#,##0_ "人"</c:formatCode>
                <c:ptCount val="1"/>
                <c:pt idx="0">
                  <c:v>344.8</c:v>
                </c:pt>
              </c:numCache>
            </c:numRef>
          </c:val>
          <c:extLst xmlns:c16r2="http://schemas.microsoft.com/office/drawing/2015/06/chart">
            <c:ext xmlns:c16="http://schemas.microsoft.com/office/drawing/2014/chart" uri="{C3380CC4-5D6E-409C-BE32-E72D297353CC}">
              <c16:uniqueId val="{00000000-14C9-47B7-ABBF-557964422E7E}"/>
            </c:ext>
          </c:extLst>
        </c:ser>
        <c:ser>
          <c:idx val="1"/>
          <c:order val="1"/>
          <c:tx>
            <c:strRef>
              <c:f>Sheet1!$C$1</c:f>
              <c:strCache>
                <c:ptCount val="1"/>
                <c:pt idx="0">
                  <c:v>20代</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Sheet1!$C$2</c:f>
              <c:numCache>
                <c:formatCode>#,##0_ "人"</c:formatCode>
                <c:ptCount val="1"/>
                <c:pt idx="0">
                  <c:v>569.6</c:v>
                </c:pt>
              </c:numCache>
            </c:numRef>
          </c:val>
          <c:extLst xmlns:c16r2="http://schemas.microsoft.com/office/drawing/2015/06/chart">
            <c:ext xmlns:c16="http://schemas.microsoft.com/office/drawing/2014/chart" uri="{C3380CC4-5D6E-409C-BE32-E72D297353CC}">
              <c16:uniqueId val="{00000001-14C9-47B7-ABBF-557964422E7E}"/>
            </c:ext>
          </c:extLst>
        </c:ser>
        <c:ser>
          <c:idx val="2"/>
          <c:order val="2"/>
          <c:tx>
            <c:strRef>
              <c:f>Sheet1!$D$1</c:f>
              <c:strCache>
                <c:ptCount val="1"/>
                <c:pt idx="0">
                  <c:v>３０代</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Sheet1!$D$2</c:f>
              <c:numCache>
                <c:formatCode>#,##0_ "人"</c:formatCode>
                <c:ptCount val="1"/>
                <c:pt idx="0">
                  <c:v>740.22</c:v>
                </c:pt>
              </c:numCache>
            </c:numRef>
          </c:val>
          <c:extLst xmlns:c16r2="http://schemas.microsoft.com/office/drawing/2015/06/chart">
            <c:ext xmlns:c16="http://schemas.microsoft.com/office/drawing/2014/chart" uri="{C3380CC4-5D6E-409C-BE32-E72D297353CC}">
              <c16:uniqueId val="{00000002-14C9-47B7-ABBF-557964422E7E}"/>
            </c:ext>
          </c:extLst>
        </c:ser>
        <c:ser>
          <c:idx val="3"/>
          <c:order val="3"/>
          <c:tx>
            <c:strRef>
              <c:f>Sheet1!$E$1</c:f>
              <c:strCache>
                <c:ptCount val="1"/>
                <c:pt idx="0">
                  <c:v>40代</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Sheet1!$E$2</c:f>
              <c:numCache>
                <c:formatCode>#,##0_ "人"</c:formatCode>
                <c:ptCount val="1"/>
                <c:pt idx="0">
                  <c:v>821.58299999999997</c:v>
                </c:pt>
              </c:numCache>
            </c:numRef>
          </c:val>
          <c:extLst xmlns:c16r2="http://schemas.microsoft.com/office/drawing/2015/06/chart">
            <c:ext xmlns:c16="http://schemas.microsoft.com/office/drawing/2014/chart" uri="{C3380CC4-5D6E-409C-BE32-E72D297353CC}">
              <c16:uniqueId val="{00000003-14C9-47B7-ABBF-557964422E7E}"/>
            </c:ext>
          </c:extLst>
        </c:ser>
        <c:ser>
          <c:idx val="4"/>
          <c:order val="4"/>
          <c:tx>
            <c:strRef>
              <c:f>Sheet1!$F$1</c:f>
              <c:strCache>
                <c:ptCount val="1"/>
                <c:pt idx="0">
                  <c:v>50代</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Sheet1!$F$2</c:f>
              <c:numCache>
                <c:formatCode>#,##0_ "人"</c:formatCode>
                <c:ptCount val="1"/>
                <c:pt idx="0">
                  <c:v>634.09499999999991</c:v>
                </c:pt>
              </c:numCache>
            </c:numRef>
          </c:val>
          <c:extLst xmlns:c16r2="http://schemas.microsoft.com/office/drawing/2015/06/chart">
            <c:ext xmlns:c16="http://schemas.microsoft.com/office/drawing/2014/chart" uri="{C3380CC4-5D6E-409C-BE32-E72D297353CC}">
              <c16:uniqueId val="{00000004-14C9-47B7-ABBF-557964422E7E}"/>
            </c:ext>
          </c:extLst>
        </c:ser>
        <c:ser>
          <c:idx val="5"/>
          <c:order val="5"/>
          <c:tx>
            <c:strRef>
              <c:f>Sheet1!$G$1</c:f>
              <c:strCache>
                <c:ptCount val="1"/>
                <c:pt idx="0">
                  <c:v>60代</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Sheet1!$G$2</c:f>
              <c:numCache>
                <c:formatCode>#,##0_ "人"</c:formatCode>
                <c:ptCount val="1"/>
                <c:pt idx="0">
                  <c:v>423.72</c:v>
                </c:pt>
              </c:numCache>
            </c:numRef>
          </c:val>
          <c:extLst xmlns:c16r2="http://schemas.microsoft.com/office/drawing/2015/06/chart">
            <c:ext xmlns:c16="http://schemas.microsoft.com/office/drawing/2014/chart" uri="{C3380CC4-5D6E-409C-BE32-E72D297353CC}">
              <c16:uniqueId val="{00000005-14C9-47B7-ABBF-557964422E7E}"/>
            </c:ext>
          </c:extLst>
        </c:ser>
        <c:ser>
          <c:idx val="6"/>
          <c:order val="6"/>
          <c:tx>
            <c:strRef>
              <c:f>Sheet1!$H$1</c:f>
              <c:strCache>
                <c:ptCount val="1"/>
                <c:pt idx="0">
                  <c:v>70代以上</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利用経験あり</c:v>
                </c:pt>
              </c:strCache>
            </c:strRef>
          </c:cat>
          <c:val>
            <c:numRef>
              <c:f>Sheet1!$H$2</c:f>
              <c:numCache>
                <c:formatCode>#,##0_ "人"</c:formatCode>
                <c:ptCount val="1"/>
                <c:pt idx="0">
                  <c:v>108.974</c:v>
                </c:pt>
              </c:numCache>
            </c:numRef>
          </c:val>
          <c:extLst xmlns:c16r2="http://schemas.microsoft.com/office/drawing/2015/06/chart">
            <c:ext xmlns:c16="http://schemas.microsoft.com/office/drawing/2014/chart" uri="{C3380CC4-5D6E-409C-BE32-E72D297353CC}">
              <c16:uniqueId val="{00000006-14C9-47B7-ABBF-557964422E7E}"/>
            </c:ext>
          </c:extLst>
        </c:ser>
        <c:dLbls>
          <c:dLblPos val="outEnd"/>
          <c:showLegendKey val="0"/>
          <c:showVal val="1"/>
          <c:showCatName val="0"/>
          <c:showSerName val="0"/>
          <c:showPercent val="0"/>
          <c:showBubbleSize val="0"/>
        </c:dLbls>
        <c:gapWidth val="219"/>
        <c:overlap val="-27"/>
        <c:axId val="533612960"/>
        <c:axId val="533611784"/>
      </c:barChart>
      <c:catAx>
        <c:axId val="53361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33611784"/>
        <c:crosses val="autoZero"/>
        <c:auto val="1"/>
        <c:lblAlgn val="ctr"/>
        <c:lblOffset val="100"/>
        <c:noMultiLvlLbl val="0"/>
      </c:catAx>
      <c:valAx>
        <c:axId val="533611784"/>
        <c:scaling>
          <c:orientation val="minMax"/>
        </c:scaling>
        <c:delete val="0"/>
        <c:axPos val="l"/>
        <c:majorGridlines>
          <c:spPr>
            <a:ln w="9525" cap="flat" cmpd="sng" algn="ctr">
              <a:solidFill>
                <a:schemeClr val="tx1">
                  <a:lumMod val="15000"/>
                  <a:lumOff val="85000"/>
                </a:schemeClr>
              </a:solidFill>
              <a:round/>
            </a:ln>
            <a:effectLst/>
          </c:spPr>
        </c:majorGridlines>
        <c:numFmt formatCode="#,##0_ &quot;人&quot;"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33612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a:t>Copyright (C) 2009-2017 Edu-net Co., Ltd.  All Rights Reserved. </a:t>
            </a:r>
            <a:endParaRPr kumimoji="1" lang="ja-JP" altLang="en-US"/>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t>‹#›</a:t>
            </a:fld>
            <a:endParaRPr kumimoji="1" lang="ja-JP" altLang="en-US"/>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lvl1pPr>
          </a:lstStyle>
          <a:p>
            <a:endParaRPr kumimoji="1"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669840"/>
            <a:ext cx="3056414" cy="510798"/>
          </a:xfrm>
          <a:prstGeom prst="rect">
            <a:avLst/>
          </a:prstGeom>
        </p:spPr>
        <p:txBody>
          <a:bodyPr vert="horz" lIns="93982" tIns="46991" rIns="93982" bIns="46991" rtlCol="0" anchor="b"/>
          <a:lstStyle>
            <a:lvl1pPr algn="l">
              <a:defRPr sz="1200"/>
            </a:lvl1pPr>
          </a:lstStyle>
          <a:p>
            <a:r>
              <a:rPr kumimoji="1" lang="en-US" altLang="ja-JP"/>
              <a:t>Copyright (C) 2009-2017 Edu-net Co., Ltd.  All Rights Reserved. </a:t>
            </a:r>
            <a:endParaRPr kumimoji="1" lang="ja-JP" altLang="en-US" dirty="0"/>
          </a:p>
        </p:txBody>
      </p:sp>
      <p:sp>
        <p:nvSpPr>
          <p:cNvPr id="7" name="スライド番号プレースホルダー 6"/>
          <p:cNvSpPr>
            <a:spLocks noGrp="1"/>
          </p:cNvSpPr>
          <p:nvPr>
            <p:ph type="sldNum" sz="quarter" idx="5"/>
          </p:nvPr>
        </p:nvSpPr>
        <p:spPr>
          <a:xfrm>
            <a:off x="3995218" y="9669840"/>
            <a:ext cx="3056414" cy="510798"/>
          </a:xfrm>
          <a:prstGeom prst="rect">
            <a:avLst/>
          </a:prstGeom>
        </p:spPr>
        <p:txBody>
          <a:bodyPr vert="horz" lIns="93982" tIns="46991" rIns="93982" bIns="46991" rtlCol="0" anchor="b"/>
          <a:lstStyle>
            <a:lvl1pPr algn="r">
              <a:defRPr sz="1200"/>
            </a:lvl1pPr>
          </a:lstStyle>
          <a:p>
            <a:fld id="{99569974-2F47-451E-96BB-2DC3A8AF4879}" type="slidenum">
              <a:rPr kumimoji="1" lang="ja-JP" altLang="en-US" smtClean="0"/>
              <a:t>‹#›</a:t>
            </a:fld>
            <a:endParaRPr kumimoji="1" lang="ja-JP" altLang="en-US" dirty="0"/>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教材　</a:t>
            </a:r>
            <a:r>
              <a:rPr kumimoji="1" lang="en-US" altLang="ja-JP" dirty="0"/>
              <a:t>ver.1_20190830</a:t>
            </a:r>
          </a:p>
          <a:p>
            <a:endParaRPr kumimoji="1" lang="en-US" altLang="ja-JP" dirty="0"/>
          </a:p>
          <a:p>
            <a:r>
              <a:rPr kumimoji="1" lang="ja-JP" altLang="en-US" dirty="0"/>
              <a:t>当教材について</a:t>
            </a:r>
          </a:p>
          <a:p>
            <a:r>
              <a:rPr kumimoji="1" lang="ja-JP" altLang="en-US" dirty="0"/>
              <a:t>スライド教材のノートには以下の内容が記載されております。</a:t>
            </a:r>
          </a:p>
          <a:p>
            <a:r>
              <a:rPr kumimoji="1" lang="ja-JP" altLang="en-US" dirty="0"/>
              <a:t>・</a:t>
            </a:r>
            <a:r>
              <a:rPr kumimoji="1" lang="en-US" altLang="ja-JP" dirty="0"/>
              <a:t>【</a:t>
            </a:r>
            <a:r>
              <a:rPr kumimoji="1" lang="ja-JP" altLang="en-US" dirty="0"/>
              <a:t>導入時のポイント</a:t>
            </a:r>
            <a:r>
              <a:rPr kumimoji="1" lang="en-US" altLang="ja-JP" dirty="0"/>
              <a:t>】</a:t>
            </a:r>
            <a:r>
              <a:rPr kumimoji="1" lang="ja-JP" altLang="en-US" dirty="0"/>
              <a:t>または</a:t>
            </a:r>
            <a:r>
              <a:rPr kumimoji="1" lang="en-US" altLang="ja-JP" dirty="0"/>
              <a:t>【</a:t>
            </a:r>
            <a:r>
              <a:rPr kumimoji="1" lang="ja-JP" altLang="en-US" dirty="0"/>
              <a:t>ポイント</a:t>
            </a:r>
            <a:r>
              <a:rPr kumimoji="1" lang="en-US" altLang="ja-JP" dirty="0"/>
              <a:t>】</a:t>
            </a:r>
            <a:r>
              <a:rPr kumimoji="1" lang="ja-JP" altLang="en-US" dirty="0"/>
              <a:t>・・・導入時、またそのスライドでかならずふれるべきこと</a:t>
            </a:r>
          </a:p>
          <a:p>
            <a:r>
              <a:rPr kumimoji="1" lang="ja-JP" altLang="en-US" dirty="0"/>
              <a:t>・</a:t>
            </a:r>
            <a:r>
              <a:rPr kumimoji="1" lang="en-US" altLang="ja-JP" dirty="0"/>
              <a:t>【</a:t>
            </a:r>
            <a:r>
              <a:rPr kumimoji="1" lang="ja-JP" altLang="en-US" dirty="0"/>
              <a:t>進行のポイント</a:t>
            </a:r>
            <a:r>
              <a:rPr kumimoji="1" lang="en-US" altLang="ja-JP" dirty="0"/>
              <a:t>】</a:t>
            </a:r>
            <a:r>
              <a:rPr kumimoji="1" lang="ja-JP" altLang="en-US" dirty="0"/>
              <a:t>または</a:t>
            </a:r>
            <a:r>
              <a:rPr kumimoji="1" lang="en-US" altLang="ja-JP" dirty="0"/>
              <a:t>【</a:t>
            </a:r>
            <a:r>
              <a:rPr kumimoji="1" lang="ja-JP" altLang="en-US" dirty="0"/>
              <a:t>ポイント</a:t>
            </a:r>
            <a:r>
              <a:rPr kumimoji="1" lang="en-US" altLang="ja-JP" dirty="0"/>
              <a:t>】</a:t>
            </a:r>
            <a:r>
              <a:rPr kumimoji="1" lang="ja-JP" altLang="en-US" dirty="0"/>
              <a:t>・・・進行時、またそのスライドでかならずふれるべきこと</a:t>
            </a:r>
          </a:p>
          <a:p>
            <a:r>
              <a:rPr kumimoji="1" lang="ja-JP" altLang="en-US" dirty="0"/>
              <a:t>・</a:t>
            </a:r>
            <a:r>
              <a:rPr kumimoji="1" lang="en-US" altLang="ja-JP" dirty="0"/>
              <a:t>《</a:t>
            </a:r>
            <a:r>
              <a:rPr kumimoji="1" lang="ja-JP" altLang="en-US" dirty="0"/>
              <a:t>講師のセリフ例</a:t>
            </a:r>
            <a:r>
              <a:rPr kumimoji="1" lang="en-US" altLang="ja-JP" dirty="0"/>
              <a:t>》</a:t>
            </a:r>
            <a:r>
              <a:rPr kumimoji="1" lang="ja-JP" altLang="en-US" dirty="0"/>
              <a:t>・・・ポイントを踏まえて話す内容</a:t>
            </a:r>
          </a:p>
          <a:p>
            <a:r>
              <a:rPr kumimoji="1" lang="ja-JP" altLang="en-US" dirty="0"/>
              <a:t>・</a:t>
            </a:r>
            <a:r>
              <a:rPr kumimoji="1" lang="en-US" altLang="ja-JP" dirty="0"/>
              <a:t>&lt;</a:t>
            </a:r>
            <a:r>
              <a:rPr kumimoji="1" lang="ja-JP" altLang="en-US" dirty="0"/>
              <a:t>問いかけ</a:t>
            </a:r>
            <a:r>
              <a:rPr kumimoji="1" lang="en-US" altLang="ja-JP" dirty="0"/>
              <a:t>&gt;</a:t>
            </a:r>
            <a:r>
              <a:rPr kumimoji="1" lang="ja-JP" altLang="en-US" dirty="0"/>
              <a:t>・・・児童に問いかける場面</a:t>
            </a:r>
          </a:p>
          <a:p>
            <a:r>
              <a:rPr kumimoji="1" lang="ja-JP" altLang="en-US" dirty="0"/>
              <a:t>・</a:t>
            </a:r>
            <a:r>
              <a:rPr kumimoji="1" lang="en-US" altLang="ja-JP" dirty="0"/>
              <a:t>&lt;</a:t>
            </a:r>
            <a:r>
              <a:rPr kumimoji="1" lang="ja-JP" altLang="en-US" dirty="0"/>
              <a:t>クリック</a:t>
            </a:r>
            <a:r>
              <a:rPr kumimoji="1" lang="en-US" altLang="ja-JP" dirty="0"/>
              <a:t>&gt;</a:t>
            </a:r>
            <a:r>
              <a:rPr kumimoji="1" lang="ja-JP" altLang="en-US" dirty="0"/>
              <a:t>・・・アニメーション設定されたスライドを動かすときにクリックする。</a:t>
            </a:r>
          </a:p>
          <a:p>
            <a:endParaRPr kumimoji="1" lang="ja-JP" altLang="en-US" dirty="0"/>
          </a:p>
          <a:p>
            <a:r>
              <a:rPr kumimoji="1" lang="en-US" altLang="ja-JP" dirty="0"/>
              <a:t>※</a:t>
            </a:r>
            <a:r>
              <a:rPr kumimoji="1" lang="ja-JP" altLang="en-US" dirty="0"/>
              <a:t>ポイントさえ押さえていれば、話し方、問いかけの場面などは、講師の判断で変化させてかまいません。</a:t>
            </a:r>
          </a:p>
          <a:p>
            <a:r>
              <a:rPr kumimoji="1" lang="en-US" altLang="ja-JP" dirty="0"/>
              <a:t>【</a:t>
            </a:r>
            <a:r>
              <a:rPr kumimoji="1" lang="ja-JP" altLang="en-US" dirty="0"/>
              <a:t>バージョン</a:t>
            </a:r>
            <a:r>
              <a:rPr kumimoji="1" lang="en-US" altLang="ja-JP" dirty="0"/>
              <a:t>】</a:t>
            </a:r>
          </a:p>
          <a:p>
            <a:r>
              <a:rPr kumimoji="1" lang="en-US" altLang="ja-JP" dirty="0"/>
              <a:t>20190830_ver1</a:t>
            </a:r>
          </a:p>
          <a:p>
            <a:endParaRPr kumimoji="1" lang="en-US" altLang="ja-JP" dirty="0"/>
          </a:p>
          <a:p>
            <a:endParaRPr kumimoji="1" lang="en-US" altLang="ja-JP" dirty="0"/>
          </a:p>
          <a:p>
            <a:r>
              <a:rPr kumimoji="1" lang="en-US" altLang="ja-JP" dirty="0"/>
              <a:t>【</a:t>
            </a:r>
            <a:r>
              <a:rPr kumimoji="1" lang="ja-JP" altLang="en-US" dirty="0"/>
              <a:t>ポイント</a:t>
            </a:r>
            <a:r>
              <a:rPr kumimoji="1" lang="en-US" altLang="ja-JP" dirty="0"/>
              <a:t>】</a:t>
            </a:r>
          </a:p>
          <a:p>
            <a:r>
              <a:rPr kumimoji="1" lang="ja-JP" altLang="en-US" dirty="0"/>
              <a:t>・自己紹介</a:t>
            </a:r>
          </a:p>
          <a:p>
            <a:r>
              <a:rPr kumimoji="1" lang="ja-JP" altLang="en-US" dirty="0"/>
              <a:t>・今日の講座の内容</a:t>
            </a:r>
          </a:p>
          <a:p>
            <a:endParaRPr kumimoji="1" lang="ja-JP" altLang="en-US" dirty="0"/>
          </a:p>
          <a:p>
            <a:r>
              <a:rPr kumimoji="1" lang="en-US" altLang="ja-JP" dirty="0"/>
              <a:t>《</a:t>
            </a:r>
            <a:r>
              <a:rPr kumimoji="1" lang="ja-JP" altLang="en-US" dirty="0"/>
              <a:t>講師のセリフ例</a:t>
            </a:r>
            <a:r>
              <a:rPr kumimoji="1" lang="en-US" altLang="ja-JP" dirty="0"/>
              <a:t>》</a:t>
            </a:r>
          </a:p>
          <a:p>
            <a:r>
              <a:rPr kumimoji="1" lang="ja-JP" altLang="en-US" dirty="0"/>
              <a:t>はじめまして。</a:t>
            </a:r>
          </a:p>
          <a:p>
            <a:r>
              <a:rPr kumimoji="1" lang="ja-JP" altLang="en-US" dirty="0"/>
              <a:t>私は</a:t>
            </a:r>
            <a:r>
              <a:rPr kumimoji="1" lang="en-US" altLang="ja-JP" dirty="0"/>
              <a:t>IPA</a:t>
            </a:r>
            <a:r>
              <a:rPr kumimoji="1" lang="ja-JP" altLang="en-US" dirty="0"/>
              <a:t>インターネット安全教室の講師を務めます</a:t>
            </a:r>
          </a:p>
          <a:p>
            <a:r>
              <a:rPr kumimoji="1" lang="ja-JP" altLang="en-US" dirty="0"/>
              <a:t>△△△の○○です。</a:t>
            </a:r>
          </a:p>
          <a:p>
            <a:endParaRPr kumimoji="1" lang="ja-JP" altLang="en-US" dirty="0"/>
          </a:p>
          <a:p>
            <a:r>
              <a:rPr kumimoji="1" lang="ja-JP" altLang="en-US" dirty="0"/>
              <a:t>今日はネットリテラシー、情報モラル、情報セキュリティについて、</a:t>
            </a:r>
          </a:p>
          <a:p>
            <a:r>
              <a:rPr kumimoji="1" lang="ja-JP" altLang="en-US" dirty="0"/>
              <a:t>共に学び、考える、インターネット安全教室を行います。</a:t>
            </a:r>
          </a:p>
          <a:p>
            <a:endParaRPr kumimoji="1" lang="ja-JP" altLang="en-US" dirty="0"/>
          </a:p>
          <a:p>
            <a:r>
              <a:rPr kumimoji="1" lang="ja-JP" altLang="en-US" dirty="0"/>
              <a:t>今日、ここに集まった仲間と一緒に「考える」、そんな教室にしたいと思います。</a:t>
            </a:r>
          </a:p>
          <a:p>
            <a:r>
              <a:rPr kumimoji="1" lang="ja-JP" altLang="en-US" dirty="0"/>
              <a:t>よろしくお願いします。</a:t>
            </a:r>
          </a:p>
          <a:p>
            <a:endParaRPr kumimoji="1" lang="ja-JP" altLang="en-US" dirty="0"/>
          </a:p>
        </p:txBody>
      </p:sp>
    </p:spTree>
    <p:extLst>
      <p:ext uri="{BB962C8B-B14F-4D97-AF65-F5344CB8AC3E}">
        <p14:creationId xmlns:p14="http://schemas.microsoft.com/office/powerpoint/2010/main" val="316196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導入時のポイント</a:t>
            </a:r>
            <a:r>
              <a:rPr kumimoji="1" lang="en-US" altLang="ja-JP" dirty="0"/>
              <a:t>】</a:t>
            </a:r>
          </a:p>
          <a:p>
            <a:r>
              <a:rPr kumimoji="1" lang="ja-JP" altLang="en-US" dirty="0"/>
              <a:t>「公衆</a:t>
            </a:r>
            <a:r>
              <a:rPr kumimoji="1" lang="en-US" altLang="ja-JP" dirty="0"/>
              <a:t>Wi-Fi</a:t>
            </a:r>
            <a:r>
              <a:rPr kumimoji="1" lang="ja-JP" altLang="en-US" dirty="0"/>
              <a:t>スポット」の説明利用者数の紹介</a:t>
            </a:r>
          </a:p>
          <a:p>
            <a:endParaRPr kumimoji="1" lang="ja-JP" altLang="en-US" dirty="0"/>
          </a:p>
          <a:p>
            <a:r>
              <a:rPr kumimoji="1" lang="en-US" altLang="ja-JP" dirty="0"/>
              <a:t>《</a:t>
            </a:r>
            <a:r>
              <a:rPr kumimoji="1" lang="ja-JP" altLang="en-US" dirty="0"/>
              <a:t>講師のセリフ例</a:t>
            </a:r>
            <a:r>
              <a:rPr kumimoji="1" lang="en-US" altLang="ja-JP" dirty="0"/>
              <a:t>》</a:t>
            </a:r>
          </a:p>
          <a:p>
            <a:r>
              <a:rPr kumimoji="1" lang="en-US" altLang="ja-JP" dirty="0"/>
              <a:t>2018</a:t>
            </a:r>
            <a:r>
              <a:rPr kumimoji="1" lang="ja-JP" altLang="en-US" dirty="0"/>
              <a:t>年度情報セキュリティの倫理に対する意識調査によると公衆無線</a:t>
            </a:r>
            <a:r>
              <a:rPr kumimoji="1" lang="en-US" altLang="ja-JP" dirty="0"/>
              <a:t>LAN</a:t>
            </a:r>
            <a:r>
              <a:rPr kumimoji="1" lang="ja-JP" altLang="en-US" dirty="0"/>
              <a:t>　つまり無料</a:t>
            </a:r>
            <a:r>
              <a:rPr kumimoji="1" lang="en-US" altLang="ja-JP" dirty="0"/>
              <a:t>Wi-Fi</a:t>
            </a:r>
            <a:r>
              <a:rPr kumimoji="1" lang="ja-JP" altLang="en-US" dirty="0"/>
              <a:t>の利用者は</a:t>
            </a:r>
            <a:endParaRPr kumimoji="1" lang="en-US" altLang="ja-JP" dirty="0"/>
          </a:p>
          <a:p>
            <a:r>
              <a:rPr kumimoji="1" lang="en-US" altLang="ja-JP" dirty="0"/>
              <a:t>40</a:t>
            </a:r>
            <a:r>
              <a:rPr kumimoji="1" lang="ja-JP" altLang="en-US" dirty="0"/>
              <a:t>代が一番多いという結果でした。</a:t>
            </a:r>
            <a:endParaRPr kumimoji="1" lang="en-US" altLang="ja-JP" dirty="0"/>
          </a:p>
          <a:p>
            <a:endParaRPr kumimoji="1" lang="en-US" altLang="ja-JP" dirty="0"/>
          </a:p>
          <a:p>
            <a:r>
              <a:rPr kumimoji="1" lang="en-US" altLang="ja-JP" dirty="0"/>
              <a:t>※</a:t>
            </a:r>
            <a:r>
              <a:rPr kumimoji="1" lang="ja-JP" altLang="en-US" dirty="0"/>
              <a:t>参考資料</a:t>
            </a:r>
            <a:endParaRPr kumimoji="1" lang="en-US" altLang="ja-JP" dirty="0"/>
          </a:p>
          <a:p>
            <a:r>
              <a:rPr kumimoji="1" lang="en-US" altLang="ja-JP" dirty="0"/>
              <a:t>https://www.ipa.go.jp/security/fy30/reports/ishiki/index.html</a:t>
            </a:r>
            <a:endParaRPr kumimoji="1" lang="ja-JP" altLang="en-US" dirty="0"/>
          </a:p>
        </p:txBody>
      </p:sp>
      <p:sp>
        <p:nvSpPr>
          <p:cNvPr id="4" name="スライド番号プレースホルダー 3"/>
          <p:cNvSpPr>
            <a:spLocks noGrp="1"/>
          </p:cNvSpPr>
          <p:nvPr>
            <p:ph type="sldNum" sz="quarter" idx="10"/>
          </p:nvPr>
        </p:nvSpPr>
        <p:spPr/>
        <p:txBody>
          <a:bodyPr/>
          <a:lstStyle/>
          <a:p>
            <a:fld id="{BC7D95D9-8B25-4750-8CA0-9B780AB25220}"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1269110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緊急時に利用できる公衆</a:t>
            </a:r>
            <a:r>
              <a:rPr kumimoji="1" lang="en-US" altLang="ja-JP" sz="1200" dirty="0"/>
              <a:t>Wi-Fi</a:t>
            </a:r>
            <a:r>
              <a:rPr kumimoji="1" lang="ja-JP" altLang="en-US" sz="1200" dirty="0"/>
              <a:t>があることを伝える。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震災等の大規模災害が発生時には、電話回線各社が会社間の垣根を越えて共通利用できる緊急用の</a:t>
            </a:r>
            <a:r>
              <a:rPr kumimoji="1" lang="en-US" altLang="ja-JP" dirty="0"/>
              <a:t>Wi-Fi</a:t>
            </a:r>
            <a:r>
              <a:rPr kumimoji="1" lang="ja-JP" altLang="en-US" dirty="0"/>
              <a:t>もあります。</a:t>
            </a:r>
            <a:endParaRPr kumimoji="1" lang="en-US" altLang="ja-JP"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受講者の理解度に応じて補足説明を入れ、理解を深めることもできる。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災害時に通信事業者等が公衆</a:t>
            </a:r>
            <a:r>
              <a:rPr kumimoji="1" lang="en-US" altLang="ja-JP" sz="1200" dirty="0"/>
              <a:t>Wi-Fi</a:t>
            </a:r>
            <a:r>
              <a:rPr kumimoji="1" lang="ja-JP" altLang="en-US" sz="1200" dirty="0"/>
              <a:t>スポットを無料で開放する取り組みは</a:t>
            </a:r>
            <a:endParaRPr kumimoji="1" lang="en-US" altLang="ja-JP" sz="1200" dirty="0"/>
          </a:p>
          <a:p>
            <a:r>
              <a:rPr kumimoji="1" lang="ja-JP" altLang="en-US" dirty="0"/>
              <a:t>「</a:t>
            </a:r>
            <a:r>
              <a:rPr kumimoji="1" lang="en-US" altLang="ja-JP" dirty="0"/>
              <a:t>00000JAPAN</a:t>
            </a:r>
            <a:r>
              <a:rPr kumimoji="1" lang="ja-JP" altLang="en-US" dirty="0"/>
              <a:t>（ファイブゼロ・ジャパン）」と呼ばれています。</a:t>
            </a:r>
            <a:endParaRPr kumimoji="1" lang="en-US" altLang="ja-JP" dirty="0"/>
          </a:p>
          <a:p>
            <a:r>
              <a:rPr kumimoji="1" lang="ja-JP" altLang="en-US" dirty="0"/>
              <a:t>ただし、緊急時の利便性を優先するため、通信の暗号化等のセキュリティ対策が講じられていないという側面もあります。</a:t>
            </a:r>
          </a:p>
        </p:txBody>
      </p:sp>
    </p:spTree>
    <p:extLst>
      <p:ext uri="{BB962C8B-B14F-4D97-AF65-F5344CB8AC3E}">
        <p14:creationId xmlns:p14="http://schemas.microsoft.com/office/powerpoint/2010/main" val="1635738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en-US" altLang="ja-JP" sz="1200" dirty="0"/>
              <a:t>Wi-Fi</a:t>
            </a:r>
            <a:r>
              <a:rPr kumimoji="1" lang="ja-JP" altLang="en-US" sz="1200" dirty="0"/>
              <a:t>環境の整備が促進されていることを伝える。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防災拠点を中心とした公衆スポットでは、</a:t>
            </a:r>
            <a:r>
              <a:rPr kumimoji="1" lang="en-US" altLang="ja-JP" sz="1200" dirty="0"/>
              <a:t>Wi-Fi</a:t>
            </a:r>
            <a:r>
              <a:rPr kumimoji="1" lang="ja-JP" altLang="en-US" sz="1200" dirty="0"/>
              <a:t>環境の整備が十分に進んでいません。</a:t>
            </a:r>
            <a:endParaRPr kumimoji="1" lang="en-US" altLang="ja-JP" sz="1200" dirty="0"/>
          </a:p>
          <a:p>
            <a:r>
              <a:rPr kumimoji="1" lang="ja-JP" altLang="en-US" sz="1200" dirty="0"/>
              <a:t>また</a:t>
            </a:r>
            <a:r>
              <a:rPr kumimoji="1" lang="en-US" altLang="ja-JP" sz="1200" dirty="0"/>
              <a:t>2020</a:t>
            </a:r>
            <a:r>
              <a:rPr kumimoji="1" lang="ja-JP" altLang="en-US" sz="1200" dirty="0"/>
              <a:t>年東京オリンピックに向けて訪日外国人観光客からの</a:t>
            </a:r>
            <a:r>
              <a:rPr kumimoji="1" lang="en-US" altLang="ja-JP" sz="1200" dirty="0"/>
              <a:t>Wi-Fi</a:t>
            </a:r>
            <a:r>
              <a:rPr kumimoji="1" lang="ja-JP" altLang="en-US" sz="1200" dirty="0"/>
              <a:t>環境に対するニーズが高く、</a:t>
            </a:r>
            <a:endParaRPr kumimoji="1" lang="en-US" altLang="ja-JP" sz="1200" dirty="0"/>
          </a:p>
          <a:p>
            <a:r>
              <a:rPr kumimoji="1" lang="ja-JP" altLang="en-US" sz="1200" b="0" i="0" kern="1200" dirty="0">
                <a:solidFill>
                  <a:schemeClr val="tx1"/>
                </a:solidFill>
                <a:effectLst/>
                <a:latin typeface="+mn-lt"/>
                <a:ea typeface="+mn-ea"/>
                <a:cs typeface="+mn-cs"/>
              </a:rPr>
              <a:t>総務省は</a:t>
            </a:r>
            <a:r>
              <a:rPr kumimoji="1" lang="en-US" altLang="ja-JP" sz="1200" b="0" i="0" kern="1200" dirty="0">
                <a:solidFill>
                  <a:schemeClr val="tx1"/>
                </a:solidFill>
                <a:effectLst/>
                <a:latin typeface="+mn-lt"/>
                <a:ea typeface="+mn-ea"/>
                <a:cs typeface="+mn-cs"/>
              </a:rPr>
              <a:t>Wi-Fi</a:t>
            </a:r>
            <a:r>
              <a:rPr kumimoji="1" lang="ja-JP" altLang="en-US" sz="1200" b="0" i="0" kern="1200" dirty="0">
                <a:solidFill>
                  <a:schemeClr val="tx1"/>
                </a:solidFill>
                <a:effectLst/>
                <a:latin typeface="+mn-lt"/>
                <a:ea typeface="+mn-ea"/>
                <a:cs typeface="+mn-cs"/>
              </a:rPr>
              <a:t>環境の整備を進めています。</a:t>
            </a:r>
            <a:endParaRPr kumimoji="1" lang="en-US" altLang="ja-JP" sz="1200" dirty="0"/>
          </a:p>
          <a:p>
            <a:endParaRPr kumimoji="1" lang="en-US" altLang="ja-JP" sz="1200" dirty="0"/>
          </a:p>
          <a:p>
            <a:r>
              <a:rPr kumimoji="1" lang="ja-JP" altLang="en-US" sz="1200" dirty="0"/>
              <a:t>参考</a:t>
            </a:r>
            <a:endParaRPr kumimoji="1" lang="en-US" altLang="ja-JP" sz="1200" dirty="0"/>
          </a:p>
          <a:p>
            <a:r>
              <a:rPr kumimoji="1" lang="ja-JP" altLang="en-US" sz="1200" dirty="0"/>
              <a:t>総務省</a:t>
            </a:r>
            <a:r>
              <a:rPr kumimoji="1" lang="en-US" altLang="ja-JP" sz="1200" dirty="0"/>
              <a:t>HP</a:t>
            </a:r>
          </a:p>
          <a:p>
            <a:r>
              <a:rPr kumimoji="1" lang="en-US" altLang="ja-JP" sz="1200" dirty="0"/>
              <a:t>http://www.soumu.go.jp/johotsusintokei/whitepaper/ja/h30/html/nd266220.html</a:t>
            </a:r>
          </a:p>
        </p:txBody>
      </p:sp>
    </p:spTree>
    <p:extLst>
      <p:ext uri="{BB962C8B-B14F-4D97-AF65-F5344CB8AC3E}">
        <p14:creationId xmlns:p14="http://schemas.microsoft.com/office/powerpoint/2010/main" val="188786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受講者への問いかけ。</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危ない公衆</a:t>
            </a:r>
            <a:r>
              <a:rPr kumimoji="1" lang="en-US" altLang="ja-JP" sz="1200" dirty="0"/>
              <a:t>Wi-Fi</a:t>
            </a:r>
            <a:r>
              <a:rPr kumimoji="1" lang="ja-JP" altLang="en-US" sz="1200" dirty="0"/>
              <a:t>スポットというのはあるのでしょうか？</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受講者の経験などを聞いてみてもよい。</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公衆</a:t>
            </a:r>
            <a:r>
              <a:rPr kumimoji="1" lang="en-US" altLang="ja-JP" sz="1200" dirty="0"/>
              <a:t>Wi-Fi</a:t>
            </a:r>
            <a:r>
              <a:rPr kumimoji="1" lang="ja-JP" altLang="en-US" sz="1200" dirty="0"/>
              <a:t>スポットは危険だと聞いたことがある方はいますか？</a:t>
            </a:r>
            <a:endParaRPr kumimoji="1" lang="en-US" altLang="ja-JP" sz="1200" dirty="0"/>
          </a:p>
          <a:p>
            <a:endParaRPr kumimoji="1" lang="ja-JP" altLang="en-US" dirty="0"/>
          </a:p>
        </p:txBody>
      </p:sp>
    </p:spTree>
    <p:extLst>
      <p:ext uri="{BB962C8B-B14F-4D97-AF65-F5344CB8AC3E}">
        <p14:creationId xmlns:p14="http://schemas.microsoft.com/office/powerpoint/2010/main" val="839794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危険な公衆</a:t>
            </a:r>
            <a:r>
              <a:rPr kumimoji="1" lang="en-US" altLang="ja-JP" sz="1200" dirty="0"/>
              <a:t>Wi-Fi</a:t>
            </a:r>
            <a:r>
              <a:rPr kumimoji="1" lang="ja-JP" altLang="en-US" sz="1200" dirty="0"/>
              <a:t>スポットがあることを伝える。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危険な公衆</a:t>
            </a:r>
            <a:r>
              <a:rPr kumimoji="1" lang="en-US" altLang="ja-JP" sz="1200" dirty="0"/>
              <a:t>Wi-Fi</a:t>
            </a:r>
            <a:r>
              <a:rPr kumimoji="1" lang="ja-JP" altLang="en-US" sz="1200" dirty="0"/>
              <a:t>スポットというのは存在します。</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誰でも使えるということは、悪意ある第三者も使えるということです。</a:t>
            </a:r>
            <a:endParaRPr kumimoji="1" lang="ja-JP" altLang="en-US" sz="1200" dirty="0"/>
          </a:p>
        </p:txBody>
      </p:sp>
    </p:spTree>
    <p:extLst>
      <p:ext uri="{BB962C8B-B14F-4D97-AF65-F5344CB8AC3E}">
        <p14:creationId xmlns:p14="http://schemas.microsoft.com/office/powerpoint/2010/main" val="570712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どのような危険があるのかを伝える。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公衆</a:t>
            </a:r>
            <a:r>
              <a:rPr kumimoji="1" lang="en-US" altLang="ja-JP" sz="1200" dirty="0"/>
              <a:t>Wi-Fi</a:t>
            </a:r>
            <a:r>
              <a:rPr kumimoji="1" lang="ja-JP" altLang="en-US" sz="1200" dirty="0"/>
              <a:t>スポットを利用するときは、</a:t>
            </a:r>
            <a:endParaRPr kumimoji="1" lang="en-US" altLang="ja-JP" sz="1200" dirty="0"/>
          </a:p>
          <a:p>
            <a:r>
              <a:rPr kumimoji="1" lang="ja-JP" altLang="en-US" sz="1200" dirty="0"/>
              <a:t>・通信を盗み見られる</a:t>
            </a:r>
          </a:p>
          <a:p>
            <a:r>
              <a:rPr kumimoji="1" lang="ja-JP" altLang="en-US" sz="1200" dirty="0"/>
              <a:t>・不正サイトへ誘いこまれる</a:t>
            </a:r>
          </a:p>
          <a:p>
            <a:r>
              <a:rPr kumimoji="1" lang="ja-JP" altLang="en-US" sz="1200" dirty="0"/>
              <a:t>といった危険があることを意識する必要があります。</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kumimoji="1" lang="ja-JP" altLang="en-US" sz="1200" dirty="0"/>
              <a:t>補足説明を入れ、理解を深めることもできる。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dirty="0"/>
              <a:t>街中で提供されている公衆</a:t>
            </a:r>
            <a:r>
              <a:rPr kumimoji="1" lang="en-US" altLang="ja-JP" dirty="0"/>
              <a:t>Wi-Fi</a:t>
            </a:r>
            <a:r>
              <a:rPr kumimoji="1" lang="ja-JP" altLang="en-US" dirty="0"/>
              <a:t>のセキュリティレベルは様々です。</a:t>
            </a:r>
            <a:endParaRPr kumimoji="1" lang="en-US" altLang="ja-JP" dirty="0"/>
          </a:p>
          <a:p>
            <a:r>
              <a:rPr kumimoji="1" lang="ja-JP" altLang="en-US" dirty="0"/>
              <a:t>利便性を優先し、セキュリティが不十分なものも多くあります。</a:t>
            </a:r>
            <a:endParaRPr kumimoji="1" lang="en-US" altLang="ja-JP" dirty="0"/>
          </a:p>
          <a:p>
            <a:r>
              <a:rPr kumimoji="1" lang="ja-JP" altLang="en-US" dirty="0"/>
              <a:t>こうしたセキュリティ対策のできていない</a:t>
            </a:r>
            <a:r>
              <a:rPr kumimoji="1" lang="en-US" altLang="ja-JP" dirty="0"/>
              <a:t>Wi-Fi</a:t>
            </a:r>
            <a:r>
              <a:rPr kumimoji="1" lang="ja-JP" altLang="en-US" dirty="0"/>
              <a:t>に接続した場合、知らない間に偽のサイトに誘導されたり、</a:t>
            </a:r>
            <a:endParaRPr kumimoji="1" lang="en-US" altLang="ja-JP" dirty="0"/>
          </a:p>
          <a:p>
            <a:r>
              <a:rPr kumimoji="1" lang="ja-JP" altLang="en-US" dirty="0"/>
              <a:t>通信を盗み見られたりする恐れがあるのです。</a:t>
            </a:r>
          </a:p>
        </p:txBody>
      </p:sp>
    </p:spTree>
    <p:extLst>
      <p:ext uri="{BB962C8B-B14F-4D97-AF65-F5344CB8AC3E}">
        <p14:creationId xmlns:p14="http://schemas.microsoft.com/office/powerpoint/2010/main" val="4053798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ポイント</a:t>
            </a:r>
            <a:r>
              <a:rPr kumimoji="1" lang="en-US" altLang="ja-JP" sz="1200" dirty="0"/>
              <a:t>】</a:t>
            </a:r>
          </a:p>
          <a:p>
            <a:r>
              <a:rPr kumimoji="1" lang="ja-JP" altLang="en-US" sz="1200" dirty="0"/>
              <a:t>公衆</a:t>
            </a:r>
            <a:r>
              <a:rPr kumimoji="1" lang="en-US" altLang="ja-JP" sz="1200" dirty="0"/>
              <a:t>Wi-Fi</a:t>
            </a:r>
            <a:r>
              <a:rPr kumimoji="1" lang="ja-JP" altLang="en-US" sz="1200" dirty="0"/>
              <a:t>スポットの利用にはリスクがあることを伝える。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危険な</a:t>
            </a:r>
            <a:r>
              <a:rPr kumimoji="1" lang="en-US" altLang="ja-JP" sz="1200" dirty="0"/>
              <a:t>Wi-Fi</a:t>
            </a:r>
            <a:r>
              <a:rPr kumimoji="1" lang="ja-JP" altLang="en-US" sz="1200" dirty="0"/>
              <a:t>スポット、偽の</a:t>
            </a:r>
            <a:r>
              <a:rPr kumimoji="1" lang="en-US" altLang="ja-JP" sz="1200" dirty="0"/>
              <a:t>Wi-Fi</a:t>
            </a:r>
            <a:r>
              <a:rPr kumimoji="1" lang="ja-JP" altLang="en-US" sz="1200" dirty="0"/>
              <a:t>スポットを見抜くことは難しく、</a:t>
            </a:r>
            <a:endParaRPr kumimoji="1" lang="en-US" altLang="ja-JP" sz="1200" dirty="0"/>
          </a:p>
          <a:p>
            <a:r>
              <a:rPr kumimoji="1" lang="ja-JP" altLang="en-US" sz="1200" dirty="0"/>
              <a:t>公衆</a:t>
            </a:r>
            <a:r>
              <a:rPr kumimoji="1" lang="en-US" altLang="ja-JP" sz="1200" dirty="0"/>
              <a:t>Wi-Fi</a:t>
            </a:r>
            <a:r>
              <a:rPr kumimoji="1" lang="ja-JP" altLang="en-US" sz="1200" dirty="0"/>
              <a:t>スポットを使う場合は危険があるという前提で使う必要があります。</a:t>
            </a:r>
            <a:endParaRPr kumimoji="1" lang="en-US" altLang="ja-JP" sz="1200" dirty="0"/>
          </a:p>
          <a:p>
            <a:r>
              <a:rPr kumimoji="1" lang="ja-JP" altLang="en-US" sz="1200" dirty="0"/>
              <a:t>入会手続きが必要なものは、事前に自宅などで入会手続きを済ませておくことで、</a:t>
            </a:r>
            <a:endParaRPr kumimoji="1" lang="en-US" altLang="ja-JP" sz="1200" dirty="0"/>
          </a:p>
          <a:p>
            <a:r>
              <a:rPr kumimoji="1" lang="ja-JP" altLang="en-US" sz="1200" dirty="0"/>
              <a:t>偽の</a:t>
            </a:r>
            <a:r>
              <a:rPr kumimoji="1" lang="en-US" altLang="ja-JP" sz="1200" dirty="0"/>
              <a:t>Wi-Fi</a:t>
            </a:r>
            <a:r>
              <a:rPr kumimoji="1" lang="ja-JP" altLang="en-US" sz="1200" dirty="0"/>
              <a:t>スポットへの接続を回避しましょう。</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ja-JP" altLang="en-US" dirty="0"/>
          </a:p>
        </p:txBody>
      </p:sp>
    </p:spTree>
    <p:extLst>
      <p:ext uri="{BB962C8B-B14F-4D97-AF65-F5344CB8AC3E}">
        <p14:creationId xmlns:p14="http://schemas.microsoft.com/office/powerpoint/2010/main" val="680719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公衆</a:t>
            </a:r>
            <a:r>
              <a:rPr kumimoji="1" lang="en-US" altLang="ja-JP" sz="1200" dirty="0"/>
              <a:t>Wi-Fi</a:t>
            </a:r>
            <a:r>
              <a:rPr kumimoji="1" lang="ja-JP" altLang="en-US" sz="1200" dirty="0"/>
              <a:t>スポットを使う場合の注意点を説明。</a:t>
            </a:r>
            <a:endParaRPr kumimoji="1" lang="en-US" altLang="ja-JP" sz="1200" dirty="0"/>
          </a:p>
          <a:p>
            <a:r>
              <a:rPr kumimoji="1" lang="ja-JP" altLang="en-US" sz="1200" dirty="0"/>
              <a:t>公衆</a:t>
            </a:r>
            <a:r>
              <a:rPr kumimoji="1" lang="en-US" altLang="ja-JP" sz="1200" dirty="0"/>
              <a:t>Wi-Fi</a:t>
            </a:r>
            <a:r>
              <a:rPr kumimoji="1" lang="ja-JP" altLang="en-US" sz="1200" dirty="0"/>
              <a:t>スポットどのような情報を入力・閲覧すると危険かを考えさせる。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公衆</a:t>
            </a:r>
            <a:r>
              <a:rPr kumimoji="1" lang="en-US" altLang="ja-JP" sz="1200" dirty="0"/>
              <a:t>Wi-Fi</a:t>
            </a:r>
            <a:r>
              <a:rPr kumimoji="1" lang="ja-JP" altLang="en-US" sz="1200" dirty="0"/>
              <a:t>スポットを使う場合、第三者に見られて困る情報はどのようなものでしょうか？</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kumimoji="1" lang="ja-JP" altLang="en-US" sz="1200" dirty="0"/>
              <a:t>近くの受講者同士で話合わせることで、参加を促すこともできる。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お近くの方同士でどのような情報を見られると困るか話し合ってみてください。</a:t>
            </a:r>
            <a:endParaRPr kumimoji="1" lang="en-US" altLang="ja-JP" sz="1200" dirty="0"/>
          </a:p>
          <a:p>
            <a:r>
              <a:rPr kumimoji="1" lang="ja-JP" altLang="en-US" sz="1200" dirty="0"/>
              <a:t>（問いかけ）どのような意見が出ましたか？</a:t>
            </a:r>
            <a:endParaRPr kumimoji="1" lang="en-US" altLang="ja-JP" sz="1200" dirty="0"/>
          </a:p>
          <a:p>
            <a:r>
              <a:rPr kumimoji="1" lang="ja-JP" altLang="en-US" sz="1200" dirty="0"/>
              <a:t>（数名に発表してもらうとよい）</a:t>
            </a:r>
            <a:endParaRPr kumimoji="1" lang="en-US" altLang="ja-JP" sz="1200" dirty="0"/>
          </a:p>
          <a:p>
            <a:endParaRPr kumimoji="1" lang="en-US" altLang="ja-JP" sz="1200" dirty="0"/>
          </a:p>
        </p:txBody>
      </p:sp>
    </p:spTree>
    <p:extLst>
      <p:ext uri="{BB962C8B-B14F-4D97-AF65-F5344CB8AC3E}">
        <p14:creationId xmlns:p14="http://schemas.microsoft.com/office/powerpoint/2010/main" val="2078154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公衆</a:t>
            </a:r>
            <a:r>
              <a:rPr kumimoji="1" lang="en-US" altLang="ja-JP" sz="1200" dirty="0"/>
              <a:t>Wi-Fi</a:t>
            </a:r>
            <a:r>
              <a:rPr kumimoji="1" lang="ja-JP" altLang="en-US" sz="1200" dirty="0"/>
              <a:t>スポットを使う場合の注意点を説明。</a:t>
            </a:r>
            <a:endParaRPr kumimoji="1" lang="en-US" altLang="ja-JP" sz="1200" dirty="0"/>
          </a:p>
          <a:p>
            <a:r>
              <a:rPr kumimoji="1" lang="ja-JP" altLang="en-US" sz="1200" dirty="0"/>
              <a:t>公衆</a:t>
            </a:r>
            <a:r>
              <a:rPr kumimoji="1" lang="en-US" altLang="ja-JP" sz="1200" dirty="0"/>
              <a:t>Wi-Fi</a:t>
            </a:r>
            <a:r>
              <a:rPr kumimoji="1" lang="ja-JP" altLang="en-US" sz="1200" dirty="0"/>
              <a:t>の通信は見られる可能性があることを伝える。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公衆</a:t>
            </a:r>
            <a:r>
              <a:rPr kumimoji="1" lang="en-US" altLang="ja-JP" sz="1200" dirty="0"/>
              <a:t>Wi-Fi</a:t>
            </a:r>
            <a:r>
              <a:rPr kumimoji="1" lang="ja-JP" altLang="en-US" sz="1200" dirty="0"/>
              <a:t>は、通信内容がすべて第三者に見られてしまう可能性があります。</a:t>
            </a:r>
            <a:endParaRPr kumimoji="1" lang="en-US" altLang="ja-JP" sz="1200" dirty="0"/>
          </a:p>
          <a:p>
            <a:r>
              <a:rPr kumimoji="1" lang="ja-JP" altLang="en-US" dirty="0"/>
              <a:t>そのことを前提として使用する必要があるのです。</a:t>
            </a:r>
          </a:p>
        </p:txBody>
      </p:sp>
    </p:spTree>
    <p:extLst>
      <p:ext uri="{BB962C8B-B14F-4D97-AF65-F5344CB8AC3E}">
        <p14:creationId xmlns:p14="http://schemas.microsoft.com/office/powerpoint/2010/main" val="4068639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公衆</a:t>
            </a:r>
            <a:r>
              <a:rPr kumimoji="1" lang="en-US" altLang="ja-JP" sz="1200" dirty="0"/>
              <a:t>Wi-Fi</a:t>
            </a:r>
            <a:r>
              <a:rPr kumimoji="1" lang="ja-JP" altLang="en-US" sz="1200" dirty="0"/>
              <a:t>の通信は見られる可能性があることを伝える。</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見られて困る情報を閲覧・入力しないことで安全に使う方法を説明。</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例えば、</a:t>
            </a:r>
            <a:endParaRPr kumimoji="1" lang="en-US" altLang="ja-JP" sz="1200" dirty="0"/>
          </a:p>
          <a:p>
            <a:r>
              <a:rPr kumimoji="1" lang="ja-JP" altLang="en-US" sz="1200" dirty="0"/>
              <a:t>・氏名、住所、電話番番号</a:t>
            </a:r>
          </a:p>
          <a:p>
            <a:r>
              <a:rPr kumimoji="1" lang="ja-JP" altLang="en-US" sz="1200" dirty="0"/>
              <a:t>・クレジットカード情報</a:t>
            </a:r>
          </a:p>
          <a:p>
            <a:r>
              <a:rPr kumimoji="1" lang="ja-JP" altLang="en-US" sz="1200" dirty="0"/>
              <a:t>・メールやメッセージのやり取り</a:t>
            </a:r>
          </a:p>
          <a:p>
            <a:r>
              <a:rPr kumimoji="1" lang="ja-JP" altLang="en-US" sz="1200" dirty="0"/>
              <a:t>・</a:t>
            </a:r>
            <a:r>
              <a:rPr kumimoji="1" lang="en-US" altLang="ja-JP" sz="1200" dirty="0"/>
              <a:t>ID</a:t>
            </a:r>
            <a:r>
              <a:rPr kumimoji="1" lang="ja-JP" altLang="en-US" sz="1200" dirty="0" err="1"/>
              <a:t>、</a:t>
            </a:r>
            <a:r>
              <a:rPr kumimoji="1" lang="ja-JP" altLang="en-US" sz="1200" dirty="0"/>
              <a:t>パスワード</a:t>
            </a:r>
          </a:p>
          <a:p>
            <a:r>
              <a:rPr kumimoji="1" lang="ja-JP" altLang="en-US" sz="1200" dirty="0"/>
              <a:t>が分かるものは、公衆</a:t>
            </a:r>
            <a:r>
              <a:rPr kumimoji="1" lang="en-US" altLang="ja-JP" sz="1200" dirty="0"/>
              <a:t>Wi-Fi</a:t>
            </a:r>
            <a:r>
              <a:rPr kumimoji="1" lang="ja-JP" altLang="en-US" sz="1200" dirty="0"/>
              <a:t>利用時には閲覧しない・サイトに情報を入力しないことが重要です。</a:t>
            </a:r>
            <a:endParaRPr kumimoji="1" lang="en-US" altLang="ja-JP" sz="1200" dirty="0"/>
          </a:p>
        </p:txBody>
      </p:sp>
    </p:spTree>
    <p:extLst>
      <p:ext uri="{BB962C8B-B14F-4D97-AF65-F5344CB8AC3E}">
        <p14:creationId xmlns:p14="http://schemas.microsoft.com/office/powerpoint/2010/main" val="1391414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これから話すテーマを伝える。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最近のサーバーセキュリティ脅威について、ここからはご説明をしていきます。</a:t>
            </a:r>
            <a:endParaRPr kumimoji="1" lang="en-US" altLang="ja-JP" sz="1200" dirty="0"/>
          </a:p>
          <a:p>
            <a:endParaRPr kumimoji="1" lang="ja-JP" altLang="en-US" dirty="0"/>
          </a:p>
        </p:txBody>
      </p:sp>
    </p:spTree>
    <p:extLst>
      <p:ext uri="{BB962C8B-B14F-4D97-AF65-F5344CB8AC3E}">
        <p14:creationId xmlns:p14="http://schemas.microsoft.com/office/powerpoint/2010/main" val="3295913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公衆</a:t>
            </a:r>
            <a:r>
              <a:rPr kumimoji="1" lang="en-US" altLang="ja-JP" sz="1200" dirty="0"/>
              <a:t>Wi-Fi</a:t>
            </a:r>
            <a:r>
              <a:rPr kumimoji="1" lang="ja-JP" altLang="en-US" sz="1200" dirty="0"/>
              <a:t>を安全に利用するためのポイントを伝える。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公衆</a:t>
            </a:r>
            <a:r>
              <a:rPr kumimoji="1" lang="en-US" altLang="ja-JP" sz="1200" dirty="0"/>
              <a:t>Wi-Fi</a:t>
            </a:r>
            <a:r>
              <a:rPr kumimoji="1" lang="ja-JP" altLang="en-US" sz="1200" dirty="0"/>
              <a:t>を安全に利用するためのポイントです。</a:t>
            </a:r>
            <a:endParaRPr kumimoji="1" lang="en-US" altLang="ja-JP" sz="1200" dirty="0"/>
          </a:p>
          <a:p>
            <a:r>
              <a:rPr kumimoji="1" lang="ja-JP" altLang="en-US" sz="1200" dirty="0"/>
              <a:t>ウェブサイトを閲覧する場合は、「</a:t>
            </a:r>
            <a:r>
              <a:rPr lang="en-US" altLang="ja-JP" dirty="0"/>
              <a:t>https</a:t>
            </a:r>
            <a:r>
              <a:rPr lang="ja-JP" altLang="en-US" dirty="0"/>
              <a:t>（エイチ・ティー・ティー・ピー・エス）」ではじまるサイトを利用すると、</a:t>
            </a:r>
            <a:endParaRPr lang="en-US" altLang="ja-JP" dirty="0"/>
          </a:p>
          <a:p>
            <a:r>
              <a:rPr kumimoji="1" lang="ja-JP" altLang="en-US" sz="1200" dirty="0"/>
              <a:t>通信が暗号化されるので、同じ</a:t>
            </a:r>
            <a:r>
              <a:rPr kumimoji="1" lang="en-US" altLang="ja-JP" sz="1200" dirty="0"/>
              <a:t>Wi-Fi</a:t>
            </a:r>
            <a:r>
              <a:rPr kumimoji="1" lang="ja-JP" altLang="en-US" sz="1200" dirty="0"/>
              <a:t>ネットワークにいる第三者が通信内容を盗み見ることができなくなります。</a:t>
            </a:r>
            <a:endParaRPr kumimoji="1" lang="en-US" altLang="ja-JP" sz="1200" dirty="0"/>
          </a:p>
          <a:p>
            <a:r>
              <a:rPr kumimoji="1" lang="ja-JP" altLang="en-US" sz="1200" dirty="0"/>
              <a:t>また先ほどご説明したように公衆</a:t>
            </a:r>
            <a:r>
              <a:rPr kumimoji="1" lang="en-US" altLang="ja-JP" sz="1200" dirty="0"/>
              <a:t>Wi-Fi</a:t>
            </a:r>
            <a:r>
              <a:rPr kumimoji="1" lang="ja-JP" altLang="en-US" sz="1200" dirty="0"/>
              <a:t>時に見られて困る情報を入力しないことも自己防衛手段となります。</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lang="en-US" altLang="ja-JP" dirty="0"/>
              <a:t>https</a:t>
            </a:r>
            <a:r>
              <a:rPr lang="ja-JP" altLang="en-US" dirty="0"/>
              <a:t>接続について</a:t>
            </a:r>
            <a:r>
              <a:rPr kumimoji="1" lang="ja-JP" altLang="en-US" sz="1200" dirty="0"/>
              <a:t>補足説明を入れ、理解を深めることもできる。</a:t>
            </a:r>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lang="en-US" altLang="ja-JP" dirty="0"/>
              <a:t>https</a:t>
            </a:r>
            <a:r>
              <a:rPr lang="ja-JP" altLang="en-US" dirty="0"/>
              <a:t>接続は、通信手段のひとつで末尾の</a:t>
            </a:r>
            <a:r>
              <a:rPr lang="en-US" altLang="ja-JP" dirty="0"/>
              <a:t>s</a:t>
            </a:r>
            <a:r>
              <a:rPr lang="ja-JP" altLang="en-US" dirty="0"/>
              <a:t>がついていない</a:t>
            </a:r>
            <a:r>
              <a:rPr lang="en-US" altLang="ja-JP" dirty="0"/>
              <a:t>http</a:t>
            </a:r>
            <a:r>
              <a:rPr lang="ja-JP" altLang="en-US" dirty="0"/>
              <a:t>接続と比べて安全性が高くなります。</a:t>
            </a:r>
            <a:endParaRPr lang="en-US" altLang="ja-JP" dirty="0"/>
          </a:p>
          <a:p>
            <a:r>
              <a:rPr lang="ja-JP" altLang="en-US" dirty="0"/>
              <a:t>末尾の</a:t>
            </a:r>
            <a:r>
              <a:rPr lang="en-US" altLang="ja-JP" dirty="0"/>
              <a:t>s</a:t>
            </a:r>
            <a:r>
              <a:rPr lang="ja-JP" altLang="en-US" dirty="0"/>
              <a:t>は「</a:t>
            </a:r>
            <a:r>
              <a:rPr lang="en-US" altLang="ja-JP" dirty="0"/>
              <a:t>secure</a:t>
            </a:r>
            <a:r>
              <a:rPr lang="ja-JP" altLang="en-US" dirty="0"/>
              <a:t>　セキュア（安全な）」のことで、</a:t>
            </a:r>
            <a:endParaRPr lang="en-US" altLang="ja-JP" dirty="0"/>
          </a:p>
          <a:p>
            <a:r>
              <a:rPr lang="ja-JP" altLang="en-US" dirty="0"/>
              <a:t>安全性が高いことを意味しています。</a:t>
            </a:r>
            <a:endParaRPr lang="en-US" altLang="ja-JP" dirty="0"/>
          </a:p>
        </p:txBody>
      </p:sp>
    </p:spTree>
    <p:extLst>
      <p:ext uri="{BB962C8B-B14F-4D97-AF65-F5344CB8AC3E}">
        <p14:creationId xmlns:p14="http://schemas.microsoft.com/office/powerpoint/2010/main" val="902046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公衆</a:t>
            </a:r>
            <a:r>
              <a:rPr kumimoji="1" lang="en-US" altLang="ja-JP" sz="1200" dirty="0"/>
              <a:t>Wi-Fi</a:t>
            </a:r>
            <a:r>
              <a:rPr kumimoji="1" lang="ja-JP" altLang="en-US" sz="1200" dirty="0"/>
              <a:t>についてのまとめ。</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まとめです。</a:t>
            </a:r>
            <a:endParaRPr kumimoji="1" lang="en-US" altLang="ja-JP" sz="1200" dirty="0"/>
          </a:p>
          <a:p>
            <a:r>
              <a:rPr kumimoji="1" lang="ja-JP" altLang="en-US" sz="1200" dirty="0"/>
              <a:t>公衆</a:t>
            </a:r>
            <a:r>
              <a:rPr kumimoji="1" lang="en-US" altLang="ja-JP" sz="1200" dirty="0"/>
              <a:t>Wi-Fi</a:t>
            </a:r>
            <a:r>
              <a:rPr kumimoji="1" lang="ja-JP" altLang="en-US" sz="1200" dirty="0"/>
              <a:t>を利用する際は、通信が見られてしまう可能性があることを</a:t>
            </a:r>
            <a:endParaRPr kumimoji="1" lang="en-US" altLang="ja-JP" sz="1200" dirty="0"/>
          </a:p>
          <a:p>
            <a:r>
              <a:rPr kumimoji="1" lang="ja-JP" altLang="en-US" sz="1200" dirty="0"/>
              <a:t>常に意識して使ってください。</a:t>
            </a:r>
            <a:endParaRPr kumimoji="1" lang="en-US" altLang="ja-JP" sz="1200" dirty="0"/>
          </a:p>
          <a:p>
            <a:endParaRPr kumimoji="1" lang="ja-JP" altLang="en-US" dirty="0"/>
          </a:p>
        </p:txBody>
      </p:sp>
    </p:spTree>
    <p:extLst>
      <p:ext uri="{BB962C8B-B14F-4D97-AF65-F5344CB8AC3E}">
        <p14:creationId xmlns:p14="http://schemas.microsoft.com/office/powerpoint/2010/main" val="22429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29634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受講者への問いかけ。</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a:t>
            </a:r>
            <a:r>
              <a:rPr kumimoji="1" lang="en-US" altLang="ja-JP" sz="1200" dirty="0"/>
              <a:t>Wi-Fi</a:t>
            </a:r>
            <a:r>
              <a:rPr kumimoji="1" lang="ja-JP" altLang="en-US" sz="1200" dirty="0"/>
              <a:t>（ワイファイ）」という言葉を聞いたことがあるでしょうか。</a:t>
            </a:r>
            <a:endParaRPr kumimoji="1" lang="en-US" altLang="ja-JP" sz="1200" dirty="0"/>
          </a:p>
          <a:p>
            <a:r>
              <a:rPr kumimoji="1" lang="ja-JP" altLang="en-US" sz="1200" dirty="0"/>
              <a:t>聞いたことはある、という方は多いかもしれません。</a:t>
            </a:r>
            <a:endParaRPr kumimoji="1" lang="en-US" altLang="ja-JP" sz="1200" dirty="0"/>
          </a:p>
          <a:p>
            <a:r>
              <a:rPr kumimoji="1" lang="ja-JP" altLang="en-US" sz="1200" dirty="0"/>
              <a:t>この「</a:t>
            </a:r>
            <a:r>
              <a:rPr kumimoji="1" lang="en-US" altLang="ja-JP" sz="1200" dirty="0"/>
              <a:t>Wi-Fi</a:t>
            </a:r>
            <a:r>
              <a:rPr kumimoji="1" lang="ja-JP" altLang="en-US" sz="1200" dirty="0"/>
              <a:t>」とは何なのでしょうか。</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kumimoji="1" lang="ja-JP" altLang="en-US" sz="1200" dirty="0"/>
              <a:t>挙手をしてもらい、「</a:t>
            </a:r>
            <a:r>
              <a:rPr kumimoji="1" lang="en-US" altLang="ja-JP" sz="1200" dirty="0"/>
              <a:t>Wi-Fi</a:t>
            </a:r>
            <a:r>
              <a:rPr kumimoji="1" lang="ja-JP" altLang="en-US" sz="1200" dirty="0"/>
              <a:t>」について予備知識を確認すると、</a:t>
            </a:r>
            <a:endParaRPr kumimoji="1" lang="en-US" altLang="ja-JP" sz="1200" dirty="0"/>
          </a:p>
          <a:p>
            <a:r>
              <a:rPr kumimoji="1" lang="ja-JP" altLang="en-US" sz="1200" dirty="0"/>
              <a:t>理解度に応じた進行がしやすい。（補足説明を加える等）</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a:t>
            </a:r>
            <a:r>
              <a:rPr kumimoji="1" lang="en-US" altLang="ja-JP" sz="1200" dirty="0"/>
              <a:t>Wi-Fi</a:t>
            </a:r>
            <a:r>
              <a:rPr kumimoji="1" lang="ja-JP" altLang="en-US" sz="1200" dirty="0"/>
              <a:t>」という言葉を聞いたことがある、という方はどれくらいいますか？（手を挙げてください）</a:t>
            </a:r>
            <a:endParaRPr kumimoji="1" lang="en-US" altLang="ja-JP" sz="1200" dirty="0"/>
          </a:p>
          <a:p>
            <a:r>
              <a:rPr kumimoji="1" lang="ja-JP" altLang="en-US" sz="1200" dirty="0"/>
              <a:t>では、意味を説明できるよという方はどれくらいいますか？（手を挙げてください）</a:t>
            </a:r>
            <a:endParaRPr kumimoji="1" lang="en-US" altLang="ja-JP" sz="1200" dirty="0"/>
          </a:p>
          <a:p>
            <a:endParaRPr kumimoji="1" lang="ja-JP" altLang="en-US" dirty="0"/>
          </a:p>
        </p:txBody>
      </p:sp>
    </p:spTree>
    <p:extLst>
      <p:ext uri="{BB962C8B-B14F-4D97-AF65-F5344CB8AC3E}">
        <p14:creationId xmlns:p14="http://schemas.microsoft.com/office/powerpoint/2010/main" val="1437071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a:t>
            </a:r>
            <a:r>
              <a:rPr kumimoji="1" lang="en-US" altLang="ja-JP" sz="1200" dirty="0"/>
              <a:t>Wi-Fi</a:t>
            </a:r>
            <a:r>
              <a:rPr kumimoji="1" lang="ja-JP" altLang="en-US" sz="1200" dirty="0"/>
              <a:t>」についての説明。</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r>
              <a:rPr kumimoji="1" lang="en-US" altLang="ja-JP" sz="1200" dirty="0"/>
              <a:t>Wi-Fi</a:t>
            </a:r>
            <a:r>
              <a:rPr kumimoji="1" lang="ja-JP" altLang="en-US" sz="1200" dirty="0"/>
              <a:t>」というのは、</a:t>
            </a:r>
            <a:endParaRPr kumimoji="1" lang="en-US" altLang="ja-JP" sz="1200" dirty="0"/>
          </a:p>
          <a:p>
            <a:r>
              <a:rPr kumimoji="1" lang="ja-JP" altLang="en-US" sz="1200" dirty="0"/>
              <a:t>ケーブル（線）を使わず電波でインターネットに接続する技術のことです</a:t>
            </a:r>
            <a:r>
              <a:rPr kumimoji="1" lang="ja-JP" altLang="en-US" sz="1200" dirty="0" smtClean="0"/>
              <a:t>。</a:t>
            </a:r>
            <a:endParaRPr kumimoji="1" lang="en-US" altLang="ja-JP" sz="1200" dirty="0" smtClean="0"/>
          </a:p>
          <a:p>
            <a:r>
              <a:rPr kumimoji="1" lang="ja-JP" altLang="en-US" sz="1200" dirty="0" smtClean="0"/>
              <a:t>普通、危機と機器とをつなぐには何らかのケーブル（線）が必要で、</a:t>
            </a:r>
            <a:endParaRPr kumimoji="1" lang="en-US" altLang="ja-JP" sz="1200" dirty="0" smtClean="0"/>
          </a:p>
          <a:p>
            <a:r>
              <a:rPr kumimoji="1" lang="ja-JP" altLang="en-US" sz="1200" dirty="0" smtClean="0"/>
              <a:t>その線の中を信号が行き来します。</a:t>
            </a:r>
            <a:endParaRPr kumimoji="1" lang="en-US" altLang="ja-JP" sz="1200" dirty="0" smtClean="0"/>
          </a:p>
          <a:p>
            <a:r>
              <a:rPr kumimoji="1" lang="ja-JP" altLang="en-US" sz="1200" dirty="0" smtClean="0"/>
              <a:t>無線とは、線を使わずに信号を電波で送り合う方法です。</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kumimoji="1" lang="ja-JP" altLang="en-US" sz="1200" dirty="0"/>
              <a:t>受講者の理解度に応じて噛み砕いた表現にする。</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つまりスマートフォンやパソコンが、電波の届く場所なら（無線で）インターネット接続ができるようになるのです。</a:t>
            </a:r>
            <a:endParaRPr kumimoji="1" lang="en-US" altLang="ja-JP" sz="1200" dirty="0"/>
          </a:p>
        </p:txBody>
      </p:sp>
    </p:spTree>
    <p:extLst>
      <p:ext uri="{BB962C8B-B14F-4D97-AF65-F5344CB8AC3E}">
        <p14:creationId xmlns:p14="http://schemas.microsoft.com/office/powerpoint/2010/main" val="1765986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r>
              <a:rPr kumimoji="1" lang="en-US" altLang="ja-JP" sz="1200" dirty="0"/>
              <a:t>Wi-Fi</a:t>
            </a:r>
            <a:r>
              <a:rPr kumimoji="1" lang="ja-JP" altLang="en-US" sz="1200" dirty="0"/>
              <a:t>」についての説明。</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a:t>
            </a:r>
            <a:r>
              <a:rPr kumimoji="1" lang="en-US" altLang="ja-JP" sz="1200" dirty="0"/>
              <a:t>Wi-Fi</a:t>
            </a:r>
            <a:r>
              <a:rPr kumimoji="1" lang="ja-JP" altLang="en-US" sz="1200" dirty="0"/>
              <a:t>」は家の中や外出先など様々な場所で利用することができます。</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kumimoji="1" lang="ja-JP" altLang="en-US" dirty="0"/>
              <a:t>具体例を入れると実感が得られやすい。</a:t>
            </a:r>
            <a:endParaRPr kumimoji="1" lang="en-US" altLang="ja-JP"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sz="1200" dirty="0"/>
              <a:t>家の中でパソコンやゲーム、スマートフォンなどをケーブルなしでインターネットにつなげることができます。</a:t>
            </a:r>
            <a:endParaRPr kumimoji="1" lang="en-US" altLang="ja-JP" sz="1200" dirty="0"/>
          </a:p>
          <a:p>
            <a:r>
              <a:rPr kumimoji="1" lang="ja-JP" altLang="en-US" dirty="0"/>
              <a:t>外ではコンビニやファミレス、観光地などで</a:t>
            </a:r>
            <a:r>
              <a:rPr kumimoji="1" lang="en-US" altLang="ja-JP" dirty="0"/>
              <a:t>Wi-Fi</a:t>
            </a:r>
            <a:r>
              <a:rPr kumimoji="1" lang="ja-JP" altLang="en-US" dirty="0"/>
              <a:t>ルータを設置している場所があります。</a:t>
            </a:r>
            <a:endParaRPr kumimoji="1" lang="en-US" altLang="ja-JP" dirty="0"/>
          </a:p>
        </p:txBody>
      </p:sp>
    </p:spTree>
    <p:extLst>
      <p:ext uri="{BB962C8B-B14F-4D97-AF65-F5344CB8AC3E}">
        <p14:creationId xmlns:p14="http://schemas.microsoft.com/office/powerpoint/2010/main" val="1480791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dirty="0"/>
              <a:t>「</a:t>
            </a:r>
            <a:r>
              <a:rPr kumimoji="1" lang="ja-JP" altLang="en-US" sz="1200" dirty="0"/>
              <a:t>公衆</a:t>
            </a:r>
            <a:r>
              <a:rPr kumimoji="1" lang="en-US" altLang="ja-JP" sz="1200" dirty="0"/>
              <a:t>Wi-Fi</a:t>
            </a:r>
            <a:r>
              <a:rPr kumimoji="1" lang="ja-JP" altLang="en-US" sz="1200" dirty="0"/>
              <a:t>スポット」の説明。</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外でこの</a:t>
            </a:r>
            <a:r>
              <a:rPr kumimoji="1" lang="en-US" altLang="ja-JP" dirty="0"/>
              <a:t>Wi-Fi</a:t>
            </a:r>
            <a:r>
              <a:rPr kumimoji="1" lang="ja-JP" altLang="en-US" dirty="0"/>
              <a:t>を利用してインターネット接続サービスを提供している場所を、</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ja-JP" altLang="en-US" sz="1200" dirty="0"/>
              <a:t>公衆</a:t>
            </a:r>
            <a:r>
              <a:rPr kumimoji="1" lang="en-US" altLang="ja-JP" sz="1200" dirty="0"/>
              <a:t>Wi-Fi</a:t>
            </a:r>
            <a:r>
              <a:rPr kumimoji="1" lang="ja-JP" altLang="en-US" sz="1200" dirty="0"/>
              <a:t>スポット」と呼びます。</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en-US" altLang="ja-JP" sz="1200" dirty="0"/>
              <a:t>【</a:t>
            </a:r>
            <a:r>
              <a:rPr kumimoji="1" lang="ja-JP" altLang="en-US" sz="1200" dirty="0"/>
              <a:t>進行のポイント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具体例を入れると実感が得られやすい。</a:t>
            </a:r>
            <a:endParaRPr kumimoji="1" lang="en-US" altLang="ja-JP"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dirty="0"/>
              <a:t>例えば、コンビニやカフェ、大型のショッピングセンターで自分のスマートフォン端末を</a:t>
            </a:r>
            <a:endParaRPr kumimoji="1" lang="en-US" altLang="ja-JP" dirty="0"/>
          </a:p>
          <a:p>
            <a:r>
              <a:rPr kumimoji="1" lang="ja-JP" altLang="en-US" dirty="0"/>
              <a:t>インターネットにつなげることができるのです。</a:t>
            </a:r>
          </a:p>
        </p:txBody>
      </p:sp>
    </p:spTree>
    <p:extLst>
      <p:ext uri="{BB962C8B-B14F-4D97-AF65-F5344CB8AC3E}">
        <p14:creationId xmlns:p14="http://schemas.microsoft.com/office/powerpoint/2010/main" val="284587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r>
              <a:rPr kumimoji="1" lang="ja-JP" altLang="en-US" sz="1200" dirty="0"/>
              <a:t>受講者への問いかけ。</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この</a:t>
            </a:r>
            <a:r>
              <a:rPr kumimoji="1" lang="ja-JP" altLang="en-US" dirty="0"/>
              <a:t>「</a:t>
            </a:r>
            <a:r>
              <a:rPr kumimoji="1" lang="ja-JP" altLang="en-US" sz="1200" dirty="0"/>
              <a:t>公衆</a:t>
            </a:r>
            <a:r>
              <a:rPr kumimoji="1" lang="en-US" altLang="ja-JP" sz="1200" dirty="0"/>
              <a:t>Wi-Fi</a:t>
            </a:r>
            <a:r>
              <a:rPr kumimoji="1" lang="ja-JP" altLang="en-US" sz="1200" dirty="0"/>
              <a:t>スポット」は誰でも、すぐに使えるものなのでしょうか？</a:t>
            </a:r>
            <a:endParaRPr kumimoji="1" lang="en-US" altLang="ja-JP" sz="1200" dirty="0"/>
          </a:p>
          <a:p>
            <a:endParaRPr kumimoji="1" lang="en-US" altLang="ja-JP" sz="1200" dirty="0"/>
          </a:p>
          <a:p>
            <a:r>
              <a:rPr kumimoji="1" lang="en-US" altLang="ja-JP" sz="1200" dirty="0"/>
              <a:t>【</a:t>
            </a:r>
            <a:r>
              <a:rPr kumimoji="1" lang="ja-JP" altLang="en-US" sz="1200" dirty="0"/>
              <a:t>進行のポイント</a:t>
            </a:r>
            <a:r>
              <a:rPr kumimoji="1" lang="en-US" altLang="ja-JP" sz="1200" dirty="0"/>
              <a:t>】</a:t>
            </a:r>
          </a:p>
          <a:p>
            <a:r>
              <a:rPr kumimoji="1" lang="ja-JP" altLang="en-US" sz="1200" dirty="0"/>
              <a:t>受講者の経験などを聞いてみてもよい。</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dirty="0"/>
              <a:t>外出先で公衆</a:t>
            </a:r>
            <a:r>
              <a:rPr kumimoji="1" lang="en-US" altLang="ja-JP" dirty="0"/>
              <a:t>Wi-Fi</a:t>
            </a:r>
            <a:r>
              <a:rPr kumimoji="1" lang="ja-JP" altLang="en-US" dirty="0"/>
              <a:t>を利用したことがあるという方はいますか？</a:t>
            </a:r>
          </a:p>
        </p:txBody>
      </p:sp>
    </p:spTree>
    <p:extLst>
      <p:ext uri="{BB962C8B-B14F-4D97-AF65-F5344CB8AC3E}">
        <p14:creationId xmlns:p14="http://schemas.microsoft.com/office/powerpoint/2010/main" val="1111184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導入時のポイント</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ja-JP" altLang="en-US" sz="1200" dirty="0"/>
              <a:t>公衆</a:t>
            </a:r>
            <a:r>
              <a:rPr kumimoji="1" lang="en-US" altLang="ja-JP" sz="1200" dirty="0"/>
              <a:t>Wi-Fi</a:t>
            </a:r>
            <a:r>
              <a:rPr kumimoji="1" lang="ja-JP" altLang="en-US" sz="1200" dirty="0"/>
              <a:t>スポット」の説明。</a:t>
            </a:r>
            <a:endParaRPr kumimoji="1" lang="en-US" altLang="ja-JP" sz="1200" dirty="0"/>
          </a:p>
          <a:p>
            <a:endParaRPr kumimoji="1" lang="en-US" altLang="ja-JP" sz="1200" dirty="0"/>
          </a:p>
          <a:p>
            <a:r>
              <a:rPr kumimoji="1" lang="en-US" altLang="ja-JP" sz="1200" dirty="0"/>
              <a:t>《</a:t>
            </a:r>
            <a:r>
              <a:rPr kumimoji="1" lang="ja-JP" altLang="en-US" sz="1200" dirty="0"/>
              <a:t>講師のセリフ例</a:t>
            </a:r>
            <a:r>
              <a:rPr kumimoji="1" lang="en-US" altLang="ja-JP" sz="1200" dirty="0"/>
              <a:t>》</a:t>
            </a:r>
          </a:p>
          <a:p>
            <a:r>
              <a:rPr kumimoji="1" lang="ja-JP" altLang="en-US" dirty="0"/>
              <a:t>メールアドレスの登録など入会手続きが必要なものもありますが、</a:t>
            </a:r>
            <a:endParaRPr kumimoji="1" lang="en-US" altLang="ja-JP" dirty="0"/>
          </a:p>
          <a:p>
            <a:r>
              <a:rPr kumimoji="1" lang="ja-JP" altLang="en-US" dirty="0"/>
              <a:t>入会手続き不要でその場ですぐに利用できるものもあります。</a:t>
            </a:r>
          </a:p>
        </p:txBody>
      </p:sp>
    </p:spTree>
    <p:extLst>
      <p:ext uri="{BB962C8B-B14F-4D97-AF65-F5344CB8AC3E}">
        <p14:creationId xmlns:p14="http://schemas.microsoft.com/office/powerpoint/2010/main" val="3348413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9" name="スライド番号プレースホルダー 8"/>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091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hidden="1"/>
          <p:cNvSpPr>
            <a:spLocks noGrp="1"/>
          </p:cNvSpPr>
          <p:nvPr>
            <p:ph sz="half" idx="1"/>
          </p:nvPr>
        </p:nvSpPr>
        <p:spPr>
          <a:xfrm>
            <a:off x="628649" y="1825625"/>
            <a:ext cx="7886701" cy="4351338"/>
          </a:xfrm>
        </p:spPr>
        <p:txBody>
          <a:bodyPr/>
          <a:lstStyle>
            <a:lvl1pPr marL="0" indent="0">
              <a:buNone/>
              <a:defRPr sz="3600"/>
            </a:lvl1pPr>
            <a:lvl2pPr marL="457200" indent="0">
              <a:buNone/>
              <a:defRPr/>
            </a:lvl2pPr>
            <a:lvl3pPr marL="914400" indent="0">
              <a:buNone/>
              <a:defRPr/>
            </a:lvl3pPr>
            <a:lvl4pPr marL="1371600" indent="0">
              <a:buNone/>
              <a:defRPr/>
            </a:lvl4pPr>
            <a:lvl5pPr marL="1828800" indent="0">
              <a:buNone/>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7" name="タイトル 1"/>
          <p:cNvSpPr>
            <a:spLocks noGrp="1"/>
          </p:cNvSpPr>
          <p:nvPr>
            <p:ph type="title"/>
          </p:nvPr>
        </p:nvSpPr>
        <p:spPr>
          <a:xfrm>
            <a:off x="1109382" y="450475"/>
            <a:ext cx="7958418" cy="703823"/>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40444038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61364" y="345516"/>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4218633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68514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8" name="スライド番号プレースホルダー 7"/>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5916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0688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8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38309" y="479932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8650" y="4825531"/>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
        <p:nvSpPr>
          <p:cNvPr id="8" name="テキスト ボックス 7"/>
          <p:cNvSpPr txBox="1"/>
          <p:nvPr userDrawn="1"/>
        </p:nvSpPr>
        <p:spPr>
          <a:xfrm>
            <a:off x="1041131" y="6250613"/>
            <a:ext cx="2639683" cy="523220"/>
          </a:xfrm>
          <a:prstGeom prst="rect">
            <a:avLst/>
          </a:prstGeom>
          <a:noFill/>
        </p:spPr>
        <p:txBody>
          <a:bodyPr wrap="square" rtlCol="0">
            <a:spAutoFit/>
          </a:bodyPr>
          <a:lstStyle/>
          <a:p>
            <a:r>
              <a:rPr kumimoji="1" lang="ja-JP" altLang="en-US" dirty="0" smtClean="0"/>
              <a:t>試行版</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©2019</a:t>
            </a:r>
            <a:r>
              <a:rPr lang="ja-JP" altLang="en-US" sz="900" dirty="0" smtClean="0">
                <a:solidFill>
                  <a:schemeClr val="tx1"/>
                </a:solidFill>
              </a:rPr>
              <a:t>教育ネット</a:t>
            </a:r>
            <a:endParaRPr lang="en-US" altLang="ja-JP" sz="900" dirty="0" smtClean="0">
              <a:solidFill>
                <a:schemeClr val="tx1"/>
              </a:solidFill>
            </a:endParaRPr>
          </a:p>
        </p:txBody>
      </p:sp>
    </p:spTree>
    <p:extLst>
      <p:ext uri="{BB962C8B-B14F-4D97-AF65-F5344CB8AC3E}">
        <p14:creationId xmlns:p14="http://schemas.microsoft.com/office/powerpoint/2010/main" val="213013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305600925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15152" y="402240"/>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74306669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109382" y="450475"/>
            <a:ext cx="7958418" cy="703823"/>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88113091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2_ユーザー設定レイアウト">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88218" y="4895378"/>
            <a:ext cx="5670816" cy="18013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テキスト ボックス 6"/>
          <p:cNvSpPr txBox="1"/>
          <p:nvPr userDrawn="1"/>
        </p:nvSpPr>
        <p:spPr>
          <a:xfrm>
            <a:off x="2003611" y="447677"/>
            <a:ext cx="5245976" cy="1015663"/>
          </a:xfrm>
          <a:prstGeom prst="rect">
            <a:avLst/>
          </a:prstGeom>
          <a:noFill/>
        </p:spPr>
        <p:txBody>
          <a:bodyPr wrap="square" rtlCol="0">
            <a:spAutoFit/>
          </a:bodyPr>
          <a:lstStyle/>
          <a:p>
            <a:pPr algn="ctr"/>
            <a:r>
              <a:rPr kumimoji="1" lang="ja-JP" altLang="en-US" sz="6000" b="1" dirty="0"/>
              <a:t>まとめ</a:t>
            </a:r>
          </a:p>
        </p:txBody>
      </p:sp>
    </p:spTree>
    <p:extLst>
      <p:ext uri="{BB962C8B-B14F-4D97-AF65-F5344CB8AC3E}">
        <p14:creationId xmlns:p14="http://schemas.microsoft.com/office/powerpoint/2010/main" val="69037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solidFill>
                <a:prstClr val="black"/>
              </a:solidFill>
            </a:endParaRPr>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38309" y="479932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8650" y="4825531"/>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
        <p:nvSpPr>
          <p:cNvPr id="10" name="テキスト ボックス 9"/>
          <p:cNvSpPr txBox="1"/>
          <p:nvPr userDrawn="1"/>
        </p:nvSpPr>
        <p:spPr>
          <a:xfrm>
            <a:off x="1041131" y="6250613"/>
            <a:ext cx="2639683" cy="523220"/>
          </a:xfrm>
          <a:prstGeom prst="rect">
            <a:avLst/>
          </a:prstGeom>
          <a:noFill/>
        </p:spPr>
        <p:txBody>
          <a:bodyPr wrap="square" rtlCol="0">
            <a:spAutoFit/>
          </a:bodyPr>
          <a:lstStyle/>
          <a:p>
            <a:r>
              <a:rPr lang="ja-JP" altLang="en-US" dirty="0" smtClean="0">
                <a:solidFill>
                  <a:prstClr val="black"/>
                </a:solidFill>
              </a:rPr>
              <a:t>試行版</a:t>
            </a:r>
            <a:endParaRPr lang="en-US" altLang="ja-JP" dirty="0" smtClean="0">
              <a:solidFill>
                <a:prstClr val="black"/>
              </a:solidFill>
            </a:endParaRPr>
          </a:p>
          <a:p>
            <a:r>
              <a:rPr lang="en-US" altLang="ja-JP" sz="900" dirty="0" smtClean="0">
                <a:solidFill>
                  <a:prstClr val="black"/>
                </a:solidFill>
              </a:rPr>
              <a:t>©2019</a:t>
            </a:r>
            <a:r>
              <a:rPr lang="ja-JP" altLang="en-US" sz="900" dirty="0" smtClean="0">
                <a:solidFill>
                  <a:prstClr val="black"/>
                </a:solidFill>
              </a:rPr>
              <a:t>教育ネット</a:t>
            </a:r>
            <a:endParaRPr lang="en-US" altLang="ja-JP" sz="900" dirty="0" smtClean="0">
              <a:solidFill>
                <a:prstClr val="black"/>
              </a:solidFill>
            </a:endParaRPr>
          </a:p>
        </p:txBody>
      </p:sp>
    </p:spTree>
    <p:extLst>
      <p:ext uri="{BB962C8B-B14F-4D97-AF65-F5344CB8AC3E}">
        <p14:creationId xmlns:p14="http://schemas.microsoft.com/office/powerpoint/2010/main" val="4059949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userDrawn="1"/>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
        <p:nvSpPr>
          <p:cNvPr id="9" name="テキスト ボックス 8"/>
          <p:cNvSpPr txBox="1"/>
          <p:nvPr userDrawn="1"/>
        </p:nvSpPr>
        <p:spPr>
          <a:xfrm>
            <a:off x="1041131" y="6250613"/>
            <a:ext cx="2639683" cy="523220"/>
          </a:xfrm>
          <a:prstGeom prst="rect">
            <a:avLst/>
          </a:prstGeom>
          <a:noFill/>
        </p:spPr>
        <p:txBody>
          <a:bodyPr wrap="square" rtlCol="0">
            <a:spAutoFit/>
          </a:bodyPr>
          <a:lstStyle/>
          <a:p>
            <a:r>
              <a:rPr kumimoji="1" lang="ja-JP" altLang="en-US" dirty="0" smtClean="0"/>
              <a:t>試行版</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dirty="0" smtClean="0">
                <a:solidFill>
                  <a:prstClr val="black">
                    <a:tint val="75000"/>
                  </a:prstClr>
                </a:solidFill>
              </a:rPr>
              <a:t>©2019</a:t>
            </a:r>
            <a:r>
              <a:rPr lang="ja-JP" altLang="en-US" sz="900" dirty="0" smtClean="0">
                <a:solidFill>
                  <a:prstClr val="black">
                    <a:tint val="75000"/>
                  </a:prstClr>
                </a:solidFill>
              </a:rPr>
              <a:t>教育ネット</a:t>
            </a:r>
            <a:endParaRPr lang="en-US" altLang="ja-JP" sz="900" dirty="0" smtClean="0">
              <a:solidFill>
                <a:prstClr val="black">
                  <a:tint val="75000"/>
                </a:prstClr>
              </a:solidFill>
            </a:endParaRPr>
          </a:p>
        </p:txBody>
      </p:sp>
    </p:spTree>
    <p:extLst>
      <p:ext uri="{BB962C8B-B14F-4D97-AF65-F5344CB8AC3E}">
        <p14:creationId xmlns:p14="http://schemas.microsoft.com/office/powerpoint/2010/main" val="2865236006"/>
      </p:ext>
    </p:extLst>
  </p:cSld>
  <p:clrMap bg1="lt1" tx1="dk1" bg2="lt2" tx2="dk2" accent1="accent1" accent2="accent2" accent3="accent3" accent4="accent4" accent5="accent5" accent6="accent6" hlink="hlink" folHlink="folHlink"/>
  <p:sldLayoutIdLst>
    <p:sldLayoutId id="2147483914" r:id="rId1"/>
    <p:sldLayoutId id="2147483917" r:id="rId2"/>
    <p:sldLayoutId id="2147483918" r:id="rId3"/>
    <p:sldLayoutId id="2147483927" r:id="rId4"/>
    <p:sldLayoutId id="2147483928" r:id="rId5"/>
    <p:sldLayoutId id="2147483929" r:id="rId6"/>
    <p:sldLayoutId id="2147483930" r:id="rId7"/>
    <p:sldLayoutId id="2147483931"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
        <p:nvSpPr>
          <p:cNvPr id="9" name="テキスト ボックス 8"/>
          <p:cNvSpPr txBox="1"/>
          <p:nvPr userDrawn="1"/>
        </p:nvSpPr>
        <p:spPr>
          <a:xfrm>
            <a:off x="1041131" y="6250613"/>
            <a:ext cx="2639683" cy="523220"/>
          </a:xfrm>
          <a:prstGeom prst="rect">
            <a:avLst/>
          </a:prstGeom>
          <a:noFill/>
        </p:spPr>
        <p:txBody>
          <a:bodyPr wrap="square" rtlCol="0">
            <a:spAutoFit/>
          </a:bodyPr>
          <a:lstStyle/>
          <a:p>
            <a:r>
              <a:rPr lang="ja-JP" altLang="en-US" dirty="0" smtClean="0">
                <a:solidFill>
                  <a:prstClr val="black"/>
                </a:solidFill>
              </a:rPr>
              <a:t>試行版</a:t>
            </a:r>
            <a:endParaRPr lang="en-US" altLang="ja-JP" dirty="0" smtClean="0">
              <a:solidFill>
                <a:prstClr val="black"/>
              </a:solidFill>
            </a:endParaRPr>
          </a:p>
          <a:p>
            <a:r>
              <a:rPr lang="en-US" altLang="ja-JP" sz="900" dirty="0" smtClean="0">
                <a:solidFill>
                  <a:prstClr val="black">
                    <a:tint val="75000"/>
                  </a:prstClr>
                </a:solidFill>
              </a:rPr>
              <a:t>©2019</a:t>
            </a:r>
            <a:r>
              <a:rPr lang="ja-JP" altLang="en-US" sz="900" dirty="0" smtClean="0">
                <a:solidFill>
                  <a:prstClr val="black">
                    <a:tint val="75000"/>
                  </a:prstClr>
                </a:solidFill>
              </a:rPr>
              <a:t>教育ネット</a:t>
            </a:r>
            <a:endParaRPr lang="en-US" altLang="ja-JP" sz="900" dirty="0" smtClean="0">
              <a:solidFill>
                <a:prstClr val="black">
                  <a:tint val="75000"/>
                </a:prstClr>
              </a:solidFill>
            </a:endParaRPr>
          </a:p>
        </p:txBody>
      </p:sp>
    </p:spTree>
    <p:extLst>
      <p:ext uri="{BB962C8B-B14F-4D97-AF65-F5344CB8AC3E}">
        <p14:creationId xmlns:p14="http://schemas.microsoft.com/office/powerpoint/2010/main" val="2030596096"/>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9"/>
          <p:cNvSpPr txBox="1"/>
          <p:nvPr/>
        </p:nvSpPr>
        <p:spPr>
          <a:xfrm>
            <a:off x="467751" y="1139705"/>
            <a:ext cx="7472502" cy="1249573"/>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37" y="181765"/>
            <a:ext cx="1713796" cy="429963"/>
          </a:xfrm>
          <a:prstGeom prst="rect">
            <a:avLst/>
          </a:prstGeom>
        </p:spPr>
      </p:pic>
      <p:pic>
        <p:nvPicPr>
          <p:cNvPr id="11" name="図 10"/>
          <p:cNvPicPr>
            <a:picLocks noChangeAspect="1"/>
          </p:cNvPicPr>
          <p:nvPr/>
        </p:nvPicPr>
        <p:blipFill>
          <a:blip r:embed="rId4"/>
          <a:stretch>
            <a:fillRect/>
          </a:stretch>
        </p:blipFill>
        <p:spPr>
          <a:xfrm>
            <a:off x="8262026" y="5942519"/>
            <a:ext cx="648610" cy="795376"/>
          </a:xfrm>
          <a:prstGeom prst="rect">
            <a:avLst/>
          </a:prstGeom>
        </p:spPr>
      </p:pic>
      <p:sp>
        <p:nvSpPr>
          <p:cNvPr id="14" name="テキスト ボックス 13"/>
          <p:cNvSpPr txBox="1"/>
          <p:nvPr/>
        </p:nvSpPr>
        <p:spPr>
          <a:xfrm>
            <a:off x="467751" y="2389278"/>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3" name="図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44264" y="1200984"/>
            <a:ext cx="1423150" cy="1447380"/>
          </a:xfrm>
          <a:prstGeom prst="rect">
            <a:avLst/>
          </a:prstGeom>
        </p:spPr>
      </p:pic>
      <p:pic>
        <p:nvPicPr>
          <p:cNvPr id="2" name="図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91179" y="5433657"/>
            <a:ext cx="4943485" cy="1245872"/>
          </a:xfrm>
          <a:prstGeom prst="rect">
            <a:avLst/>
          </a:prstGeom>
        </p:spPr>
      </p:pic>
      <p:sp>
        <p:nvSpPr>
          <p:cNvPr id="4" name="テキスト ボックス 3"/>
          <p:cNvSpPr txBox="1"/>
          <p:nvPr/>
        </p:nvSpPr>
        <p:spPr>
          <a:xfrm>
            <a:off x="3332748" y="52839"/>
            <a:ext cx="5974236" cy="369332"/>
          </a:xfrm>
          <a:prstGeom prst="rect">
            <a:avLst/>
          </a:prstGeom>
          <a:noFill/>
        </p:spPr>
        <p:txBody>
          <a:bodyPr wrap="square" rtlCol="0">
            <a:spAutoFit/>
          </a:bodyPr>
          <a:lstStyle/>
          <a:p>
            <a:r>
              <a:rPr lang="en-US" altLang="ja-JP" dirty="0">
                <a:solidFill>
                  <a:prstClr val="black"/>
                </a:solidFill>
              </a:rPr>
              <a:t>03_</a:t>
            </a:r>
            <a:r>
              <a:rPr lang="ja-JP" altLang="en-US" dirty="0">
                <a:solidFill>
                  <a:prstClr val="black"/>
                </a:solidFill>
              </a:rPr>
              <a:t>最近のサイバーセキュリティの脅威</a:t>
            </a:r>
            <a:r>
              <a:rPr lang="en-US" altLang="ja-JP" dirty="0">
                <a:solidFill>
                  <a:prstClr val="black"/>
                </a:solidFill>
              </a:rPr>
              <a:t>_05_</a:t>
            </a:r>
            <a:r>
              <a:rPr lang="ja-JP" altLang="en-US" dirty="0">
                <a:solidFill>
                  <a:prstClr val="black"/>
                </a:solidFill>
              </a:rPr>
              <a:t>一般利用者</a:t>
            </a:r>
          </a:p>
        </p:txBody>
      </p:sp>
    </p:spTree>
    <p:extLst>
      <p:ext uri="{BB962C8B-B14F-4D97-AF65-F5344CB8AC3E}">
        <p14:creationId xmlns:p14="http://schemas.microsoft.com/office/powerpoint/2010/main" val="929020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1"/>
          </p:nvPr>
        </p:nvSpPr>
        <p:spPr/>
        <p:txBody>
          <a:bodyPr>
            <a:normAutofit/>
          </a:bodyPr>
          <a:lstStyle/>
          <a:p>
            <a:pPr marL="0" indent="0">
              <a:buNone/>
            </a:pPr>
            <a:r>
              <a:rPr lang="ja-JP" altLang="en-US" sz="6600" dirty="0">
                <a:latin typeface="+mj-ea"/>
                <a:ea typeface="+mj-ea"/>
              </a:rPr>
              <a:t>入会手続きが必要なものが多いが、何もしなくてもつながってしまうものもある。</a:t>
            </a:r>
            <a:endParaRPr kumimoji="1" lang="ja-JP" altLang="en-US" dirty="0">
              <a:latin typeface="+mj-ea"/>
              <a:ea typeface="+mj-ea"/>
            </a:endParaRPr>
          </a:p>
        </p:txBody>
      </p:sp>
      <p:sp>
        <p:nvSpPr>
          <p:cNvPr id="3" name="タイトル 2"/>
          <p:cNvSpPr>
            <a:spLocks noGrp="1"/>
          </p:cNvSpPr>
          <p:nvPr>
            <p:ph type="title"/>
          </p:nvPr>
        </p:nvSpPr>
        <p:spPr/>
        <p:txBody>
          <a:bodyPr/>
          <a:lstStyle/>
          <a:p>
            <a:r>
              <a:rPr lang="ja-JP" altLang="en-US" dirty="0"/>
              <a:t>公衆</a:t>
            </a:r>
            <a:r>
              <a:rPr lang="en-US" altLang="ja-JP" dirty="0"/>
              <a:t>Wi-Fi</a:t>
            </a:r>
            <a:r>
              <a:rPr lang="ja-JP" altLang="en-US" dirty="0"/>
              <a:t>について</a:t>
            </a:r>
            <a:endParaRPr kumimoji="1" lang="ja-JP" altLang="en-US" dirty="0"/>
          </a:p>
        </p:txBody>
      </p:sp>
    </p:spTree>
    <p:extLst>
      <p:ext uri="{BB962C8B-B14F-4D97-AF65-F5344CB8AC3E}">
        <p14:creationId xmlns:p14="http://schemas.microsoft.com/office/powerpoint/2010/main" val="122839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2"/>
          <p:cNvSpPr txBox="1">
            <a:spLocks/>
          </p:cNvSpPr>
          <p:nvPr/>
        </p:nvSpPr>
        <p:spPr>
          <a:xfrm>
            <a:off x="-64973" y="314957"/>
            <a:ext cx="8021618" cy="65509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defRPr sz="1862" b="0" i="0" u="none" strike="noStrike" kern="1200" spc="0" baseline="0">
                <a:solidFill>
                  <a:prstClr val="black">
                    <a:lumMod val="65000"/>
                    <a:lumOff val="35000"/>
                  </a:prstClr>
                </a:solidFill>
                <a:latin typeface="+mn-lt"/>
                <a:ea typeface="+mn-ea"/>
                <a:cs typeface="+mn-cs"/>
              </a:defRPr>
            </a:pPr>
            <a:r>
              <a:rPr lang="ja-JP" altLang="en-US" sz="2800" dirty="0">
                <a:latin typeface="メイリオ" panose="020B0604030504040204" pitchFamily="50" charset="-128"/>
                <a:ea typeface="メイリオ" panose="020B0604030504040204" pitchFamily="50" charset="-128"/>
              </a:rPr>
              <a:t>年代別　公衆無線</a:t>
            </a:r>
            <a:r>
              <a:rPr lang="en-US" altLang="ja-JP" sz="2800" dirty="0">
                <a:latin typeface="メイリオ" panose="020B0604030504040204" pitchFamily="50" charset="-128"/>
                <a:ea typeface="メイリオ" panose="020B0604030504040204" pitchFamily="50" charset="-128"/>
              </a:rPr>
              <a:t>LAN(</a:t>
            </a:r>
            <a:r>
              <a:rPr lang="ja-JP" altLang="en-US" sz="2800" dirty="0">
                <a:latin typeface="メイリオ" panose="020B0604030504040204" pitchFamily="50" charset="-128"/>
                <a:ea typeface="メイリオ" panose="020B0604030504040204" pitchFamily="50" charset="-128"/>
              </a:rPr>
              <a:t>無料</a:t>
            </a:r>
            <a:r>
              <a:rPr lang="en-US" altLang="ja-JP" sz="2800" dirty="0">
                <a:latin typeface="メイリオ" panose="020B0604030504040204" pitchFamily="50" charset="-128"/>
                <a:ea typeface="メイリオ" panose="020B0604030504040204" pitchFamily="50" charset="-128"/>
              </a:rPr>
              <a:t>Wi-Fi)</a:t>
            </a:r>
            <a:r>
              <a:rPr lang="ja-JP" altLang="en-US" sz="2800" dirty="0">
                <a:latin typeface="メイリオ" panose="020B0604030504040204" pitchFamily="50" charset="-128"/>
                <a:ea typeface="メイリオ" panose="020B0604030504040204" pitchFamily="50" charset="-128"/>
              </a:rPr>
              <a:t>の利用者数</a:t>
            </a:r>
          </a:p>
        </p:txBody>
      </p:sp>
      <p:sp>
        <p:nvSpPr>
          <p:cNvPr id="8" name="タイトル 2">
            <a:extLst>
              <a:ext uri="{FF2B5EF4-FFF2-40B4-BE49-F238E27FC236}">
                <a16:creationId xmlns="" xmlns:a16="http://schemas.microsoft.com/office/drawing/2014/main" id="{6A0219CF-819D-46DD-AB92-3AF092603D68}"/>
              </a:ext>
            </a:extLst>
          </p:cNvPr>
          <p:cNvSpPr txBox="1">
            <a:spLocks/>
          </p:cNvSpPr>
          <p:nvPr/>
        </p:nvSpPr>
        <p:spPr>
          <a:xfrm>
            <a:off x="189781" y="5508887"/>
            <a:ext cx="8954219" cy="555009"/>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dirty="0">
                <a:solidFill>
                  <a:prstClr val="black"/>
                </a:solidFill>
                <a:latin typeface="メイリオ" panose="020B0604030504040204" pitchFamily="50" charset="-128"/>
                <a:ea typeface="メイリオ" panose="020B0604030504040204" pitchFamily="50" charset="-128"/>
              </a:rPr>
              <a:t>外出先で公衆無線</a:t>
            </a:r>
            <a:r>
              <a:rPr lang="en-US" altLang="ja-JP" sz="1800" b="1" dirty="0">
                <a:solidFill>
                  <a:prstClr val="black"/>
                </a:solidFill>
                <a:latin typeface="メイリオ" panose="020B0604030504040204" pitchFamily="50" charset="-128"/>
                <a:ea typeface="メイリオ" panose="020B0604030504040204" pitchFamily="50" charset="-128"/>
              </a:rPr>
              <a:t>LAN</a:t>
            </a:r>
            <a:r>
              <a:rPr lang="ja-JP" altLang="en-US" sz="1800" b="1" dirty="0">
                <a:solidFill>
                  <a:prstClr val="black"/>
                </a:solidFill>
                <a:latin typeface="メイリオ" panose="020B0604030504040204" pitchFamily="50" charset="-128"/>
                <a:ea typeface="メイリオ" panose="020B0604030504040204" pitchFamily="50" charset="-128"/>
              </a:rPr>
              <a:t>に接続して利用したことがある人は全体の</a:t>
            </a:r>
            <a:r>
              <a:rPr lang="en-US" altLang="ja-JP" sz="1800" b="1" dirty="0">
                <a:solidFill>
                  <a:prstClr val="black"/>
                </a:solidFill>
                <a:latin typeface="メイリオ" panose="020B0604030504040204" pitchFamily="50" charset="-128"/>
                <a:ea typeface="メイリオ" panose="020B0604030504040204" pitchFamily="50" charset="-128"/>
              </a:rPr>
              <a:t>73%(3,650</a:t>
            </a:r>
            <a:r>
              <a:rPr lang="ja-JP" altLang="en-US" sz="1800" b="1" dirty="0">
                <a:solidFill>
                  <a:prstClr val="black"/>
                </a:solidFill>
                <a:latin typeface="メイリオ" panose="020B0604030504040204" pitchFamily="50" charset="-128"/>
                <a:ea typeface="メイリオ" panose="020B0604030504040204" pitchFamily="50" charset="-128"/>
              </a:rPr>
              <a:t>人）。</a:t>
            </a:r>
          </a:p>
        </p:txBody>
      </p:sp>
      <p:sp>
        <p:nvSpPr>
          <p:cNvPr id="9" name="タイトル 2">
            <a:extLst>
              <a:ext uri="{FF2B5EF4-FFF2-40B4-BE49-F238E27FC236}">
                <a16:creationId xmlns="" xmlns:a16="http://schemas.microsoft.com/office/drawing/2014/main" id="{6CA3F571-C69F-4143-8967-902048D29844}"/>
              </a:ext>
            </a:extLst>
          </p:cNvPr>
          <p:cNvSpPr txBox="1">
            <a:spLocks/>
          </p:cNvSpPr>
          <p:nvPr/>
        </p:nvSpPr>
        <p:spPr>
          <a:xfrm>
            <a:off x="6769291" y="816048"/>
            <a:ext cx="2374709" cy="347088"/>
          </a:xfrm>
          <a:prstGeom prst="rect">
            <a:avLst/>
          </a:prstGeom>
        </p:spPr>
        <p:txBody>
          <a:bodyPr>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a:solidFill>
                  <a:prstClr val="black"/>
                </a:solidFill>
                <a:latin typeface="メイリオ" panose="020B0604030504040204" pitchFamily="50" charset="-128"/>
                <a:ea typeface="メイリオ" panose="020B0604030504040204" pitchFamily="50" charset="-128"/>
              </a:rPr>
              <a:t>調査人数 </a:t>
            </a:r>
            <a:r>
              <a:rPr lang="en-US" altLang="ja-JP" sz="2000" b="1" dirty="0">
                <a:solidFill>
                  <a:prstClr val="black"/>
                </a:solidFill>
                <a:latin typeface="メイリオ" panose="020B0604030504040204" pitchFamily="50" charset="-128"/>
                <a:ea typeface="メイリオ" panose="020B0604030504040204" pitchFamily="50" charset="-128"/>
              </a:rPr>
              <a:t>5,000</a:t>
            </a:r>
            <a:r>
              <a:rPr lang="ja-JP" altLang="en-US" sz="2000" b="1" dirty="0">
                <a:solidFill>
                  <a:prstClr val="black"/>
                </a:solidFill>
                <a:latin typeface="メイリオ" panose="020B0604030504040204" pitchFamily="50" charset="-128"/>
                <a:ea typeface="メイリオ" panose="020B0604030504040204" pitchFamily="50" charset="-128"/>
              </a:rPr>
              <a:t>人</a:t>
            </a:r>
          </a:p>
        </p:txBody>
      </p:sp>
      <p:graphicFrame>
        <p:nvGraphicFramePr>
          <p:cNvPr id="7" name="グラフ 6">
            <a:extLst>
              <a:ext uri="{FF2B5EF4-FFF2-40B4-BE49-F238E27FC236}">
                <a16:creationId xmlns="" xmlns:a16="http://schemas.microsoft.com/office/drawing/2014/main" id="{36268424-C2E1-4302-96A1-1D72C5CE2649}"/>
              </a:ext>
            </a:extLst>
          </p:cNvPr>
          <p:cNvGraphicFramePr/>
          <p:nvPr/>
        </p:nvGraphicFramePr>
        <p:xfrm>
          <a:off x="621101" y="1163136"/>
          <a:ext cx="8246853" cy="4204875"/>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 xmlns:a16="http://schemas.microsoft.com/office/drawing/2014/main" id="{91C1A2F4-2AED-477D-B301-A73DBE84A261}"/>
              </a:ext>
            </a:extLst>
          </p:cNvPr>
          <p:cNvSpPr txBox="1"/>
          <p:nvPr/>
        </p:nvSpPr>
        <p:spPr>
          <a:xfrm>
            <a:off x="3643952" y="6531625"/>
            <a:ext cx="5500048" cy="276999"/>
          </a:xfrm>
          <a:prstGeom prst="rect">
            <a:avLst/>
          </a:prstGeom>
          <a:noFill/>
        </p:spPr>
        <p:txBody>
          <a:bodyPr wrap="square" rtlCol="0">
            <a:spAutoFit/>
          </a:bodyPr>
          <a:lstStyle/>
          <a:p>
            <a:r>
              <a:rPr lang="en-US" altLang="ja-JP" sz="1200" dirty="0">
                <a:solidFill>
                  <a:prstClr val="black"/>
                </a:solidFill>
                <a:latin typeface="メイリオ" panose="020B0604030504040204" pitchFamily="50" charset="-128"/>
                <a:ea typeface="メイリオ" panose="020B0604030504040204" pitchFamily="50" charset="-128"/>
              </a:rPr>
              <a:t>IPA</a:t>
            </a:r>
            <a:r>
              <a:rPr lang="ja-JP" altLang="en-US" sz="1200" dirty="0">
                <a:solidFill>
                  <a:prstClr val="black"/>
                </a:solidFill>
                <a:latin typeface="メイリオ" panose="020B0604030504040204" pitchFamily="50" charset="-128"/>
                <a:ea typeface="メイリオ" panose="020B0604030504040204" pitchFamily="50" charset="-128"/>
              </a:rPr>
              <a:t>「</a:t>
            </a:r>
            <a:r>
              <a:rPr lang="en-US" altLang="ja-JP" sz="1200" dirty="0">
                <a:solidFill>
                  <a:prstClr val="black"/>
                </a:solidFill>
                <a:latin typeface="メイリオ" panose="020B0604030504040204" pitchFamily="50" charset="-128"/>
                <a:ea typeface="メイリオ" panose="020B0604030504040204" pitchFamily="50" charset="-128"/>
              </a:rPr>
              <a:t>2018</a:t>
            </a:r>
            <a:r>
              <a:rPr lang="ja-JP" altLang="en-US" sz="1200" dirty="0">
                <a:solidFill>
                  <a:prstClr val="black"/>
                </a:solidFill>
                <a:latin typeface="メイリオ" panose="020B0604030504040204" pitchFamily="50" charset="-128"/>
                <a:ea typeface="メイリオ" panose="020B0604030504040204" pitchFamily="50" charset="-128"/>
              </a:rPr>
              <a:t>年度情報セキュリティの倫理に対する意識調査」より作成</a:t>
            </a:r>
          </a:p>
        </p:txBody>
      </p:sp>
    </p:spTree>
    <p:extLst>
      <p:ext uri="{BB962C8B-B14F-4D97-AF65-F5344CB8AC3E}">
        <p14:creationId xmlns:p14="http://schemas.microsoft.com/office/powerpoint/2010/main" val="3495471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図 9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274" y="3264372"/>
            <a:ext cx="2623189" cy="2623189"/>
          </a:xfrm>
          <a:prstGeom prst="rect">
            <a:avLst/>
          </a:prstGeom>
        </p:spPr>
      </p:pic>
      <p:grpSp>
        <p:nvGrpSpPr>
          <p:cNvPr id="60" name="グループ化 59"/>
          <p:cNvGrpSpPr/>
          <p:nvPr/>
        </p:nvGrpSpPr>
        <p:grpSpPr>
          <a:xfrm>
            <a:off x="3349853" y="2697695"/>
            <a:ext cx="1308937" cy="1308937"/>
            <a:chOff x="3139257" y="2593276"/>
            <a:chExt cx="1761479" cy="1761479"/>
          </a:xfrm>
        </p:grpSpPr>
        <p:sp>
          <p:nvSpPr>
            <p:cNvPr id="58" name="円/楕円 57"/>
            <p:cNvSpPr/>
            <p:nvPr/>
          </p:nvSpPr>
          <p:spPr>
            <a:xfrm>
              <a:off x="3834144" y="3309165"/>
              <a:ext cx="377864" cy="377864"/>
            </a:xfrm>
            <a:prstGeom prst="ellipse">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a:off x="3660399" y="3129526"/>
              <a:ext cx="719196" cy="719196"/>
            </a:xfrm>
            <a:prstGeom prst="ellipse">
              <a:avLst/>
            </a:prstGeom>
            <a:no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楕円 72"/>
            <p:cNvSpPr/>
            <p:nvPr/>
          </p:nvSpPr>
          <p:spPr>
            <a:xfrm>
              <a:off x="3139257" y="2593276"/>
              <a:ext cx="1761479" cy="1761479"/>
            </a:xfrm>
            <a:prstGeom prst="ellipse">
              <a:avLst/>
            </a:prstGeom>
            <a:no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3411363" y="2880490"/>
              <a:ext cx="1215236" cy="1215236"/>
            </a:xfrm>
            <a:prstGeom prst="ellipse">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コンテンツ プレースホルダー 4"/>
          <p:cNvSpPr>
            <a:spLocks noGrp="1"/>
          </p:cNvSpPr>
          <p:nvPr>
            <p:ph sz="half" idx="1"/>
          </p:nvPr>
        </p:nvSpPr>
        <p:spPr>
          <a:xfrm>
            <a:off x="628649" y="1359685"/>
            <a:ext cx="8170794" cy="4654688"/>
          </a:xfrm>
        </p:spPr>
        <p:txBody>
          <a:bodyPr/>
          <a:lstStyle/>
          <a:p>
            <a:pPr marL="0" indent="0">
              <a:buNone/>
            </a:pPr>
            <a:r>
              <a:rPr lang="ja-JP" altLang="en-US" sz="7200" dirty="0">
                <a:latin typeface="+mj-ea"/>
                <a:ea typeface="+mj-ea"/>
              </a:rPr>
              <a:t>緊急時用の</a:t>
            </a:r>
            <a:r>
              <a:rPr lang="en-US" altLang="ja-JP" sz="7200" dirty="0">
                <a:latin typeface="+mj-ea"/>
                <a:ea typeface="+mj-ea"/>
              </a:rPr>
              <a:t>Wi-Fi</a:t>
            </a:r>
            <a:r>
              <a:rPr lang="ja-JP" altLang="en-US" sz="7200" dirty="0">
                <a:latin typeface="+mj-ea"/>
                <a:ea typeface="+mj-ea"/>
              </a:rPr>
              <a:t>も</a:t>
            </a:r>
            <a:r>
              <a:rPr lang="ja-JP" altLang="en-US" dirty="0">
                <a:latin typeface="+mj-ea"/>
                <a:ea typeface="+mj-ea"/>
              </a:rPr>
              <a:t/>
            </a:r>
            <a:br>
              <a:rPr lang="ja-JP" altLang="en-US" dirty="0">
                <a:latin typeface="+mj-ea"/>
                <a:ea typeface="+mj-ea"/>
              </a:rPr>
            </a:br>
            <a:endParaRPr kumimoji="1" lang="ja-JP" altLang="en-US" dirty="0">
              <a:latin typeface="+mj-ea"/>
              <a:ea typeface="+mj-ea"/>
            </a:endParaRPr>
          </a:p>
        </p:txBody>
      </p:sp>
      <p:sp>
        <p:nvSpPr>
          <p:cNvPr id="66" name="タイトル 65"/>
          <p:cNvSpPr>
            <a:spLocks noGrp="1"/>
          </p:cNvSpPr>
          <p:nvPr>
            <p:ph type="title"/>
          </p:nvPr>
        </p:nvSpPr>
        <p:spPr/>
        <p:txBody>
          <a:bodyPr/>
          <a:lstStyle/>
          <a:p>
            <a:r>
              <a:rPr kumimoji="1" lang="ja-JP" altLang="en-US"/>
              <a:t>公衆</a:t>
            </a:r>
            <a:r>
              <a:rPr kumimoji="1" lang="en-US" altLang="ja-JP"/>
              <a:t>Wi-Fi</a:t>
            </a:r>
            <a:r>
              <a:rPr kumimoji="1" lang="ja-JP" altLang="en-US"/>
              <a:t>について</a:t>
            </a:r>
            <a:endParaRPr kumimoji="1" lang="ja-JP" altLang="en-US" dirty="0"/>
          </a:p>
        </p:txBody>
      </p:sp>
      <p:grpSp>
        <p:nvGrpSpPr>
          <p:cNvPr id="6" name="グループ化 5"/>
          <p:cNvGrpSpPr/>
          <p:nvPr/>
        </p:nvGrpSpPr>
        <p:grpSpPr>
          <a:xfrm>
            <a:off x="934168" y="2772112"/>
            <a:ext cx="6783134" cy="3967419"/>
            <a:chOff x="-649217" y="452759"/>
            <a:chExt cx="13491553" cy="6878616"/>
          </a:xfrm>
        </p:grpSpPr>
        <p:sp>
          <p:nvSpPr>
            <p:cNvPr id="9" name="テキスト ボックス 8"/>
            <p:cNvSpPr txBox="1"/>
            <p:nvPr/>
          </p:nvSpPr>
          <p:spPr>
            <a:xfrm>
              <a:off x="8342936" y="6168964"/>
              <a:ext cx="4499400" cy="640339"/>
            </a:xfrm>
            <a:prstGeom prst="rect">
              <a:avLst/>
            </a:prstGeom>
            <a:noFill/>
          </p:spPr>
          <p:txBody>
            <a:bodyPr wrap="none" rtlCol="0">
              <a:spAutoFit/>
            </a:bodyPr>
            <a:lstStyle/>
            <a:p>
              <a:r>
                <a:rPr kumimoji="1" lang="ja-JP" altLang="en-US" dirty="0">
                  <a:latin typeface="+mj-ea"/>
                  <a:ea typeface="+mj-ea"/>
                </a:rPr>
                <a:t>契約のないパソコン</a:t>
              </a:r>
            </a:p>
          </p:txBody>
        </p:sp>
        <p:sp>
          <p:nvSpPr>
            <p:cNvPr id="10" name="テキスト ボックス 9"/>
            <p:cNvSpPr txBox="1"/>
            <p:nvPr/>
          </p:nvSpPr>
          <p:spPr>
            <a:xfrm>
              <a:off x="-649217" y="5717032"/>
              <a:ext cx="4078536" cy="640339"/>
            </a:xfrm>
            <a:prstGeom prst="rect">
              <a:avLst/>
            </a:prstGeom>
            <a:noFill/>
          </p:spPr>
          <p:txBody>
            <a:bodyPr wrap="none" rtlCol="0">
              <a:spAutoFit/>
            </a:bodyPr>
            <a:lstStyle/>
            <a:p>
              <a:pPr algn="ctr"/>
              <a:r>
                <a:rPr kumimoji="1" lang="en-US" altLang="ja-JP" dirty="0">
                  <a:latin typeface="+mj-ea"/>
                  <a:ea typeface="+mj-ea"/>
                </a:rPr>
                <a:t>A</a:t>
              </a:r>
              <a:r>
                <a:rPr kumimoji="1" lang="ja-JP" altLang="en-US" dirty="0">
                  <a:latin typeface="+mj-ea"/>
                  <a:ea typeface="+mj-ea"/>
                </a:rPr>
                <a:t>社</a:t>
              </a:r>
              <a:r>
                <a:rPr kumimoji="1" lang="ja-JP" altLang="en-US" dirty="0" smtClean="0">
                  <a:latin typeface="+mj-ea"/>
                  <a:ea typeface="+mj-ea"/>
                </a:rPr>
                <a:t>と契約</a:t>
              </a:r>
              <a:r>
                <a:rPr kumimoji="1" lang="ja-JP" altLang="en-US" dirty="0">
                  <a:latin typeface="+mj-ea"/>
                  <a:ea typeface="+mj-ea"/>
                </a:rPr>
                <a:t>した端末</a:t>
              </a:r>
            </a:p>
          </p:txBody>
        </p:sp>
        <p:sp>
          <p:nvSpPr>
            <p:cNvPr id="11" name="テキスト ボックス 10"/>
            <p:cNvSpPr txBox="1"/>
            <p:nvPr/>
          </p:nvSpPr>
          <p:spPr>
            <a:xfrm>
              <a:off x="3996571" y="6210782"/>
              <a:ext cx="2978557" cy="1120593"/>
            </a:xfrm>
            <a:prstGeom prst="rect">
              <a:avLst/>
            </a:prstGeom>
            <a:noFill/>
          </p:spPr>
          <p:txBody>
            <a:bodyPr wrap="none" rtlCol="0">
              <a:spAutoFit/>
            </a:bodyPr>
            <a:lstStyle/>
            <a:p>
              <a:pPr algn="ctr"/>
              <a:r>
                <a:rPr kumimoji="1" lang="en-US" altLang="ja-JP" dirty="0">
                  <a:latin typeface="+mj-ea"/>
                  <a:ea typeface="+mj-ea"/>
                </a:rPr>
                <a:t>B</a:t>
              </a:r>
              <a:r>
                <a:rPr kumimoji="1" lang="ja-JP" altLang="en-US" dirty="0">
                  <a:latin typeface="+mj-ea"/>
                  <a:ea typeface="+mj-ea"/>
                </a:rPr>
                <a:t>社</a:t>
              </a:r>
              <a:r>
                <a:rPr kumimoji="1" lang="ja-JP" altLang="en-US" dirty="0" smtClean="0">
                  <a:latin typeface="+mj-ea"/>
                  <a:ea typeface="+mj-ea"/>
                </a:rPr>
                <a:t>と</a:t>
              </a:r>
              <a:endParaRPr kumimoji="1" lang="en-US" altLang="ja-JP" dirty="0" smtClean="0">
                <a:latin typeface="+mj-ea"/>
                <a:ea typeface="+mj-ea"/>
              </a:endParaRPr>
            </a:p>
            <a:p>
              <a:pPr algn="ctr"/>
              <a:r>
                <a:rPr kumimoji="1" lang="ja-JP" altLang="en-US" dirty="0" smtClean="0">
                  <a:latin typeface="+mj-ea"/>
                  <a:ea typeface="+mj-ea"/>
                </a:rPr>
                <a:t>契約</a:t>
              </a:r>
              <a:r>
                <a:rPr kumimoji="1" lang="ja-JP" altLang="en-US" dirty="0">
                  <a:latin typeface="+mj-ea"/>
                  <a:ea typeface="+mj-ea"/>
                </a:rPr>
                <a:t>した端末</a:t>
              </a:r>
            </a:p>
          </p:txBody>
        </p:sp>
        <p:sp>
          <p:nvSpPr>
            <p:cNvPr id="21" name="テキスト ボックス 20"/>
            <p:cNvSpPr txBox="1"/>
            <p:nvPr/>
          </p:nvSpPr>
          <p:spPr>
            <a:xfrm>
              <a:off x="2699630" y="530491"/>
              <a:ext cx="1138879" cy="640339"/>
            </a:xfrm>
            <a:prstGeom prst="rect">
              <a:avLst/>
            </a:prstGeom>
            <a:noFill/>
          </p:spPr>
          <p:txBody>
            <a:bodyPr wrap="none" rtlCol="0">
              <a:spAutoFit/>
            </a:bodyPr>
            <a:lstStyle/>
            <a:p>
              <a:r>
                <a:rPr kumimoji="1" lang="en-US" altLang="ja-JP" dirty="0">
                  <a:latin typeface="+mj-ea"/>
                  <a:ea typeface="+mj-ea"/>
                </a:rPr>
                <a:t>A</a:t>
              </a:r>
              <a:r>
                <a:rPr kumimoji="1" lang="ja-JP" altLang="en-US" dirty="0">
                  <a:latin typeface="+mj-ea"/>
                  <a:ea typeface="+mj-ea"/>
                </a:rPr>
                <a:t>社</a:t>
              </a:r>
            </a:p>
          </p:txBody>
        </p:sp>
        <p:sp>
          <p:nvSpPr>
            <p:cNvPr id="23" name="テキスト ボックス 22"/>
            <p:cNvSpPr txBox="1"/>
            <p:nvPr/>
          </p:nvSpPr>
          <p:spPr>
            <a:xfrm>
              <a:off x="7168710" y="452759"/>
              <a:ext cx="1135691" cy="640339"/>
            </a:xfrm>
            <a:prstGeom prst="rect">
              <a:avLst/>
            </a:prstGeom>
            <a:noFill/>
          </p:spPr>
          <p:txBody>
            <a:bodyPr wrap="none" rtlCol="0">
              <a:spAutoFit/>
            </a:bodyPr>
            <a:lstStyle/>
            <a:p>
              <a:r>
                <a:rPr kumimoji="1" lang="en-US" altLang="ja-JP" dirty="0">
                  <a:latin typeface="+mj-ea"/>
                  <a:ea typeface="+mj-ea"/>
                </a:rPr>
                <a:t>C</a:t>
              </a:r>
              <a:r>
                <a:rPr kumimoji="1" lang="ja-JP" altLang="en-US" dirty="0">
                  <a:latin typeface="+mj-ea"/>
                  <a:ea typeface="+mj-ea"/>
                </a:rPr>
                <a:t>社</a:t>
              </a:r>
            </a:p>
          </p:txBody>
        </p:sp>
        <p:sp>
          <p:nvSpPr>
            <p:cNvPr id="24" name="テキスト ボックス 23"/>
            <p:cNvSpPr txBox="1"/>
            <p:nvPr/>
          </p:nvSpPr>
          <p:spPr>
            <a:xfrm>
              <a:off x="3915767" y="2939003"/>
              <a:ext cx="3217684" cy="640339"/>
            </a:xfrm>
            <a:prstGeom prst="rect">
              <a:avLst/>
            </a:prstGeom>
            <a:noFill/>
          </p:spPr>
          <p:txBody>
            <a:bodyPr wrap="none" rtlCol="0">
              <a:spAutoFit/>
            </a:bodyPr>
            <a:lstStyle/>
            <a:p>
              <a:r>
                <a:rPr kumimoji="1" lang="en-US" altLang="ja-JP" dirty="0">
                  <a:latin typeface="+mj-ea"/>
                  <a:ea typeface="+mj-ea"/>
                </a:rPr>
                <a:t>00000JAPAN</a:t>
              </a:r>
              <a:endParaRPr kumimoji="1" lang="ja-JP" altLang="en-US" dirty="0">
                <a:latin typeface="+mj-ea"/>
                <a:ea typeface="+mj-ea"/>
              </a:endParaRPr>
            </a:p>
          </p:txBody>
        </p:sp>
        <p:sp>
          <p:nvSpPr>
            <p:cNvPr id="28" name="上下矢印 27"/>
            <p:cNvSpPr/>
            <p:nvPr/>
          </p:nvSpPr>
          <p:spPr>
            <a:xfrm rot="3339386">
              <a:off x="2798230" y="3069906"/>
              <a:ext cx="289053" cy="155390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29" name="上下矢印 28"/>
            <p:cNvSpPr/>
            <p:nvPr/>
          </p:nvSpPr>
          <p:spPr>
            <a:xfrm rot="18260614" flipH="1">
              <a:off x="8362553" y="3069352"/>
              <a:ext cx="289053" cy="155390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30" name="上下矢印 29"/>
            <p:cNvSpPr/>
            <p:nvPr/>
          </p:nvSpPr>
          <p:spPr>
            <a:xfrm flipH="1">
              <a:off x="5249022" y="3756242"/>
              <a:ext cx="289053" cy="59203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22" name="テキスト ボックス 21"/>
            <p:cNvSpPr txBox="1"/>
            <p:nvPr/>
          </p:nvSpPr>
          <p:spPr>
            <a:xfrm>
              <a:off x="5107339" y="484182"/>
              <a:ext cx="1135691" cy="640339"/>
            </a:xfrm>
            <a:prstGeom prst="rect">
              <a:avLst/>
            </a:prstGeom>
            <a:noFill/>
          </p:spPr>
          <p:txBody>
            <a:bodyPr wrap="none" rtlCol="0">
              <a:spAutoFit/>
            </a:bodyPr>
            <a:lstStyle/>
            <a:p>
              <a:r>
                <a:rPr kumimoji="1" lang="en-US" altLang="ja-JP" dirty="0">
                  <a:latin typeface="+mj-ea"/>
                  <a:ea typeface="+mj-ea"/>
                </a:rPr>
                <a:t>B</a:t>
              </a:r>
              <a:r>
                <a:rPr kumimoji="1" lang="ja-JP" altLang="en-US" dirty="0">
                  <a:latin typeface="+mj-ea"/>
                  <a:ea typeface="+mj-ea"/>
                </a:rPr>
                <a:t>社</a:t>
              </a:r>
            </a:p>
          </p:txBody>
        </p:sp>
      </p:gr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15514" y="5103899"/>
            <a:ext cx="1320744" cy="810258"/>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0503" y="5128954"/>
            <a:ext cx="587638" cy="909319"/>
          </a:xfrm>
          <a:prstGeom prst="rect">
            <a:avLst/>
          </a:prstGeom>
        </p:spPr>
      </p:pic>
      <p:pic>
        <p:nvPicPr>
          <p:cNvPr id="67" name="図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434077">
            <a:off x="1703618" y="4871948"/>
            <a:ext cx="587638" cy="909319"/>
          </a:xfrm>
          <a:prstGeom prst="rect">
            <a:avLst/>
          </a:prstGeom>
        </p:spPr>
      </p:pic>
      <p:pic>
        <p:nvPicPr>
          <p:cNvPr id="1026" name="Picture 2" descr="C:\Users\staff\Desktop\マリナ\10_イラスト\IPA用_加藤マリナさんイラスト\PC・スマホ等素材\携帯電話基地局.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22880" y="3195571"/>
            <a:ext cx="600392" cy="982917"/>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2" descr="C:\Users\staff\Desktop\マリナ\10_イラスト\IPA用_加藤マリナさんイラスト\PC・スマホ等素材\携帯電話基地局.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1429" y="3195571"/>
            <a:ext cx="600392" cy="982917"/>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2" descr="C:\Users\staff\Desktop\マリナ\10_イラスト\IPA用_加藤マリナさんイラスト\PC・スマホ等素材\携帯電話基地局.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92054" y="3195571"/>
            <a:ext cx="600392" cy="982917"/>
          </a:xfrm>
          <a:prstGeom prst="rect">
            <a:avLst/>
          </a:prstGeom>
          <a:noFill/>
          <a:extLst>
            <a:ext uri="{909E8E84-426E-40DD-AFC4-6F175D3DCCD1}">
              <a14:hiddenFill xmlns:a14="http://schemas.microsoft.com/office/drawing/2010/main">
                <a:solidFill>
                  <a:srgbClr val="FFFFFF"/>
                </a:solidFill>
              </a14:hiddenFill>
            </a:ext>
          </a:extLst>
        </p:spPr>
      </p:pic>
      <p:sp>
        <p:nvSpPr>
          <p:cNvPr id="12" name="乗算記号 11"/>
          <p:cNvSpPr/>
          <p:nvPr/>
        </p:nvSpPr>
        <p:spPr>
          <a:xfrm>
            <a:off x="2620780" y="3345347"/>
            <a:ext cx="646771" cy="705051"/>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乗算記号 69"/>
          <p:cNvSpPr/>
          <p:nvPr/>
        </p:nvSpPr>
        <p:spPr>
          <a:xfrm>
            <a:off x="4880782" y="3352164"/>
            <a:ext cx="646771" cy="705051"/>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72977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0090" y="468742"/>
            <a:ext cx="7958418" cy="784598"/>
          </a:xfrm>
        </p:spPr>
        <p:txBody>
          <a:bodyPr/>
          <a:lstStyle/>
          <a:p>
            <a:r>
              <a:rPr kumimoji="1" lang="ja-JP" altLang="en-US" dirty="0"/>
              <a:t>整備が促進されます</a:t>
            </a:r>
          </a:p>
        </p:txBody>
      </p:sp>
      <p:sp>
        <p:nvSpPr>
          <p:cNvPr id="5" name="正方形/長方形 4"/>
          <p:cNvSpPr/>
          <p:nvPr/>
        </p:nvSpPr>
        <p:spPr>
          <a:xfrm>
            <a:off x="300002" y="6596390"/>
            <a:ext cx="8639175" cy="261610"/>
          </a:xfrm>
          <a:prstGeom prst="rect">
            <a:avLst/>
          </a:prstGeom>
        </p:spPr>
        <p:txBody>
          <a:bodyPr wrap="square">
            <a:spAutoFit/>
          </a:bodyPr>
          <a:lstStyle/>
          <a:p>
            <a:pPr algn="r"/>
            <a:r>
              <a:rPr lang="ja-JP" altLang="en-US" sz="1100" dirty="0">
                <a:solidFill>
                  <a:prstClr val="black"/>
                </a:solidFill>
                <a:latin typeface="+mj-ea"/>
                <a:ea typeface="+mj-ea"/>
              </a:rPr>
              <a:t>出典：総務省</a:t>
            </a:r>
            <a:r>
              <a:rPr lang="en-US" altLang="ja-JP" sz="1100" dirty="0">
                <a:solidFill>
                  <a:prstClr val="black"/>
                </a:solidFill>
                <a:latin typeface="+mj-ea"/>
                <a:ea typeface="+mj-ea"/>
              </a:rPr>
              <a:t>HPhttp://www.soumu.go.jp/johotsusintokei/whitepaper/ja/h30/html/nd266220.html</a:t>
            </a:r>
            <a:r>
              <a:rPr lang="ja-JP" altLang="en-US" sz="1100" dirty="0">
                <a:solidFill>
                  <a:prstClr val="black"/>
                </a:solidFill>
                <a:latin typeface="+mj-ea"/>
                <a:ea typeface="+mj-ea"/>
              </a:rPr>
              <a:t>より引用</a:t>
            </a:r>
          </a:p>
        </p:txBody>
      </p:sp>
      <p:sp>
        <p:nvSpPr>
          <p:cNvPr id="6" name="テキスト ボックス 5"/>
          <p:cNvSpPr txBox="1"/>
          <p:nvPr/>
        </p:nvSpPr>
        <p:spPr>
          <a:xfrm>
            <a:off x="95177" y="1207053"/>
            <a:ext cx="9048823" cy="830997"/>
          </a:xfrm>
          <a:prstGeom prst="rect">
            <a:avLst/>
          </a:prstGeom>
          <a:noFill/>
        </p:spPr>
        <p:txBody>
          <a:bodyPr wrap="square" rtlCol="0">
            <a:spAutoFit/>
          </a:bodyPr>
          <a:lstStyle/>
          <a:p>
            <a:r>
              <a:rPr lang="en-US" altLang="ja-JP" sz="2400" dirty="0">
                <a:solidFill>
                  <a:prstClr val="black"/>
                </a:solidFill>
                <a:latin typeface="+mj-ea"/>
                <a:ea typeface="+mj-ea"/>
              </a:rPr>
              <a:t>Wi-Fi</a:t>
            </a:r>
            <a:r>
              <a:rPr lang="ja-JP" altLang="en-US" sz="2400" dirty="0">
                <a:solidFill>
                  <a:prstClr val="black"/>
                </a:solidFill>
                <a:latin typeface="+mj-ea"/>
                <a:ea typeface="+mj-ea"/>
              </a:rPr>
              <a:t>環境の整備促進</a:t>
            </a:r>
            <a:endParaRPr lang="en-US" altLang="ja-JP" sz="2400" dirty="0">
              <a:solidFill>
                <a:prstClr val="black"/>
              </a:solidFill>
              <a:latin typeface="+mj-ea"/>
              <a:ea typeface="+mj-ea"/>
            </a:endParaRPr>
          </a:p>
          <a:p>
            <a:r>
              <a:rPr lang="ja-JP" altLang="en-US" sz="2400" dirty="0">
                <a:solidFill>
                  <a:prstClr val="black"/>
                </a:solidFill>
                <a:latin typeface="+mj-ea"/>
                <a:ea typeface="+mj-ea"/>
              </a:rPr>
              <a:t>防災面・</a:t>
            </a:r>
            <a:r>
              <a:rPr lang="en-US" altLang="ja-JP" sz="2400" dirty="0">
                <a:solidFill>
                  <a:prstClr val="black"/>
                </a:solidFill>
                <a:latin typeface="+mj-ea"/>
                <a:ea typeface="+mj-ea"/>
              </a:rPr>
              <a:t>2020</a:t>
            </a:r>
            <a:r>
              <a:rPr lang="ja-JP" altLang="en-US" sz="2400" dirty="0">
                <a:solidFill>
                  <a:prstClr val="black"/>
                </a:solidFill>
                <a:latin typeface="+mj-ea"/>
                <a:ea typeface="+mj-ea"/>
              </a:rPr>
              <a:t>年の東京オリンピックを見据えた訪日外国人対応。</a:t>
            </a:r>
          </a:p>
        </p:txBody>
      </p:sp>
      <p:pic>
        <p:nvPicPr>
          <p:cNvPr id="1026" name="Picture 2" descr="http://www.soumu.go.jp/johotsusintokei/whitepaper/ja/h30/image/n6602040.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061725" y="2174808"/>
            <a:ext cx="6881649" cy="4101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55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half" idx="1"/>
          </p:nvPr>
        </p:nvSpPr>
        <p:spPr>
          <a:xfrm>
            <a:off x="500621" y="2266953"/>
            <a:ext cx="8479255" cy="3538266"/>
          </a:xfrm>
        </p:spPr>
        <p:txBody>
          <a:bodyPr>
            <a:normAutofit/>
          </a:bodyPr>
          <a:lstStyle/>
          <a:p>
            <a:pPr marL="0" indent="0">
              <a:buNone/>
            </a:pPr>
            <a:r>
              <a:rPr lang="ja-JP" altLang="en-US" sz="7200" dirty="0">
                <a:latin typeface="+mj-ea"/>
                <a:ea typeface="+mj-ea"/>
              </a:rPr>
              <a:t>危ない</a:t>
            </a:r>
            <a:r>
              <a:rPr lang="en-US" altLang="ja-JP" sz="7200" dirty="0">
                <a:latin typeface="+mj-ea"/>
                <a:ea typeface="+mj-ea"/>
              </a:rPr>
              <a:t>Wi-Fi</a:t>
            </a:r>
            <a:r>
              <a:rPr lang="ja-JP" altLang="en-US" sz="7200" dirty="0">
                <a:latin typeface="+mj-ea"/>
                <a:ea typeface="+mj-ea"/>
              </a:rPr>
              <a:t>が</a:t>
            </a:r>
            <a:endParaRPr lang="en-US" altLang="ja-JP" sz="7200" dirty="0">
              <a:latin typeface="+mj-ea"/>
              <a:ea typeface="+mj-ea"/>
            </a:endParaRPr>
          </a:p>
          <a:p>
            <a:pPr marL="0" indent="0">
              <a:buNone/>
            </a:pPr>
            <a:r>
              <a:rPr lang="ja-JP" altLang="en-US" sz="7200" dirty="0">
                <a:latin typeface="+mj-ea"/>
                <a:ea typeface="+mj-ea"/>
              </a:rPr>
              <a:t>ある？</a:t>
            </a:r>
            <a:endParaRPr kumimoji="1" lang="ja-JP" altLang="en-US" sz="7200" dirty="0">
              <a:latin typeface="+mj-ea"/>
              <a:ea typeface="+mj-ea"/>
            </a:endParaRPr>
          </a:p>
        </p:txBody>
      </p:sp>
    </p:spTree>
    <p:extLst>
      <p:ext uri="{BB962C8B-B14F-4D97-AF65-F5344CB8AC3E}">
        <p14:creationId xmlns:p14="http://schemas.microsoft.com/office/powerpoint/2010/main" val="3367732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1"/>
          </p:nvPr>
        </p:nvSpPr>
        <p:spPr>
          <a:xfrm>
            <a:off x="215152" y="2189040"/>
            <a:ext cx="8928848" cy="4351338"/>
          </a:xfrm>
        </p:spPr>
        <p:txBody>
          <a:bodyPr>
            <a:normAutofit/>
          </a:bodyPr>
          <a:lstStyle/>
          <a:p>
            <a:pPr marL="0" indent="0">
              <a:buNone/>
            </a:pPr>
            <a:r>
              <a:rPr lang="ja-JP" altLang="en-US" sz="5400" dirty="0">
                <a:latin typeface="+mn-ea"/>
              </a:rPr>
              <a:t>誰でも使えるということは，悪意ある第三者も使えるということ。</a:t>
            </a:r>
            <a:endParaRPr kumimoji="1" lang="ja-JP" altLang="en-US" sz="5400" dirty="0">
              <a:latin typeface="+mn-ea"/>
            </a:endParaRPr>
          </a:p>
        </p:txBody>
      </p:sp>
      <p:sp>
        <p:nvSpPr>
          <p:cNvPr id="3" name="タイトル 2"/>
          <p:cNvSpPr>
            <a:spLocks noGrp="1"/>
          </p:cNvSpPr>
          <p:nvPr>
            <p:ph type="title"/>
          </p:nvPr>
        </p:nvSpPr>
        <p:spPr/>
        <p:txBody>
          <a:bodyPr/>
          <a:lstStyle/>
          <a:p>
            <a:r>
              <a:rPr lang="ja-JP" altLang="en-US" dirty="0"/>
              <a:t>危険な</a:t>
            </a:r>
            <a:r>
              <a:rPr lang="en-US" altLang="ja-JP" dirty="0"/>
              <a:t>Wi-Fi</a:t>
            </a:r>
            <a:r>
              <a:rPr lang="ja-JP" altLang="en-US" dirty="0"/>
              <a:t>について</a:t>
            </a:r>
            <a:endParaRPr kumimoji="1" lang="ja-JP" altLang="en-US" dirty="0"/>
          </a:p>
        </p:txBody>
      </p:sp>
    </p:spTree>
    <p:extLst>
      <p:ext uri="{BB962C8B-B14F-4D97-AF65-F5344CB8AC3E}">
        <p14:creationId xmlns:p14="http://schemas.microsoft.com/office/powerpoint/2010/main" val="3407498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sz="half" idx="1"/>
          </p:nvPr>
        </p:nvSpPr>
        <p:spPr>
          <a:xfrm>
            <a:off x="0" y="2224210"/>
            <a:ext cx="9144000" cy="1867144"/>
          </a:xfrm>
        </p:spPr>
        <p:txBody>
          <a:bodyPr>
            <a:normAutofit/>
          </a:bodyPr>
          <a:lstStyle/>
          <a:p>
            <a:pPr>
              <a:buFont typeface="Wingdings" panose="05000000000000000000" pitchFamily="2" charset="2"/>
              <a:buChar char="l"/>
            </a:pPr>
            <a:r>
              <a:rPr lang="ja-JP" altLang="en-US" sz="5400" dirty="0"/>
              <a:t>通信を</a:t>
            </a:r>
            <a:r>
              <a:rPr lang="ja-JP" altLang="en-US" sz="5400" dirty="0">
                <a:latin typeface="+mj-ea"/>
                <a:ea typeface="+mj-ea"/>
              </a:rPr>
              <a:t>盗み見られる。</a:t>
            </a:r>
            <a:endParaRPr lang="en-US" altLang="ja-JP" sz="5400" dirty="0">
              <a:latin typeface="+mj-ea"/>
              <a:ea typeface="+mj-ea"/>
            </a:endParaRPr>
          </a:p>
          <a:p>
            <a:pPr>
              <a:buFont typeface="Wingdings" panose="05000000000000000000" pitchFamily="2" charset="2"/>
              <a:buChar char="l"/>
            </a:pPr>
            <a:r>
              <a:rPr kumimoji="1" lang="ja-JP" altLang="en-US" sz="5400" dirty="0"/>
              <a:t>不正サイトへ誘いこまれる。</a:t>
            </a:r>
            <a:endParaRPr kumimoji="1" lang="en-US" altLang="ja-JP" sz="5400" dirty="0"/>
          </a:p>
          <a:p>
            <a:pPr marL="0" indent="0">
              <a:buNone/>
            </a:pPr>
            <a:endParaRPr kumimoji="1" lang="ja-JP" altLang="en-US" sz="5400" dirty="0"/>
          </a:p>
        </p:txBody>
      </p:sp>
      <p:sp>
        <p:nvSpPr>
          <p:cNvPr id="10" name="タイトル 9"/>
          <p:cNvSpPr>
            <a:spLocks noGrp="1"/>
          </p:cNvSpPr>
          <p:nvPr>
            <p:ph type="title"/>
          </p:nvPr>
        </p:nvSpPr>
        <p:spPr/>
        <p:txBody>
          <a:bodyPr/>
          <a:lstStyle/>
          <a:p>
            <a:r>
              <a:rPr lang="ja-JP" altLang="en-US" sz="4000" dirty="0"/>
              <a:t>公衆</a:t>
            </a:r>
            <a:r>
              <a:rPr lang="en-US" altLang="ja-JP" dirty="0"/>
              <a:t>Wi-Fi</a:t>
            </a:r>
            <a:r>
              <a:rPr lang="ja-JP" altLang="en-US" sz="4000" dirty="0"/>
              <a:t>の危険性</a:t>
            </a:r>
            <a:endParaRPr kumimoji="1" lang="ja-JP" altLang="en-US" sz="4000"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032" y="4091354"/>
            <a:ext cx="8035996" cy="2418340"/>
          </a:xfrm>
          <a:prstGeom prst="rect">
            <a:avLst/>
          </a:prstGeom>
        </p:spPr>
      </p:pic>
    </p:spTree>
    <p:extLst>
      <p:ext uri="{BB962C8B-B14F-4D97-AF65-F5344CB8AC3E}">
        <p14:creationId xmlns:p14="http://schemas.microsoft.com/office/powerpoint/2010/main" val="36915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0" y="1752600"/>
            <a:ext cx="8979877" cy="4477117"/>
          </a:xfrm>
        </p:spPr>
        <p:txBody>
          <a:bodyPr>
            <a:normAutofit/>
          </a:bodyPr>
          <a:lstStyle/>
          <a:p>
            <a:pPr>
              <a:buFont typeface="Wingdings" panose="05000000000000000000" pitchFamily="2" charset="2"/>
              <a:buChar char="l"/>
            </a:pPr>
            <a:r>
              <a:rPr kumimoji="1" lang="ja-JP" altLang="en-US" sz="4800" dirty="0">
                <a:latin typeface="+mj-ea"/>
                <a:ea typeface="+mj-ea"/>
              </a:rPr>
              <a:t>偽の</a:t>
            </a:r>
            <a:r>
              <a:rPr kumimoji="1" lang="en-US" altLang="ja-JP" sz="4800" dirty="0">
                <a:latin typeface="+mj-ea"/>
                <a:ea typeface="+mj-ea"/>
              </a:rPr>
              <a:t>Wi-Fi</a:t>
            </a:r>
            <a:r>
              <a:rPr kumimoji="1" lang="ja-JP" altLang="en-US" sz="4800" dirty="0">
                <a:latin typeface="+mj-ea"/>
                <a:ea typeface="+mj-ea"/>
              </a:rPr>
              <a:t>スポットを見抜くことは難しい。</a:t>
            </a:r>
            <a:endParaRPr kumimoji="1" lang="en-US" altLang="ja-JP" sz="4800" dirty="0">
              <a:latin typeface="+mj-ea"/>
              <a:ea typeface="+mj-ea"/>
            </a:endParaRPr>
          </a:p>
          <a:p>
            <a:pPr>
              <a:buFont typeface="Wingdings" panose="05000000000000000000" pitchFamily="2" charset="2"/>
              <a:buChar char="l"/>
            </a:pPr>
            <a:endParaRPr lang="en-US" altLang="ja-JP" sz="4800" dirty="0">
              <a:latin typeface="+mj-ea"/>
              <a:ea typeface="+mj-ea"/>
            </a:endParaRPr>
          </a:p>
          <a:p>
            <a:pPr>
              <a:buFont typeface="Wingdings" panose="05000000000000000000" pitchFamily="2" charset="2"/>
              <a:buChar char="l"/>
            </a:pPr>
            <a:r>
              <a:rPr lang="ja-JP" altLang="en-US" sz="4800" dirty="0">
                <a:latin typeface="+mj-ea"/>
                <a:ea typeface="+mj-ea"/>
              </a:rPr>
              <a:t>その場所に行かなくても事前に入会手続きをとることが可能なものは、事前に入会手続きを。</a:t>
            </a:r>
            <a:endParaRPr kumimoji="1" lang="ja-JP" altLang="en-US" sz="4800" dirty="0">
              <a:latin typeface="+mj-ea"/>
              <a:ea typeface="+mj-ea"/>
            </a:endParaRPr>
          </a:p>
        </p:txBody>
      </p:sp>
      <p:sp>
        <p:nvSpPr>
          <p:cNvPr id="5" name="タイトル 4"/>
          <p:cNvSpPr>
            <a:spLocks noGrp="1"/>
          </p:cNvSpPr>
          <p:nvPr>
            <p:ph type="title"/>
          </p:nvPr>
        </p:nvSpPr>
        <p:spPr/>
        <p:txBody>
          <a:bodyPr/>
          <a:lstStyle/>
          <a:p>
            <a:r>
              <a:rPr kumimoji="1" lang="ja-JP" altLang="en-US" dirty="0"/>
              <a:t>ポイント</a:t>
            </a:r>
          </a:p>
        </p:txBody>
      </p:sp>
    </p:spTree>
    <p:extLst>
      <p:ext uri="{BB962C8B-B14F-4D97-AF65-F5344CB8AC3E}">
        <p14:creationId xmlns:p14="http://schemas.microsoft.com/office/powerpoint/2010/main" val="1976830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half" idx="1"/>
          </p:nvPr>
        </p:nvSpPr>
        <p:spPr>
          <a:xfrm>
            <a:off x="726832" y="2411940"/>
            <a:ext cx="8124091" cy="3729854"/>
          </a:xfrm>
        </p:spPr>
        <p:txBody>
          <a:bodyPr>
            <a:normAutofit/>
          </a:bodyPr>
          <a:lstStyle/>
          <a:p>
            <a:pPr marL="0" indent="0">
              <a:buNone/>
            </a:pPr>
            <a:r>
              <a:rPr lang="ja-JP" altLang="en-US" sz="7200" dirty="0">
                <a:latin typeface="+mj-ea"/>
                <a:ea typeface="+mj-ea"/>
              </a:rPr>
              <a:t>見られて困る情報は？</a:t>
            </a:r>
            <a:endParaRPr kumimoji="1" lang="ja-JP" altLang="en-US" sz="7200" dirty="0">
              <a:latin typeface="+mj-ea"/>
              <a:ea typeface="+mj-ea"/>
            </a:endParaRPr>
          </a:p>
        </p:txBody>
      </p:sp>
      <p:sp>
        <p:nvSpPr>
          <p:cNvPr id="2" name="タイトル 1"/>
          <p:cNvSpPr>
            <a:spLocks noGrp="1"/>
          </p:cNvSpPr>
          <p:nvPr>
            <p:ph type="title"/>
          </p:nvPr>
        </p:nvSpPr>
        <p:spPr/>
        <p:txBody>
          <a:bodyPr/>
          <a:lstStyle/>
          <a:p>
            <a:r>
              <a:rPr kumimoji="1" lang="ja-JP" altLang="en-US" dirty="0"/>
              <a:t>考えてみましょう</a:t>
            </a:r>
          </a:p>
        </p:txBody>
      </p:sp>
    </p:spTree>
    <p:extLst>
      <p:ext uri="{BB962C8B-B14F-4D97-AF65-F5344CB8AC3E}">
        <p14:creationId xmlns:p14="http://schemas.microsoft.com/office/powerpoint/2010/main" val="3250041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04275" y="1674570"/>
            <a:ext cx="8135450" cy="2852737"/>
          </a:xfrm>
        </p:spPr>
        <p:txBody>
          <a:bodyPr/>
          <a:lstStyle/>
          <a:p>
            <a:r>
              <a:rPr kumimoji="1" lang="ja-JP" altLang="en-US" dirty="0">
                <a:latin typeface="+mj-ea"/>
              </a:rPr>
              <a:t>公衆</a:t>
            </a:r>
            <a:r>
              <a:rPr kumimoji="1" lang="en-US" altLang="ja-JP" dirty="0">
                <a:latin typeface="+mj-ea"/>
              </a:rPr>
              <a:t>Wi-Fi</a:t>
            </a:r>
            <a:r>
              <a:rPr kumimoji="1" lang="ja-JP" altLang="en-US" dirty="0">
                <a:latin typeface="+mj-ea"/>
              </a:rPr>
              <a:t>の通信は</a:t>
            </a:r>
            <a:r>
              <a:rPr kumimoji="1" lang="en-US" altLang="ja-JP" dirty="0">
                <a:latin typeface="+mj-ea"/>
              </a:rPr>
              <a:t/>
            </a:r>
            <a:br>
              <a:rPr kumimoji="1" lang="en-US" altLang="ja-JP" dirty="0">
                <a:latin typeface="+mj-ea"/>
              </a:rPr>
            </a:br>
            <a:r>
              <a:rPr kumimoji="1" lang="ja-JP" altLang="en-US" dirty="0">
                <a:latin typeface="+mj-ea"/>
              </a:rPr>
              <a:t>すべて見られる可能性がある。</a:t>
            </a:r>
          </a:p>
        </p:txBody>
      </p:sp>
    </p:spTree>
    <p:extLst>
      <p:ext uri="{BB962C8B-B14F-4D97-AF65-F5344CB8AC3E}">
        <p14:creationId xmlns:p14="http://schemas.microsoft.com/office/powerpoint/2010/main" val="61482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正方形/長方形 4"/>
          <p:cNvSpPr/>
          <p:nvPr/>
        </p:nvSpPr>
        <p:spPr>
          <a:xfrm>
            <a:off x="931893" y="2033659"/>
            <a:ext cx="7891669" cy="1477328"/>
          </a:xfrm>
          <a:prstGeom prst="rect">
            <a:avLst/>
          </a:prstGeom>
        </p:spPr>
        <p:txBody>
          <a:bodyPr wrap="square">
            <a:spAutoFit/>
          </a:bodyPr>
          <a:lstStyle/>
          <a:p>
            <a:r>
              <a:rPr lang="ja-JP" altLang="en-US" dirty="0" smtClean="0">
                <a:solidFill>
                  <a:prstClr val="black"/>
                </a:solidFill>
              </a:rPr>
              <a:t>正式版</a:t>
            </a:r>
            <a:r>
              <a:rPr lang="ja-JP" altLang="en-US" dirty="0">
                <a:solidFill>
                  <a:prstClr val="black"/>
                </a:solidFill>
              </a:rPr>
              <a:t>が</a:t>
            </a:r>
            <a:r>
              <a:rPr lang="en-US" altLang="ja-JP" dirty="0">
                <a:solidFill>
                  <a:prstClr val="black"/>
                </a:solidFill>
              </a:rPr>
              <a:t>IPA</a:t>
            </a:r>
            <a:r>
              <a:rPr lang="ja-JP" altLang="en-US" dirty="0">
                <a:solidFill>
                  <a:prstClr val="black"/>
                </a:solidFill>
              </a:rPr>
              <a:t>サイトにてリリース後はこちらの教材は使用できません。</a:t>
            </a:r>
          </a:p>
          <a:p>
            <a:r>
              <a:rPr lang="ja-JP" altLang="en-US" dirty="0">
                <a:solidFill>
                  <a:prstClr val="black"/>
                </a:solidFill>
              </a:rPr>
              <a:t>正式版リリースまでの試行教材としてご利用ください。</a:t>
            </a:r>
          </a:p>
          <a:p>
            <a:r>
              <a:rPr lang="ja-JP" altLang="en-US" dirty="0" smtClean="0">
                <a:solidFill>
                  <a:prstClr val="black"/>
                </a:solidFill>
              </a:rPr>
              <a:t>正式版</a:t>
            </a:r>
            <a:r>
              <a:rPr lang="ja-JP" altLang="en-US" dirty="0">
                <a:solidFill>
                  <a:prstClr val="black"/>
                </a:solidFill>
              </a:rPr>
              <a:t>とは内容は変更される可能性がございます。</a:t>
            </a:r>
          </a:p>
          <a:p>
            <a:r>
              <a:rPr lang="ja-JP" altLang="en-US" dirty="0">
                <a:solidFill>
                  <a:prstClr val="black"/>
                </a:solidFill>
              </a:rPr>
              <a:t>試行版についての御利用者様のご意見をお待ちしております</a:t>
            </a:r>
            <a:r>
              <a:rPr lang="ja-JP" altLang="en-US" dirty="0" smtClean="0">
                <a:solidFill>
                  <a:prstClr val="black"/>
                </a:solidFill>
              </a:rPr>
              <a:t>。</a:t>
            </a:r>
            <a:endParaRPr lang="en-US" altLang="ja-JP" dirty="0" smtClean="0">
              <a:solidFill>
                <a:prstClr val="black"/>
              </a:solidFill>
            </a:endParaRPr>
          </a:p>
          <a:p>
            <a:r>
              <a:rPr lang="ja-JP" altLang="en-US" dirty="0" smtClean="0">
                <a:solidFill>
                  <a:prstClr val="black"/>
                </a:solidFill>
              </a:rPr>
              <a:t>お気づき</a:t>
            </a:r>
            <a:r>
              <a:rPr lang="ja-JP" altLang="en-US" dirty="0">
                <a:solidFill>
                  <a:prstClr val="black"/>
                </a:solidFill>
              </a:rPr>
              <a:t>の点がございましたら　下記</a:t>
            </a:r>
            <a:r>
              <a:rPr lang="ja-JP" altLang="en-US" dirty="0" smtClean="0">
                <a:solidFill>
                  <a:prstClr val="black"/>
                </a:solidFill>
              </a:rPr>
              <a:t>まで</a:t>
            </a:r>
            <a:r>
              <a:rPr lang="ja-JP" altLang="en-US" dirty="0">
                <a:solidFill>
                  <a:prstClr val="black"/>
                </a:solidFill>
              </a:rPr>
              <a:t>お寄せください</a:t>
            </a:r>
            <a:r>
              <a:rPr lang="ja-JP" altLang="en-US" dirty="0" smtClean="0">
                <a:solidFill>
                  <a:prstClr val="black"/>
                </a:solidFill>
              </a:rPr>
              <a:t>。</a:t>
            </a:r>
            <a:endParaRPr lang="ja-JP" altLang="en-US" dirty="0">
              <a:solidFill>
                <a:prstClr val="black"/>
              </a:solidFill>
            </a:endParaRPr>
          </a:p>
        </p:txBody>
      </p:sp>
      <p:sp>
        <p:nvSpPr>
          <p:cNvPr id="6" name="テキスト ボックス 5"/>
          <p:cNvSpPr txBox="1"/>
          <p:nvPr/>
        </p:nvSpPr>
        <p:spPr>
          <a:xfrm>
            <a:off x="1002293" y="995227"/>
            <a:ext cx="7571303" cy="830997"/>
          </a:xfrm>
          <a:prstGeom prst="rect">
            <a:avLst/>
          </a:prstGeom>
          <a:noFill/>
        </p:spPr>
        <p:txBody>
          <a:bodyPr wrap="none" rtlCol="0">
            <a:spAutoFit/>
          </a:bodyPr>
          <a:lstStyle/>
          <a:p>
            <a:r>
              <a:rPr lang="ja-JP" altLang="en-US" sz="4800" b="1" dirty="0">
                <a:solidFill>
                  <a:srgbClr val="FF0000"/>
                </a:solidFill>
              </a:rPr>
              <a:t>当教材は試行版になります</a:t>
            </a:r>
          </a:p>
        </p:txBody>
      </p:sp>
      <p:cxnSp>
        <p:nvCxnSpPr>
          <p:cNvPr id="8" name="直線コネクタ 7"/>
          <p:cNvCxnSpPr/>
          <p:nvPr/>
        </p:nvCxnSpPr>
        <p:spPr>
          <a:xfrm>
            <a:off x="1087637" y="1766454"/>
            <a:ext cx="732484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916840" y="4352002"/>
            <a:ext cx="3094180" cy="523220"/>
          </a:xfrm>
          <a:prstGeom prst="rect">
            <a:avLst/>
          </a:prstGeom>
          <a:noFill/>
        </p:spPr>
        <p:txBody>
          <a:bodyPr wrap="none" rtlCol="0">
            <a:spAutoFit/>
          </a:bodyPr>
          <a:lstStyle/>
          <a:p>
            <a:r>
              <a:rPr lang="en-US" altLang="ja-JP" sz="2800" dirty="0">
                <a:solidFill>
                  <a:prstClr val="black"/>
                </a:solidFill>
              </a:rPr>
              <a:t>ipa@edu-net.co.jp</a:t>
            </a:r>
            <a:endParaRPr lang="ja-JP" altLang="en-US" sz="2800" dirty="0">
              <a:solidFill>
                <a:prstClr val="black"/>
              </a:solidFill>
            </a:endParaRPr>
          </a:p>
        </p:txBody>
      </p:sp>
      <p:sp>
        <p:nvSpPr>
          <p:cNvPr id="25" name="テキスト ボックス 24"/>
          <p:cNvSpPr txBox="1"/>
          <p:nvPr/>
        </p:nvSpPr>
        <p:spPr>
          <a:xfrm>
            <a:off x="2363932" y="4087004"/>
            <a:ext cx="4199996" cy="369332"/>
          </a:xfrm>
          <a:prstGeom prst="rect">
            <a:avLst/>
          </a:prstGeom>
          <a:noFill/>
        </p:spPr>
        <p:txBody>
          <a:bodyPr wrap="none" rtlCol="0">
            <a:spAutoFit/>
          </a:bodyPr>
          <a:lstStyle/>
          <a:p>
            <a:r>
              <a:rPr lang="en-US" altLang="ja-JP" dirty="0" smtClean="0">
                <a:solidFill>
                  <a:prstClr val="black"/>
                </a:solidFill>
              </a:rPr>
              <a:t>IPA</a:t>
            </a:r>
            <a:r>
              <a:rPr lang="ja-JP" altLang="en-US" dirty="0" smtClean="0">
                <a:solidFill>
                  <a:prstClr val="black"/>
                </a:solidFill>
              </a:rPr>
              <a:t>インターネット安全教室事務局まで</a:t>
            </a:r>
            <a:endParaRPr lang="ja-JP" altLang="en-US" dirty="0">
              <a:solidFill>
                <a:prstClr val="black"/>
              </a:solidFill>
            </a:endParaRPr>
          </a:p>
        </p:txBody>
      </p:sp>
      <p:sp>
        <p:nvSpPr>
          <p:cNvPr id="26" name="正方形/長方形 25"/>
          <p:cNvSpPr/>
          <p:nvPr/>
        </p:nvSpPr>
        <p:spPr>
          <a:xfrm>
            <a:off x="2078178" y="3906981"/>
            <a:ext cx="4771505" cy="118040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355155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half" idx="1"/>
          </p:nvPr>
        </p:nvSpPr>
        <p:spPr>
          <a:xfrm>
            <a:off x="367553" y="2192216"/>
            <a:ext cx="8776447" cy="3797178"/>
          </a:xfrm>
        </p:spPr>
        <p:txBody>
          <a:bodyPr>
            <a:normAutofit/>
          </a:bodyPr>
          <a:lstStyle/>
          <a:p>
            <a:pPr>
              <a:buFont typeface="Wingdings" panose="05000000000000000000" pitchFamily="2" charset="2"/>
              <a:buChar char="l"/>
            </a:pPr>
            <a:r>
              <a:rPr kumimoji="1" lang="ja-JP" altLang="en-US" sz="4400" dirty="0">
                <a:latin typeface="+mj-ea"/>
                <a:ea typeface="+mj-ea"/>
              </a:rPr>
              <a:t>氏名、住所、電話番番号</a:t>
            </a:r>
            <a:endParaRPr kumimoji="1" lang="en-US" altLang="ja-JP" sz="4400" dirty="0">
              <a:latin typeface="+mj-ea"/>
              <a:ea typeface="+mj-ea"/>
            </a:endParaRPr>
          </a:p>
          <a:p>
            <a:pPr>
              <a:buFont typeface="Wingdings" panose="05000000000000000000" pitchFamily="2" charset="2"/>
              <a:buChar char="l"/>
            </a:pPr>
            <a:r>
              <a:rPr lang="ja-JP" altLang="en-US" sz="4400" dirty="0">
                <a:latin typeface="+mj-ea"/>
                <a:ea typeface="+mj-ea"/>
              </a:rPr>
              <a:t>クレジットカード情報</a:t>
            </a:r>
            <a:endParaRPr lang="en-US" altLang="ja-JP" sz="4400" dirty="0">
              <a:latin typeface="+mj-ea"/>
              <a:ea typeface="+mj-ea"/>
            </a:endParaRPr>
          </a:p>
          <a:p>
            <a:pPr>
              <a:buFont typeface="Wingdings" panose="05000000000000000000" pitchFamily="2" charset="2"/>
              <a:buChar char="l"/>
            </a:pPr>
            <a:r>
              <a:rPr kumimoji="1" lang="ja-JP" altLang="en-US" sz="4400" dirty="0">
                <a:latin typeface="+mj-ea"/>
                <a:ea typeface="+mj-ea"/>
              </a:rPr>
              <a:t>メールやメッセージのやり取り</a:t>
            </a:r>
            <a:endParaRPr kumimoji="1" lang="en-US" altLang="ja-JP" sz="4400" dirty="0">
              <a:latin typeface="+mj-ea"/>
              <a:ea typeface="+mj-ea"/>
            </a:endParaRPr>
          </a:p>
          <a:p>
            <a:pPr>
              <a:buFont typeface="Wingdings" panose="05000000000000000000" pitchFamily="2" charset="2"/>
              <a:buChar char="l"/>
            </a:pPr>
            <a:r>
              <a:rPr lang="en-US" altLang="ja-JP" sz="4400" dirty="0">
                <a:latin typeface="+mj-ea"/>
                <a:ea typeface="+mj-ea"/>
              </a:rPr>
              <a:t>ID</a:t>
            </a:r>
            <a:r>
              <a:rPr lang="ja-JP" altLang="en-US" sz="4400" dirty="0" err="1">
                <a:latin typeface="+mj-ea"/>
                <a:ea typeface="+mj-ea"/>
              </a:rPr>
              <a:t>、</a:t>
            </a:r>
            <a:r>
              <a:rPr lang="ja-JP" altLang="en-US" sz="4400" dirty="0">
                <a:latin typeface="+mj-ea"/>
                <a:ea typeface="+mj-ea"/>
              </a:rPr>
              <a:t>パスワード</a:t>
            </a:r>
            <a:endParaRPr kumimoji="1" lang="en-US" altLang="ja-JP" sz="4400" dirty="0">
              <a:latin typeface="+mj-ea"/>
              <a:ea typeface="+mj-ea"/>
            </a:endParaRPr>
          </a:p>
          <a:p>
            <a:pPr>
              <a:buFont typeface="Wingdings" panose="05000000000000000000" pitchFamily="2" charset="2"/>
              <a:buChar char="l"/>
            </a:pPr>
            <a:endParaRPr kumimoji="1" lang="en-US" altLang="ja-JP" sz="4000" dirty="0">
              <a:latin typeface="+mj-ea"/>
              <a:ea typeface="+mj-ea"/>
            </a:endParaRPr>
          </a:p>
        </p:txBody>
      </p:sp>
      <p:sp>
        <p:nvSpPr>
          <p:cNvPr id="6" name="タイトル 5"/>
          <p:cNvSpPr>
            <a:spLocks noGrp="1"/>
          </p:cNvSpPr>
          <p:nvPr>
            <p:ph type="title"/>
          </p:nvPr>
        </p:nvSpPr>
        <p:spPr/>
        <p:txBody>
          <a:bodyPr/>
          <a:lstStyle/>
          <a:p>
            <a:r>
              <a:rPr kumimoji="1" lang="ja-JP" altLang="en-US" dirty="0"/>
              <a:t>見られると困る情報</a:t>
            </a:r>
          </a:p>
        </p:txBody>
      </p:sp>
    </p:spTree>
    <p:extLst>
      <p:ext uri="{BB962C8B-B14F-4D97-AF65-F5344CB8AC3E}">
        <p14:creationId xmlns:p14="http://schemas.microsoft.com/office/powerpoint/2010/main" val="2358357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1"/>
          </p:nvPr>
        </p:nvSpPr>
        <p:spPr>
          <a:xfrm>
            <a:off x="257909" y="1699846"/>
            <a:ext cx="8768860" cy="4302369"/>
          </a:xfrm>
        </p:spPr>
        <p:txBody>
          <a:bodyPr>
            <a:normAutofit/>
          </a:bodyPr>
          <a:lstStyle/>
          <a:p>
            <a:pPr>
              <a:buFont typeface="Wingdings" panose="05000000000000000000" pitchFamily="2" charset="2"/>
              <a:buChar char="l"/>
            </a:pPr>
            <a:r>
              <a:rPr lang="ja-JP" altLang="en-US" sz="4400" dirty="0">
                <a:latin typeface="+mj-ea"/>
                <a:ea typeface="+mj-ea"/>
              </a:rPr>
              <a:t>ウェブ閲覧の場合は「</a:t>
            </a:r>
            <a:r>
              <a:rPr lang="en-US" altLang="ja-JP" sz="4400" dirty="0">
                <a:latin typeface="+mj-ea"/>
                <a:ea typeface="+mj-ea"/>
              </a:rPr>
              <a:t>https://</a:t>
            </a:r>
            <a:r>
              <a:rPr lang="ja-JP" altLang="en-US" sz="4400" dirty="0">
                <a:latin typeface="+mj-ea"/>
                <a:ea typeface="+mj-ea"/>
              </a:rPr>
              <a:t>」ではじまるサイトを利用する。</a:t>
            </a:r>
          </a:p>
          <a:p>
            <a:pPr>
              <a:buFont typeface="Wingdings" panose="05000000000000000000" pitchFamily="2" charset="2"/>
              <a:buChar char="l"/>
            </a:pPr>
            <a:endParaRPr lang="ja-JP" altLang="en-US" sz="4400" dirty="0">
              <a:latin typeface="+mj-ea"/>
              <a:ea typeface="+mj-ea"/>
            </a:endParaRPr>
          </a:p>
          <a:p>
            <a:pPr>
              <a:buFont typeface="Wingdings" panose="05000000000000000000" pitchFamily="2" charset="2"/>
              <a:buChar char="l"/>
            </a:pPr>
            <a:r>
              <a:rPr lang="ja-JP" altLang="en-US" sz="4400" dirty="0">
                <a:latin typeface="+mj-ea"/>
                <a:ea typeface="+mj-ea"/>
              </a:rPr>
              <a:t>公衆</a:t>
            </a:r>
            <a:r>
              <a:rPr lang="en-US" altLang="ja-JP" sz="4400" dirty="0">
                <a:latin typeface="+mj-ea"/>
                <a:ea typeface="+mj-ea"/>
              </a:rPr>
              <a:t>Wi-Fi</a:t>
            </a:r>
            <a:r>
              <a:rPr lang="ja-JP" altLang="en-US" sz="4400" dirty="0">
                <a:latin typeface="+mj-ea"/>
                <a:ea typeface="+mj-ea"/>
              </a:rPr>
              <a:t>利用時に、自分の</a:t>
            </a:r>
            <a:r>
              <a:rPr lang="en-US" altLang="ja-JP" sz="4400" dirty="0">
                <a:latin typeface="+mj-ea"/>
                <a:ea typeface="+mj-ea"/>
              </a:rPr>
              <a:t>ID</a:t>
            </a:r>
            <a:r>
              <a:rPr lang="ja-JP" altLang="en-US" sz="4400" dirty="0">
                <a:latin typeface="+mj-ea"/>
                <a:ea typeface="+mj-ea"/>
              </a:rPr>
              <a:t>やパスワード、個人情報、クレジットカード番号などを入力しない。</a:t>
            </a:r>
            <a:endParaRPr kumimoji="1" lang="ja-JP" altLang="en-US" sz="4400" dirty="0">
              <a:latin typeface="+mj-ea"/>
              <a:ea typeface="+mj-ea"/>
            </a:endParaRPr>
          </a:p>
        </p:txBody>
      </p:sp>
      <p:sp>
        <p:nvSpPr>
          <p:cNvPr id="2" name="タイトル 1"/>
          <p:cNvSpPr>
            <a:spLocks noGrp="1"/>
          </p:cNvSpPr>
          <p:nvPr>
            <p:ph type="title"/>
          </p:nvPr>
        </p:nvSpPr>
        <p:spPr/>
        <p:txBody>
          <a:bodyPr/>
          <a:lstStyle/>
          <a:p>
            <a:r>
              <a:rPr lang="ja-JP" altLang="en-US" dirty="0"/>
              <a:t>ポイント</a:t>
            </a:r>
            <a:endParaRPr kumimoji="1" lang="ja-JP" altLang="en-US" dirty="0"/>
          </a:p>
        </p:txBody>
      </p:sp>
    </p:spTree>
    <p:extLst>
      <p:ext uri="{BB962C8B-B14F-4D97-AF65-F5344CB8AC3E}">
        <p14:creationId xmlns:p14="http://schemas.microsoft.com/office/powerpoint/2010/main" val="2634257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8">
            <a:extLst>
              <a:ext uri="{FF2B5EF4-FFF2-40B4-BE49-F238E27FC236}">
                <a16:creationId xmlns="" xmlns:a16="http://schemas.microsoft.com/office/drawing/2014/main" id="{A5CF71BF-17D2-4C89-93B0-E9FBDA5050CD}"/>
              </a:ext>
            </a:extLst>
          </p:cNvPr>
          <p:cNvSpPr>
            <a:spLocks noGrp="1"/>
          </p:cNvSpPr>
          <p:nvPr>
            <p:ph sz="half" idx="1"/>
          </p:nvPr>
        </p:nvSpPr>
        <p:spPr>
          <a:xfrm>
            <a:off x="11724" y="1863970"/>
            <a:ext cx="9132276" cy="4570901"/>
          </a:xfrm>
        </p:spPr>
        <p:txBody>
          <a:bodyPr>
            <a:normAutofit/>
          </a:bodyPr>
          <a:lstStyle/>
          <a:p>
            <a:pPr marL="0" indent="0">
              <a:buNone/>
            </a:pPr>
            <a:r>
              <a:rPr lang="ja-JP" altLang="en-US" sz="5400" dirty="0"/>
              <a:t>公衆</a:t>
            </a:r>
            <a:r>
              <a:rPr lang="en-US" altLang="ja-JP" sz="5400" dirty="0"/>
              <a:t>Wi-Fi</a:t>
            </a:r>
            <a:r>
              <a:rPr lang="ja-JP" altLang="en-US" sz="5400" dirty="0"/>
              <a:t>を利用する際は、通信が見られてしまう可能性があることを意識して使いましょう。</a:t>
            </a:r>
            <a:endParaRPr lang="en-US" altLang="ja-JP" sz="5400" dirty="0"/>
          </a:p>
        </p:txBody>
      </p:sp>
    </p:spTree>
    <p:extLst>
      <p:ext uri="{BB962C8B-B14F-4D97-AF65-F5344CB8AC3E}">
        <p14:creationId xmlns:p14="http://schemas.microsoft.com/office/powerpoint/2010/main" val="242484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latin typeface="+mj-ea"/>
              </a:rPr>
              <a:t>最近のサイバー</a:t>
            </a:r>
            <a:r>
              <a:rPr kumimoji="1" lang="en-US" altLang="ja-JP" dirty="0">
                <a:latin typeface="+mj-ea"/>
              </a:rPr>
              <a:t/>
            </a:r>
            <a:br>
              <a:rPr kumimoji="1" lang="en-US" altLang="ja-JP" dirty="0">
                <a:latin typeface="+mj-ea"/>
              </a:rPr>
            </a:br>
            <a:r>
              <a:rPr kumimoji="1" lang="ja-JP" altLang="en-US" dirty="0">
                <a:latin typeface="+mj-ea"/>
              </a:rPr>
              <a:t>セキュリティの脅威</a:t>
            </a:r>
          </a:p>
        </p:txBody>
      </p:sp>
      <p:sp>
        <p:nvSpPr>
          <p:cNvPr id="6" name="コンテンツ プレースホルダー 5"/>
          <p:cNvSpPr>
            <a:spLocks noGrp="1"/>
          </p:cNvSpPr>
          <p:nvPr>
            <p:ph sz="half" idx="1"/>
          </p:nvPr>
        </p:nvSpPr>
        <p:spPr/>
        <p:txBody>
          <a:bodyPr/>
          <a:lstStyle/>
          <a:p>
            <a:r>
              <a:rPr kumimoji="1" lang="ja-JP" altLang="en-US" dirty="0"/>
              <a:t>対象：一般利用者</a:t>
            </a:r>
          </a:p>
        </p:txBody>
      </p:sp>
    </p:spTree>
    <p:extLst>
      <p:ext uri="{BB962C8B-B14F-4D97-AF65-F5344CB8AC3E}">
        <p14:creationId xmlns:p14="http://schemas.microsoft.com/office/powerpoint/2010/main" val="1715596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96" y="164088"/>
            <a:ext cx="9046723" cy="510363"/>
          </a:xfrm>
          <a:solidFill>
            <a:schemeClr val="accent2">
              <a:lumMod val="20000"/>
              <a:lumOff val="80000"/>
            </a:schemeClr>
          </a:solidFill>
          <a:ln w="28575">
            <a:noFill/>
          </a:ln>
        </p:spPr>
        <p:txBody>
          <a:bodyPr>
            <a:normAutofit/>
          </a:bodyPr>
          <a:lstStyle/>
          <a:p>
            <a:pPr algn="ctr"/>
            <a:r>
              <a:rPr kumimoji="1" lang="ja-JP" altLang="en-US" sz="2400" dirty="0"/>
              <a:t>本教材の使用方法　</a:t>
            </a:r>
            <a:r>
              <a:rPr lang="ja-JP" altLang="en-US" sz="1800" dirty="0"/>
              <a:t>最近のサイバーセキュリティの脅威</a:t>
            </a:r>
            <a:r>
              <a:rPr kumimoji="1" lang="en-US" altLang="ja-JP" sz="2400" dirty="0"/>
              <a:t>_</a:t>
            </a:r>
            <a:r>
              <a:rPr kumimoji="1" lang="ja-JP" altLang="en-US" sz="2400" dirty="0"/>
              <a:t>一般</a:t>
            </a:r>
          </a:p>
        </p:txBody>
      </p:sp>
      <p:sp>
        <p:nvSpPr>
          <p:cNvPr id="3" name="タイトル 1"/>
          <p:cNvSpPr txBox="1">
            <a:spLocks/>
          </p:cNvSpPr>
          <p:nvPr/>
        </p:nvSpPr>
        <p:spPr>
          <a:xfrm>
            <a:off x="122807" y="1932511"/>
            <a:ext cx="2931673" cy="442269"/>
          </a:xfrm>
          <a:prstGeom prst="rect">
            <a:avLst/>
          </a:prstGeom>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solidFill>
                  <a:prstClr val="black"/>
                </a:solidFill>
              </a:rPr>
              <a:t>本教材のねらい</a:t>
            </a:r>
          </a:p>
        </p:txBody>
      </p:sp>
      <p:sp>
        <p:nvSpPr>
          <p:cNvPr id="5" name="テキスト ボックス 4"/>
          <p:cNvSpPr txBox="1"/>
          <p:nvPr/>
        </p:nvSpPr>
        <p:spPr>
          <a:xfrm>
            <a:off x="45396" y="2484214"/>
            <a:ext cx="8914734" cy="1077218"/>
          </a:xfrm>
          <a:prstGeom prst="rect">
            <a:avLst/>
          </a:prstGeom>
          <a:noFill/>
        </p:spPr>
        <p:txBody>
          <a:bodyPr wrap="square" rtlCol="0">
            <a:spAutoFit/>
          </a:bodyPr>
          <a:lstStyle/>
          <a:p>
            <a:r>
              <a:rPr lang="ja-JP" altLang="en-US" sz="1600" dirty="0">
                <a:solidFill>
                  <a:prstClr val="black"/>
                </a:solidFill>
              </a:rPr>
              <a:t>サイバーセキュリティ上の脅威はネットを活用する人すべてが意識する必要があるが、ここでは特に「</a:t>
            </a:r>
            <a:r>
              <a:rPr lang="en-US" altLang="ja-JP" sz="1600" dirty="0">
                <a:solidFill>
                  <a:prstClr val="black"/>
                </a:solidFill>
              </a:rPr>
              <a:t>Wi-Fi</a:t>
            </a:r>
            <a:r>
              <a:rPr lang="ja-JP" altLang="en-US" sz="1600" dirty="0">
                <a:solidFill>
                  <a:prstClr val="black"/>
                </a:solidFill>
              </a:rPr>
              <a:t>」規格についてとりあげる。</a:t>
            </a:r>
            <a:r>
              <a:rPr lang="en-US" altLang="ja-JP" sz="1600" dirty="0">
                <a:solidFill>
                  <a:prstClr val="black"/>
                </a:solidFill>
              </a:rPr>
              <a:t>Wi-Fi</a:t>
            </a:r>
            <a:r>
              <a:rPr lang="ja-JP" altLang="en-US" sz="1600" dirty="0">
                <a:solidFill>
                  <a:prstClr val="black"/>
                </a:solidFill>
              </a:rPr>
              <a:t>とは何といった基本的な知識に加えて、悪意のある第三者が、個人情報取得の目的で偽の</a:t>
            </a:r>
            <a:r>
              <a:rPr lang="en-US" altLang="ja-JP" sz="1600" dirty="0" smtClean="0">
                <a:solidFill>
                  <a:prstClr val="black"/>
                </a:solidFill>
              </a:rPr>
              <a:t>Wi-Fi</a:t>
            </a:r>
            <a:r>
              <a:rPr lang="ja-JP" altLang="en-US" sz="1600" dirty="0" smtClean="0">
                <a:solidFill>
                  <a:prstClr val="black"/>
                </a:solidFill>
              </a:rPr>
              <a:t>スポット</a:t>
            </a:r>
            <a:r>
              <a:rPr lang="ja-JP" altLang="en-US" sz="1600" dirty="0">
                <a:solidFill>
                  <a:prstClr val="black"/>
                </a:solidFill>
              </a:rPr>
              <a:t>をつくることもできることなどを伝え、公衆</a:t>
            </a:r>
            <a:r>
              <a:rPr lang="en-US" altLang="ja-JP" sz="1600" dirty="0">
                <a:solidFill>
                  <a:prstClr val="black"/>
                </a:solidFill>
              </a:rPr>
              <a:t>Wi-Fi</a:t>
            </a:r>
            <a:r>
              <a:rPr lang="ja-JP" altLang="en-US" sz="1600" dirty="0">
                <a:solidFill>
                  <a:prstClr val="black"/>
                </a:solidFill>
              </a:rPr>
              <a:t>を利用する場合に注意すべきことを考えさせる。</a:t>
            </a:r>
            <a:endParaRPr lang="en-US" altLang="ja-JP" sz="1600" dirty="0">
              <a:solidFill>
                <a:prstClr val="black"/>
              </a:solidFill>
            </a:endParaRPr>
          </a:p>
        </p:txBody>
      </p:sp>
      <p:sp>
        <p:nvSpPr>
          <p:cNvPr id="6" name="タイトル 1"/>
          <p:cNvSpPr txBox="1">
            <a:spLocks/>
          </p:cNvSpPr>
          <p:nvPr/>
        </p:nvSpPr>
        <p:spPr>
          <a:xfrm>
            <a:off x="102940" y="796565"/>
            <a:ext cx="5389945" cy="442269"/>
          </a:xfrm>
          <a:prstGeom prst="rect">
            <a:avLst/>
          </a:prstGeom>
          <a:ln w="28575">
            <a:solidFill>
              <a:schemeClr val="accent2"/>
            </a:solidFill>
          </a:ln>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solidFill>
                  <a:prstClr val="black"/>
                </a:solidFill>
              </a:rPr>
              <a:t>テーマ③最近のサイバーセキュリティの脅威教材のねらい</a:t>
            </a:r>
          </a:p>
        </p:txBody>
      </p:sp>
      <p:sp>
        <p:nvSpPr>
          <p:cNvPr id="7" name="テキスト ボックス 6"/>
          <p:cNvSpPr txBox="1"/>
          <p:nvPr/>
        </p:nvSpPr>
        <p:spPr>
          <a:xfrm>
            <a:off x="3832" y="1278279"/>
            <a:ext cx="8956298" cy="646331"/>
          </a:xfrm>
          <a:prstGeom prst="rect">
            <a:avLst/>
          </a:prstGeom>
          <a:noFill/>
        </p:spPr>
        <p:txBody>
          <a:bodyPr wrap="none" rtlCol="0">
            <a:spAutoFit/>
          </a:bodyPr>
          <a:lstStyle/>
          <a:p>
            <a:r>
              <a:rPr lang="ja-JP" altLang="en-US" dirty="0">
                <a:solidFill>
                  <a:prstClr val="black"/>
                </a:solidFill>
              </a:rPr>
              <a:t>コンピューターウイルス、脅迫、詐欺等を含む脅威から、若年層、一般ユーザーが</a:t>
            </a:r>
            <a:endParaRPr lang="en-US" altLang="ja-JP" dirty="0">
              <a:solidFill>
                <a:prstClr val="black"/>
              </a:solidFill>
            </a:endParaRPr>
          </a:p>
          <a:p>
            <a:r>
              <a:rPr lang="ja-JP" altLang="en-US" dirty="0">
                <a:solidFill>
                  <a:prstClr val="black"/>
                </a:solidFill>
              </a:rPr>
              <a:t>注意すべきこと、その対応策を伝える。</a:t>
            </a:r>
          </a:p>
        </p:txBody>
      </p:sp>
      <p:sp>
        <p:nvSpPr>
          <p:cNvPr id="8" name="タイトル 1"/>
          <p:cNvSpPr txBox="1">
            <a:spLocks/>
          </p:cNvSpPr>
          <p:nvPr/>
        </p:nvSpPr>
        <p:spPr>
          <a:xfrm>
            <a:off x="122806" y="3820789"/>
            <a:ext cx="2931673" cy="442269"/>
          </a:xfrm>
          <a:prstGeom prst="rect">
            <a:avLst/>
          </a:prstGeom>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solidFill>
                  <a:prstClr val="black"/>
                </a:solidFill>
              </a:rPr>
              <a:t>指導のポイント</a:t>
            </a:r>
          </a:p>
        </p:txBody>
      </p:sp>
      <p:sp>
        <p:nvSpPr>
          <p:cNvPr id="9" name="タイトル 1"/>
          <p:cNvSpPr txBox="1">
            <a:spLocks/>
          </p:cNvSpPr>
          <p:nvPr/>
        </p:nvSpPr>
        <p:spPr>
          <a:xfrm>
            <a:off x="1964465" y="5381975"/>
            <a:ext cx="1312663" cy="442269"/>
          </a:xfrm>
          <a:prstGeom prst="rect">
            <a:avLst/>
          </a:prstGeom>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solidFill>
                  <a:prstClr val="black"/>
                </a:solidFill>
              </a:rPr>
              <a:t>資料</a:t>
            </a:r>
          </a:p>
        </p:txBody>
      </p:sp>
      <p:sp>
        <p:nvSpPr>
          <p:cNvPr id="10" name="テキスト ボックス 9"/>
          <p:cNvSpPr txBox="1"/>
          <p:nvPr/>
        </p:nvSpPr>
        <p:spPr>
          <a:xfrm>
            <a:off x="45396" y="4311263"/>
            <a:ext cx="9046723" cy="1107996"/>
          </a:xfrm>
          <a:prstGeom prst="rect">
            <a:avLst/>
          </a:prstGeom>
          <a:noFill/>
        </p:spPr>
        <p:txBody>
          <a:bodyPr wrap="square" rtlCol="0">
            <a:spAutoFit/>
          </a:bodyPr>
          <a:lstStyle/>
          <a:p>
            <a:r>
              <a:rPr lang="ja-JP" altLang="en-US" sz="1600" dirty="0">
                <a:solidFill>
                  <a:prstClr val="black"/>
                </a:solidFill>
              </a:rPr>
              <a:t>日常的に耳にする「</a:t>
            </a:r>
            <a:r>
              <a:rPr lang="en-US" altLang="ja-JP" sz="1600" dirty="0">
                <a:solidFill>
                  <a:prstClr val="black"/>
                </a:solidFill>
              </a:rPr>
              <a:t>Wi-Fi</a:t>
            </a:r>
            <a:r>
              <a:rPr lang="ja-JP" altLang="en-US" sz="1600" dirty="0">
                <a:solidFill>
                  <a:prstClr val="black"/>
                </a:solidFill>
              </a:rPr>
              <a:t>」を改めて確認。防災面、また東京オリンピックなどを見据えて、無料公共無線</a:t>
            </a:r>
            <a:r>
              <a:rPr lang="en-US" altLang="ja-JP" sz="1600" dirty="0">
                <a:solidFill>
                  <a:prstClr val="black"/>
                </a:solidFill>
              </a:rPr>
              <a:t>LAN</a:t>
            </a:r>
            <a:r>
              <a:rPr lang="ja-JP" altLang="en-US" sz="1600" dirty="0">
                <a:solidFill>
                  <a:prstClr val="black"/>
                </a:solidFill>
              </a:rPr>
              <a:t>通信である公衆</a:t>
            </a:r>
            <a:r>
              <a:rPr lang="en-US" altLang="ja-JP" sz="1600" dirty="0">
                <a:solidFill>
                  <a:prstClr val="black"/>
                </a:solidFill>
              </a:rPr>
              <a:t>Wi-Fi</a:t>
            </a:r>
            <a:r>
              <a:rPr lang="ja-JP" altLang="en-US" sz="1600" dirty="0">
                <a:solidFill>
                  <a:prstClr val="black"/>
                </a:solidFill>
              </a:rPr>
              <a:t>は普及が進むが、その活用については自衛、セキュリティの気持ちをもつことが大事である。パケット通信料の節約などで、公衆</a:t>
            </a:r>
            <a:r>
              <a:rPr lang="en-US" altLang="ja-JP" sz="1600" dirty="0">
                <a:solidFill>
                  <a:prstClr val="black"/>
                </a:solidFill>
              </a:rPr>
              <a:t>Wi-Fi</a:t>
            </a:r>
            <a:r>
              <a:rPr lang="ja-JP" altLang="en-US" sz="1600" dirty="0">
                <a:solidFill>
                  <a:prstClr val="black"/>
                </a:solidFill>
              </a:rPr>
              <a:t>を利用する人も多いが、その提供先などをしっかり確認する必要があることを伝えたい</a:t>
            </a:r>
            <a:r>
              <a:rPr lang="ja-JP" altLang="en-US" dirty="0">
                <a:solidFill>
                  <a:prstClr val="black"/>
                </a:solidFill>
              </a:rPr>
              <a:t>。</a:t>
            </a:r>
            <a:endParaRPr lang="en-US" altLang="ja-JP" sz="1600" dirty="0">
              <a:solidFill>
                <a:prstClr val="black"/>
              </a:solidFill>
            </a:endParaRPr>
          </a:p>
        </p:txBody>
      </p:sp>
      <p:sp>
        <p:nvSpPr>
          <p:cNvPr id="12" name="テキスト ボックス 11"/>
          <p:cNvSpPr txBox="1"/>
          <p:nvPr/>
        </p:nvSpPr>
        <p:spPr>
          <a:xfrm>
            <a:off x="1964465" y="5845715"/>
            <a:ext cx="7978046" cy="1015663"/>
          </a:xfrm>
          <a:prstGeom prst="rect">
            <a:avLst/>
          </a:prstGeom>
          <a:noFill/>
        </p:spPr>
        <p:txBody>
          <a:bodyPr wrap="square" rtlCol="0">
            <a:spAutoFit/>
          </a:bodyPr>
          <a:lstStyle/>
          <a:p>
            <a:r>
              <a:rPr lang="ja-JP" altLang="en-US" sz="1600" dirty="0">
                <a:solidFill>
                  <a:prstClr val="black"/>
                </a:solidFill>
              </a:rPr>
              <a:t>　総務省の第二部基本データと政策動向　第</a:t>
            </a:r>
            <a:r>
              <a:rPr lang="en-US" altLang="ja-JP" sz="1600" dirty="0">
                <a:solidFill>
                  <a:prstClr val="black"/>
                </a:solidFill>
              </a:rPr>
              <a:t>6</a:t>
            </a:r>
            <a:r>
              <a:rPr lang="ja-JP" altLang="en-US" sz="1600" dirty="0">
                <a:solidFill>
                  <a:prstClr val="black"/>
                </a:solidFill>
              </a:rPr>
              <a:t>節</a:t>
            </a:r>
            <a:r>
              <a:rPr lang="en-US" altLang="ja-JP" sz="1600" dirty="0">
                <a:solidFill>
                  <a:prstClr val="black"/>
                </a:solidFill>
              </a:rPr>
              <a:t>ICT</a:t>
            </a:r>
            <a:r>
              <a:rPr lang="ja-JP" altLang="en-US" sz="1600" dirty="0">
                <a:solidFill>
                  <a:prstClr val="black"/>
                </a:solidFill>
              </a:rPr>
              <a:t>利活用の推進</a:t>
            </a:r>
            <a:endParaRPr lang="en-US" altLang="ja-JP" sz="1600" dirty="0">
              <a:solidFill>
                <a:prstClr val="black"/>
              </a:solidFill>
            </a:endParaRPr>
          </a:p>
          <a:p>
            <a:r>
              <a:rPr lang="ja-JP" altLang="en-US" sz="1600" dirty="0">
                <a:solidFill>
                  <a:prstClr val="black"/>
                </a:solidFill>
              </a:rPr>
              <a:t>（２）無料公衆無得線</a:t>
            </a:r>
            <a:r>
              <a:rPr lang="en-US" altLang="ja-JP" sz="1600" dirty="0">
                <a:solidFill>
                  <a:prstClr val="black"/>
                </a:solidFill>
              </a:rPr>
              <a:t>LAN</a:t>
            </a:r>
            <a:r>
              <a:rPr lang="ja-JP" altLang="en-US" sz="1600" dirty="0">
                <a:solidFill>
                  <a:prstClr val="black"/>
                </a:solidFill>
              </a:rPr>
              <a:t>環境の整備促進に目を通しておくとよい。</a:t>
            </a:r>
            <a:endParaRPr lang="en-US" altLang="ja-JP" sz="1600" dirty="0">
              <a:solidFill>
                <a:prstClr val="black"/>
              </a:solidFill>
            </a:endParaRPr>
          </a:p>
          <a:p>
            <a:r>
              <a:rPr lang="en-US" altLang="ja-JP" sz="1600" dirty="0">
                <a:solidFill>
                  <a:prstClr val="black"/>
                </a:solidFill>
              </a:rPr>
              <a:t>http://www.soumu.go.jp/johotsusintokei/whitepaper/ja/h30/html/nd266220.html</a:t>
            </a:r>
          </a:p>
          <a:p>
            <a:endParaRPr lang="en-US" altLang="ja-JP" sz="1100" dirty="0">
              <a:solidFill>
                <a:prstClr val="black"/>
              </a:solidFill>
            </a:endParaRPr>
          </a:p>
        </p:txBody>
      </p:sp>
    </p:spTree>
    <p:extLst>
      <p:ext uri="{BB962C8B-B14F-4D97-AF65-F5344CB8AC3E}">
        <p14:creationId xmlns:p14="http://schemas.microsoft.com/office/powerpoint/2010/main" val="2226235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09382" y="0"/>
            <a:ext cx="184731" cy="369332"/>
          </a:xfrm>
          <a:prstGeom prst="rect">
            <a:avLst/>
          </a:prstGeom>
          <a:noFill/>
        </p:spPr>
        <p:txBody>
          <a:bodyPr wrap="none" rtlCol="0">
            <a:spAutoFit/>
          </a:bodyPr>
          <a:lstStyle/>
          <a:p>
            <a:endParaRPr kumimoji="1" lang="ja-JP" altLang="en-US" dirty="0"/>
          </a:p>
        </p:txBody>
      </p:sp>
      <p:sp>
        <p:nvSpPr>
          <p:cNvPr id="6" name="コンテンツ プレースホルダー 5"/>
          <p:cNvSpPr>
            <a:spLocks noGrp="1"/>
          </p:cNvSpPr>
          <p:nvPr>
            <p:ph sz="half" idx="1"/>
          </p:nvPr>
        </p:nvSpPr>
        <p:spPr>
          <a:xfrm>
            <a:off x="520584" y="2960123"/>
            <a:ext cx="7886701" cy="1564985"/>
          </a:xfrm>
        </p:spPr>
        <p:txBody>
          <a:bodyPr>
            <a:normAutofit/>
          </a:bodyPr>
          <a:lstStyle/>
          <a:p>
            <a:pPr marL="0" indent="0" algn="ctr">
              <a:buNone/>
            </a:pPr>
            <a:r>
              <a:rPr lang="en-US" altLang="ja-JP" sz="8800" dirty="0">
                <a:latin typeface="+mn-ea"/>
              </a:rPr>
              <a:t>Wi-Fi</a:t>
            </a:r>
            <a:r>
              <a:rPr lang="ja-JP" altLang="en-US" sz="8800" dirty="0" err="1">
                <a:latin typeface="+mn-ea"/>
              </a:rPr>
              <a:t>って</a:t>
            </a:r>
            <a:r>
              <a:rPr lang="ja-JP" altLang="en-US" sz="8800" dirty="0">
                <a:latin typeface="+mn-ea"/>
              </a:rPr>
              <a:t>何？</a:t>
            </a:r>
            <a:endParaRPr kumimoji="1" lang="ja-JP" altLang="en-US" sz="8800" dirty="0">
              <a:latin typeface="+mn-ea"/>
            </a:endParaRPr>
          </a:p>
        </p:txBody>
      </p:sp>
      <p:sp>
        <p:nvSpPr>
          <p:cNvPr id="7" name="タイトル 6"/>
          <p:cNvSpPr>
            <a:spLocks noGrp="1"/>
          </p:cNvSpPr>
          <p:nvPr>
            <p:ph type="title"/>
          </p:nvPr>
        </p:nvSpPr>
        <p:spPr/>
        <p:txBody>
          <a:bodyPr/>
          <a:lstStyle/>
          <a:p>
            <a:r>
              <a:rPr kumimoji="1" lang="ja-JP" altLang="en-US" dirty="0"/>
              <a:t>説明できますか？</a:t>
            </a:r>
          </a:p>
        </p:txBody>
      </p:sp>
    </p:spTree>
    <p:extLst>
      <p:ext uri="{BB962C8B-B14F-4D97-AF65-F5344CB8AC3E}">
        <p14:creationId xmlns:p14="http://schemas.microsoft.com/office/powerpoint/2010/main" val="213269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txBox="1">
            <a:spLocks/>
          </p:cNvSpPr>
          <p:nvPr/>
        </p:nvSpPr>
        <p:spPr>
          <a:xfrm>
            <a:off x="628649" y="1473933"/>
            <a:ext cx="7886701"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5400" dirty="0">
                <a:latin typeface="+mj-ea"/>
                <a:ea typeface="+mj-ea"/>
              </a:rPr>
              <a:t>ケーブル（線）を使わず電波でインターネットに接続する技術。</a:t>
            </a:r>
          </a:p>
        </p:txBody>
      </p:sp>
    </p:spTree>
    <p:extLst>
      <p:ext uri="{BB962C8B-B14F-4D97-AF65-F5344CB8AC3E}">
        <p14:creationId xmlns:p14="http://schemas.microsoft.com/office/powerpoint/2010/main" val="400508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365125"/>
            <a:ext cx="9004300" cy="1325563"/>
          </a:xfrm>
        </p:spPr>
        <p:txBody>
          <a:bodyPr>
            <a:normAutofit/>
          </a:bodyPr>
          <a:lstStyle/>
          <a:p>
            <a:pPr algn="ctr"/>
            <a:r>
              <a:rPr kumimoji="1" lang="ja-JP" altLang="en-US" sz="5400" dirty="0">
                <a:latin typeface="+mj-ea"/>
              </a:rPr>
              <a:t>家や外出先で利用可能</a:t>
            </a: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666" y="2843067"/>
            <a:ext cx="1693749" cy="3253781"/>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8465" y="4084320"/>
            <a:ext cx="3083699" cy="1571762"/>
          </a:xfrm>
          <a:prstGeom prst="rect">
            <a:avLst/>
          </a:prstGeom>
        </p:spPr>
      </p:pic>
      <p:sp>
        <p:nvSpPr>
          <p:cNvPr id="7" name="稲妻 6"/>
          <p:cNvSpPr/>
          <p:nvPr/>
        </p:nvSpPr>
        <p:spPr>
          <a:xfrm>
            <a:off x="1541417" y="2904850"/>
            <a:ext cx="1114698" cy="857254"/>
          </a:xfrm>
          <a:prstGeom prst="lightningBol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稲妻 53"/>
          <p:cNvSpPr/>
          <p:nvPr/>
        </p:nvSpPr>
        <p:spPr>
          <a:xfrm>
            <a:off x="6126479" y="1735785"/>
            <a:ext cx="944881" cy="868078"/>
          </a:xfrm>
          <a:prstGeom prst="lightningBol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稲妻 57"/>
          <p:cNvSpPr/>
          <p:nvPr/>
        </p:nvSpPr>
        <p:spPr>
          <a:xfrm>
            <a:off x="5403668" y="2186392"/>
            <a:ext cx="1114698" cy="857254"/>
          </a:xfrm>
          <a:prstGeom prst="lightningBol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稲妻 58"/>
          <p:cNvSpPr/>
          <p:nvPr/>
        </p:nvSpPr>
        <p:spPr>
          <a:xfrm>
            <a:off x="2438468" y="2637331"/>
            <a:ext cx="1114698" cy="857254"/>
          </a:xfrm>
          <a:prstGeom prst="lightningBol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685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1"/>
          </p:nvPr>
        </p:nvSpPr>
        <p:spPr/>
        <p:txBody>
          <a:bodyPr/>
          <a:lstStyle/>
          <a:p>
            <a:pPr marL="0" indent="0">
              <a:buNone/>
            </a:pPr>
            <a:r>
              <a:rPr kumimoji="1" lang="ja-JP" altLang="en-US" sz="6600" dirty="0">
                <a:latin typeface="+mj-ea"/>
                <a:ea typeface="+mj-ea"/>
              </a:rPr>
              <a:t>公衆</a:t>
            </a:r>
            <a:r>
              <a:rPr kumimoji="1" lang="en-US" altLang="ja-JP" sz="7200" dirty="0">
                <a:latin typeface="+mj-ea"/>
                <a:ea typeface="+mj-ea"/>
              </a:rPr>
              <a:t>Wi-Fi</a:t>
            </a:r>
            <a:r>
              <a:rPr kumimoji="1" lang="ja-JP" altLang="en-US" sz="6600" dirty="0">
                <a:latin typeface="+mj-ea"/>
                <a:ea typeface="+mj-ea"/>
              </a:rPr>
              <a:t>スポット</a:t>
            </a:r>
            <a:endParaRPr kumimoji="1" lang="en-US" altLang="ja-JP" sz="6600" dirty="0">
              <a:latin typeface="+mj-ea"/>
              <a:ea typeface="+mj-ea"/>
            </a:endParaRPr>
          </a:p>
          <a:p>
            <a:pPr marL="0" indent="0">
              <a:buNone/>
            </a:pPr>
            <a:endParaRPr lang="en-US" altLang="ja-JP" sz="2000" dirty="0">
              <a:latin typeface="+mj-ea"/>
              <a:ea typeface="+mj-ea"/>
            </a:endParaRPr>
          </a:p>
          <a:p>
            <a:pPr marL="0" indent="0">
              <a:buNone/>
            </a:pPr>
            <a:r>
              <a:rPr lang="ja-JP" altLang="en-US" sz="5400" dirty="0">
                <a:latin typeface="+mj-ea"/>
                <a:ea typeface="+mj-ea"/>
              </a:rPr>
              <a:t>コンビニ・カフェ・ショッピングセンター・空港・観光地</a:t>
            </a:r>
            <a:endParaRPr kumimoji="1" lang="ja-JP" altLang="en-US" sz="5400" dirty="0">
              <a:latin typeface="+mj-ea"/>
              <a:ea typeface="+mj-ea"/>
            </a:endParaRPr>
          </a:p>
        </p:txBody>
      </p:sp>
      <p:sp>
        <p:nvSpPr>
          <p:cNvPr id="3" name="タイトル 2"/>
          <p:cNvSpPr>
            <a:spLocks noGrp="1"/>
          </p:cNvSpPr>
          <p:nvPr>
            <p:ph type="title"/>
          </p:nvPr>
        </p:nvSpPr>
        <p:spPr/>
        <p:txBody>
          <a:bodyPr/>
          <a:lstStyle/>
          <a:p>
            <a:r>
              <a:rPr kumimoji="1" lang="ja-JP" altLang="en-US" dirty="0"/>
              <a:t>今日のお話</a:t>
            </a:r>
          </a:p>
        </p:txBody>
      </p:sp>
    </p:spTree>
    <p:extLst>
      <p:ext uri="{BB962C8B-B14F-4D97-AF65-F5344CB8AC3E}">
        <p14:creationId xmlns:p14="http://schemas.microsoft.com/office/powerpoint/2010/main" val="425764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half" idx="1"/>
          </p:nvPr>
        </p:nvSpPr>
        <p:spPr>
          <a:xfrm>
            <a:off x="628649" y="2367725"/>
            <a:ext cx="7886701" cy="3703729"/>
          </a:xfrm>
        </p:spPr>
        <p:txBody>
          <a:bodyPr>
            <a:normAutofit/>
          </a:bodyPr>
          <a:lstStyle/>
          <a:p>
            <a:pPr marL="0" indent="0">
              <a:buNone/>
            </a:pPr>
            <a:r>
              <a:rPr lang="ja-JP" altLang="en-US" sz="6600" dirty="0">
                <a:latin typeface="+mj-ea"/>
                <a:ea typeface="+mj-ea"/>
              </a:rPr>
              <a:t>公衆</a:t>
            </a:r>
            <a:r>
              <a:rPr lang="en-US" altLang="ja-JP" sz="7200" dirty="0">
                <a:latin typeface="+mj-ea"/>
                <a:ea typeface="+mj-ea"/>
              </a:rPr>
              <a:t>Wi-Fi</a:t>
            </a:r>
            <a:r>
              <a:rPr lang="ja-JP" altLang="en-US" sz="6600" dirty="0" err="1">
                <a:latin typeface="+mj-ea"/>
                <a:ea typeface="+mj-ea"/>
              </a:rPr>
              <a:t>って</a:t>
            </a:r>
            <a:r>
              <a:rPr lang="ja-JP" altLang="en-US" sz="6600" dirty="0">
                <a:latin typeface="+mj-ea"/>
                <a:ea typeface="+mj-ea"/>
              </a:rPr>
              <a:t>すぐに使えるの？</a:t>
            </a:r>
            <a:endParaRPr kumimoji="1" lang="ja-JP" altLang="en-US" sz="6600" dirty="0">
              <a:latin typeface="+mj-ea"/>
              <a:ea typeface="+mj-ea"/>
            </a:endParaRPr>
          </a:p>
        </p:txBody>
      </p:sp>
    </p:spTree>
    <p:extLst>
      <p:ext uri="{BB962C8B-B14F-4D97-AF65-F5344CB8AC3E}">
        <p14:creationId xmlns:p14="http://schemas.microsoft.com/office/powerpoint/2010/main" val="2919964451"/>
      </p:ext>
    </p:extLst>
  </p:cSld>
  <p:clrMapOvr>
    <a:masterClrMapping/>
  </p:clrMapOvr>
</p:sld>
</file>

<file path=ppt/theme/theme1.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2374</Words>
  <Application>Microsoft Office PowerPoint</Application>
  <PresentationFormat>画面に合わせる (4:3)</PresentationFormat>
  <Paragraphs>318</Paragraphs>
  <Slides>22</Slides>
  <Notes>21</Notes>
  <HiddenSlides>1</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22</vt:i4>
      </vt:variant>
    </vt:vector>
  </HeadingPairs>
  <TitlesOfParts>
    <vt:vector size="32" baseType="lpstr">
      <vt:lpstr>HGPSoeiKakugothicUB</vt:lpstr>
      <vt:lpstr>ＭＳ Ｐゴシック</vt:lpstr>
      <vt:lpstr>メイリオ</vt:lpstr>
      <vt:lpstr>Arial</vt:lpstr>
      <vt:lpstr>Calibri</vt:lpstr>
      <vt:lpstr>Calibri Light</vt:lpstr>
      <vt:lpstr>Segoe UI</vt:lpstr>
      <vt:lpstr>Wingdings</vt:lpstr>
      <vt:lpstr>4_Office テーマ</vt:lpstr>
      <vt:lpstr>2_Office テーマ</vt:lpstr>
      <vt:lpstr>PowerPoint プレゼンテーション</vt:lpstr>
      <vt:lpstr>PowerPoint プレゼンテーション</vt:lpstr>
      <vt:lpstr>最近のサイバー セキュリティの脅威</vt:lpstr>
      <vt:lpstr>本教材の使用方法　最近のサイバーセキュリティの脅威_一般</vt:lpstr>
      <vt:lpstr>説明できますか？</vt:lpstr>
      <vt:lpstr>PowerPoint プレゼンテーション</vt:lpstr>
      <vt:lpstr>家や外出先で利用可能</vt:lpstr>
      <vt:lpstr>今日のお話</vt:lpstr>
      <vt:lpstr>PowerPoint プレゼンテーション</vt:lpstr>
      <vt:lpstr>公衆Wi-Fiについて</vt:lpstr>
      <vt:lpstr>PowerPoint プレゼンテーション</vt:lpstr>
      <vt:lpstr>公衆Wi-Fiについて</vt:lpstr>
      <vt:lpstr>整備が促進されます</vt:lpstr>
      <vt:lpstr>PowerPoint プレゼンテーション</vt:lpstr>
      <vt:lpstr>危険なWi-Fiについて</vt:lpstr>
      <vt:lpstr>公衆Wi-Fiの危険性</vt:lpstr>
      <vt:lpstr>ポイント</vt:lpstr>
      <vt:lpstr>考えてみましょう</vt:lpstr>
      <vt:lpstr>公衆Wi-Fiの通信は すべて見られる可能性がある。</vt:lpstr>
      <vt:lpstr>見られると困る情報</vt:lpstr>
      <vt:lpstr>ポイント</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2019-09-18T06:39:12Z</dcterms:created>
  <dcterms:modified xsi:type="dcterms:W3CDTF">2019-09-20T03:51:55Z</dcterms:modified>
</cp:coreProperties>
</file>