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 id="2147483743" r:id="rId2"/>
  </p:sldMasterIdLst>
  <p:notesMasterIdLst>
    <p:notesMasterId r:id="rId31"/>
  </p:notesMasterIdLst>
  <p:sldIdLst>
    <p:sldId id="257" r:id="rId3"/>
    <p:sldId id="304" r:id="rId4"/>
    <p:sldId id="302" r:id="rId5"/>
    <p:sldId id="303" r:id="rId6"/>
    <p:sldId id="294" r:id="rId7"/>
    <p:sldId id="295" r:id="rId8"/>
    <p:sldId id="296" r:id="rId9"/>
    <p:sldId id="274" r:id="rId10"/>
    <p:sldId id="275" r:id="rId11"/>
    <p:sldId id="276" r:id="rId12"/>
    <p:sldId id="277" r:id="rId13"/>
    <p:sldId id="278" r:id="rId14"/>
    <p:sldId id="280" r:id="rId15"/>
    <p:sldId id="301" r:id="rId16"/>
    <p:sldId id="282" r:id="rId17"/>
    <p:sldId id="283" r:id="rId18"/>
    <p:sldId id="284" r:id="rId19"/>
    <p:sldId id="279" r:id="rId20"/>
    <p:sldId id="285" r:id="rId21"/>
    <p:sldId id="297" r:id="rId22"/>
    <p:sldId id="299" r:id="rId23"/>
    <p:sldId id="287" r:id="rId24"/>
    <p:sldId id="288" r:id="rId25"/>
    <p:sldId id="289" r:id="rId26"/>
    <p:sldId id="290" r:id="rId27"/>
    <p:sldId id="263" r:id="rId28"/>
    <p:sldId id="267" r:id="rId29"/>
    <p:sldId id="291" r:id="rId3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8" autoAdjust="0"/>
    <p:restoredTop sz="49701" autoAdjust="0"/>
  </p:normalViewPr>
  <p:slideViewPr>
    <p:cSldViewPr snapToGrid="0">
      <p:cViewPr varScale="1">
        <p:scale>
          <a:sx n="55" d="100"/>
          <a:sy n="55" d="100"/>
        </p:scale>
        <p:origin x="-323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190733198336047E-2"/>
          <c:y val="0.22010725664431982"/>
          <c:w val="0.96372548370457589"/>
          <c:h val="0.64213729614129267"/>
        </c:manualLayout>
      </c:layout>
      <c:barChart>
        <c:barDir val="col"/>
        <c:grouping val="clustered"/>
        <c:varyColors val="0"/>
        <c:ser>
          <c:idx val="0"/>
          <c:order val="0"/>
          <c:tx>
            <c:strRef>
              <c:f>Sheet1!$B$1</c:f>
              <c:strCache>
                <c:ptCount val="1"/>
                <c:pt idx="0">
                  <c:v>スマートフォン</c:v>
                </c:pt>
              </c:strCache>
            </c:strRef>
          </c:tx>
          <c:spPr>
            <a:solidFill>
              <a:schemeClr val="accent1"/>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tx1">
                        <a:lumMod val="50000"/>
                        <a:lumOff val="50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小学生</c:v>
                </c:pt>
                <c:pt idx="1">
                  <c:v>中学生</c:v>
                </c:pt>
                <c:pt idx="2">
                  <c:v>高校生</c:v>
                </c:pt>
              </c:strCache>
            </c:strRef>
          </c:cat>
          <c:val>
            <c:numRef>
              <c:f>Sheet1!$B$2:$B$4</c:f>
              <c:numCache>
                <c:formatCode>0.0%</c:formatCode>
                <c:ptCount val="3"/>
                <c:pt idx="0">
                  <c:v>0.29899999999999999</c:v>
                </c:pt>
                <c:pt idx="1">
                  <c:v>0.58099999999999996</c:v>
                </c:pt>
                <c:pt idx="2">
                  <c:v>0.95899999999999996</c:v>
                </c:pt>
              </c:numCache>
            </c:numRef>
          </c:val>
          <c:extLst xmlns:c16r2="http://schemas.microsoft.com/office/drawing/2015/06/chart">
            <c:ext xmlns:c16="http://schemas.microsoft.com/office/drawing/2014/chart" uri="{C3380CC4-5D6E-409C-BE32-E72D297353CC}">
              <c16:uniqueId val="{00000000-563A-4FCC-BD4B-51FF39502AC8}"/>
            </c:ext>
          </c:extLst>
        </c:ser>
        <c:ser>
          <c:idx val="1"/>
          <c:order val="1"/>
          <c:tx>
            <c:strRef>
              <c:f>Sheet1!$C$1</c:f>
              <c:strCache>
                <c:ptCount val="1"/>
                <c:pt idx="0">
                  <c:v>携帯電話</c:v>
                </c:pt>
              </c:strCache>
            </c:strRef>
          </c:tx>
          <c:spPr>
            <a:solidFill>
              <a:schemeClr val="accent2"/>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tx1">
                        <a:lumMod val="50000"/>
                        <a:lumOff val="50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小学生</c:v>
                </c:pt>
                <c:pt idx="1">
                  <c:v>中学生</c:v>
                </c:pt>
                <c:pt idx="2">
                  <c:v>高校生</c:v>
                </c:pt>
              </c:strCache>
            </c:strRef>
          </c:cat>
          <c:val>
            <c:numRef>
              <c:f>Sheet1!$C$2:$C$4</c:f>
              <c:numCache>
                <c:formatCode>0.0%</c:formatCode>
                <c:ptCount val="3"/>
                <c:pt idx="0">
                  <c:v>0.29399999999999998</c:v>
                </c:pt>
                <c:pt idx="1">
                  <c:v>0.109</c:v>
                </c:pt>
                <c:pt idx="2">
                  <c:v>1.9E-2</c:v>
                </c:pt>
              </c:numCache>
            </c:numRef>
          </c:val>
          <c:extLst xmlns:c16r2="http://schemas.microsoft.com/office/drawing/2015/06/chart">
            <c:ext xmlns:c16="http://schemas.microsoft.com/office/drawing/2014/chart" uri="{C3380CC4-5D6E-409C-BE32-E72D297353CC}">
              <c16:uniqueId val="{00000001-563A-4FCC-BD4B-51FF39502AC8}"/>
            </c:ext>
          </c:extLst>
        </c:ser>
        <c:ser>
          <c:idx val="2"/>
          <c:order val="2"/>
          <c:tx>
            <c:strRef>
              <c:f>Sheet1!$D$1</c:f>
              <c:strCache>
                <c:ptCount val="1"/>
                <c:pt idx="0">
                  <c:v>パソコン</c:v>
                </c:pt>
              </c:strCache>
            </c:strRef>
          </c:tx>
          <c:spPr>
            <a:solidFill>
              <a:schemeClr val="accent3"/>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tx1">
                        <a:lumMod val="50000"/>
                        <a:lumOff val="50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小学生</c:v>
                </c:pt>
                <c:pt idx="1">
                  <c:v>中学生</c:v>
                </c:pt>
                <c:pt idx="2">
                  <c:v>高校生</c:v>
                </c:pt>
              </c:strCache>
            </c:strRef>
          </c:cat>
          <c:val>
            <c:numRef>
              <c:f>Sheet1!$D$2:$D$4</c:f>
              <c:numCache>
                <c:formatCode>0.0%</c:formatCode>
                <c:ptCount val="3"/>
                <c:pt idx="0">
                  <c:v>0.14299999999999999</c:v>
                </c:pt>
                <c:pt idx="1">
                  <c:v>0.222</c:v>
                </c:pt>
                <c:pt idx="2">
                  <c:v>0.25800000000000001</c:v>
                </c:pt>
              </c:numCache>
            </c:numRef>
          </c:val>
          <c:extLst xmlns:c16r2="http://schemas.microsoft.com/office/drawing/2015/06/chart">
            <c:ext xmlns:c16="http://schemas.microsoft.com/office/drawing/2014/chart" uri="{C3380CC4-5D6E-409C-BE32-E72D297353CC}">
              <c16:uniqueId val="{00000002-563A-4FCC-BD4B-51FF39502AC8}"/>
            </c:ext>
          </c:extLst>
        </c:ser>
        <c:ser>
          <c:idx val="3"/>
          <c:order val="3"/>
          <c:tx>
            <c:strRef>
              <c:f>Sheet1!$E$1</c:f>
              <c:strCache>
                <c:ptCount val="1"/>
                <c:pt idx="0">
                  <c:v>タブレット</c:v>
                </c:pt>
              </c:strCache>
            </c:strRef>
          </c:tx>
          <c:spPr>
            <a:solidFill>
              <a:schemeClr val="accent4"/>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tx1">
                        <a:lumMod val="50000"/>
                        <a:lumOff val="50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小学生</c:v>
                </c:pt>
                <c:pt idx="1">
                  <c:v>中学生</c:v>
                </c:pt>
                <c:pt idx="2">
                  <c:v>高校生</c:v>
                </c:pt>
              </c:strCache>
            </c:strRef>
          </c:cat>
          <c:val>
            <c:numRef>
              <c:f>Sheet1!$E$2:$E$4</c:f>
              <c:numCache>
                <c:formatCode>0.0%</c:formatCode>
                <c:ptCount val="3"/>
                <c:pt idx="0">
                  <c:v>0.35299999999999998</c:v>
                </c:pt>
                <c:pt idx="1">
                  <c:v>0.34100000000000003</c:v>
                </c:pt>
                <c:pt idx="2">
                  <c:v>0.193</c:v>
                </c:pt>
              </c:numCache>
            </c:numRef>
          </c:val>
          <c:extLst xmlns:c16r2="http://schemas.microsoft.com/office/drawing/2015/06/chart">
            <c:ext xmlns:c16="http://schemas.microsoft.com/office/drawing/2014/chart" uri="{C3380CC4-5D6E-409C-BE32-E72D297353CC}">
              <c16:uniqueId val="{00000003-563A-4FCC-BD4B-51FF39502AC8}"/>
            </c:ext>
          </c:extLst>
        </c:ser>
        <c:ser>
          <c:idx val="4"/>
          <c:order val="4"/>
          <c:tx>
            <c:strRef>
              <c:f>Sheet1!$F$1</c:f>
              <c:strCache>
                <c:ptCount val="1"/>
                <c:pt idx="0">
                  <c:v>携帯音楽プレイヤー</c:v>
                </c:pt>
              </c:strCache>
            </c:strRef>
          </c:tx>
          <c:spPr>
            <a:solidFill>
              <a:schemeClr val="accent5"/>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tx1">
                        <a:lumMod val="50000"/>
                        <a:lumOff val="50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小学生</c:v>
                </c:pt>
                <c:pt idx="1">
                  <c:v>中学生</c:v>
                </c:pt>
                <c:pt idx="2">
                  <c:v>高校生</c:v>
                </c:pt>
              </c:strCache>
            </c:strRef>
          </c:cat>
          <c:val>
            <c:numRef>
              <c:f>Sheet1!$F$2:$F$4</c:f>
              <c:numCache>
                <c:formatCode>0.0%</c:formatCode>
                <c:ptCount val="3"/>
                <c:pt idx="0">
                  <c:v>6.4000000000000001E-2</c:v>
                </c:pt>
                <c:pt idx="1">
                  <c:v>0.186</c:v>
                </c:pt>
                <c:pt idx="2">
                  <c:v>0.21</c:v>
                </c:pt>
              </c:numCache>
            </c:numRef>
          </c:val>
          <c:extLst xmlns:c16r2="http://schemas.microsoft.com/office/drawing/2015/06/chart">
            <c:ext xmlns:c16="http://schemas.microsoft.com/office/drawing/2014/chart" uri="{C3380CC4-5D6E-409C-BE32-E72D297353CC}">
              <c16:uniqueId val="{00000004-563A-4FCC-BD4B-51FF39502AC8}"/>
            </c:ext>
          </c:extLst>
        </c:ser>
        <c:ser>
          <c:idx val="5"/>
          <c:order val="5"/>
          <c:tx>
            <c:strRef>
              <c:f>Sheet1!$G$1</c:f>
              <c:strCache>
                <c:ptCount val="1"/>
                <c:pt idx="0">
                  <c:v>ゲーム期</c:v>
                </c:pt>
              </c:strCache>
            </c:strRef>
          </c:tx>
          <c:spPr>
            <a:solidFill>
              <a:schemeClr val="accent6"/>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tx1">
                        <a:lumMod val="50000"/>
                        <a:lumOff val="50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小学生</c:v>
                </c:pt>
                <c:pt idx="1">
                  <c:v>中学生</c:v>
                </c:pt>
                <c:pt idx="2">
                  <c:v>高校生</c:v>
                </c:pt>
              </c:strCache>
            </c:strRef>
          </c:cat>
          <c:val>
            <c:numRef>
              <c:f>Sheet1!$G$2:$G$4</c:f>
              <c:numCache>
                <c:formatCode>0.0%</c:formatCode>
                <c:ptCount val="3"/>
                <c:pt idx="0">
                  <c:v>0.53900000000000003</c:v>
                </c:pt>
                <c:pt idx="1">
                  <c:v>0.436</c:v>
                </c:pt>
                <c:pt idx="2">
                  <c:v>0.32600000000000001</c:v>
                </c:pt>
              </c:numCache>
            </c:numRef>
          </c:val>
          <c:extLst xmlns:c16r2="http://schemas.microsoft.com/office/drawing/2015/06/chart">
            <c:ext xmlns:c16="http://schemas.microsoft.com/office/drawing/2014/chart" uri="{C3380CC4-5D6E-409C-BE32-E72D297353CC}">
              <c16:uniqueId val="{00000005-563A-4FCC-BD4B-51FF39502AC8}"/>
            </c:ext>
          </c:extLst>
        </c:ser>
        <c:ser>
          <c:idx val="6"/>
          <c:order val="6"/>
          <c:tx>
            <c:strRef>
              <c:f>Sheet1!$H$1</c:f>
              <c:strCache>
                <c:ptCount val="1"/>
                <c:pt idx="0">
                  <c:v>インタネット接続テレビ</c:v>
                </c:pt>
              </c:strCache>
            </c:strRef>
          </c:tx>
          <c:spPr>
            <a:solidFill>
              <a:schemeClr val="accent1">
                <a:lumMod val="60000"/>
              </a:schemeClr>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tx1">
                        <a:lumMod val="50000"/>
                        <a:lumOff val="50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小学生</c:v>
                </c:pt>
                <c:pt idx="1">
                  <c:v>中学生</c:v>
                </c:pt>
                <c:pt idx="2">
                  <c:v>高校生</c:v>
                </c:pt>
              </c:strCache>
            </c:strRef>
          </c:cat>
          <c:val>
            <c:numRef>
              <c:f>Sheet1!$H$2:$H$4</c:f>
              <c:numCache>
                <c:formatCode>0.0%</c:formatCode>
                <c:ptCount val="3"/>
                <c:pt idx="0">
                  <c:v>5.2999999999999999E-2</c:v>
                </c:pt>
                <c:pt idx="1">
                  <c:v>5.1999999999999998E-2</c:v>
                </c:pt>
                <c:pt idx="2">
                  <c:v>6.0999999999999999E-2</c:v>
                </c:pt>
              </c:numCache>
            </c:numRef>
          </c:val>
          <c:extLst xmlns:c16r2="http://schemas.microsoft.com/office/drawing/2015/06/chart">
            <c:ext xmlns:c16="http://schemas.microsoft.com/office/drawing/2014/chart" uri="{C3380CC4-5D6E-409C-BE32-E72D297353CC}">
              <c16:uniqueId val="{00000006-563A-4FCC-BD4B-51FF39502AC8}"/>
            </c:ext>
          </c:extLst>
        </c:ser>
        <c:ser>
          <c:idx val="7"/>
          <c:order val="7"/>
          <c:tx>
            <c:strRef>
              <c:f>Sheet1!$I$1</c:f>
              <c:strCache>
                <c:ptCount val="1"/>
                <c:pt idx="0">
                  <c:v>いずれも利用していない</c:v>
                </c:pt>
              </c:strCache>
            </c:strRef>
          </c:tx>
          <c:spPr>
            <a:solidFill>
              <a:schemeClr val="accent2">
                <a:lumMod val="60000"/>
              </a:schemeClr>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tx1">
                        <a:lumMod val="50000"/>
                        <a:lumOff val="50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小学生</c:v>
                </c:pt>
                <c:pt idx="1">
                  <c:v>中学生</c:v>
                </c:pt>
                <c:pt idx="2">
                  <c:v>高校生</c:v>
                </c:pt>
              </c:strCache>
            </c:strRef>
          </c:cat>
          <c:val>
            <c:numRef>
              <c:f>Sheet1!$I$2:$I$4</c:f>
              <c:numCache>
                <c:formatCode>0.0%</c:formatCode>
                <c:ptCount val="3"/>
                <c:pt idx="0">
                  <c:v>0.13700000000000001</c:v>
                </c:pt>
                <c:pt idx="1">
                  <c:v>7.5999999999999998E-2</c:v>
                </c:pt>
                <c:pt idx="2">
                  <c:v>1.4E-2</c:v>
                </c:pt>
              </c:numCache>
            </c:numRef>
          </c:val>
          <c:extLst xmlns:c16r2="http://schemas.microsoft.com/office/drawing/2015/06/chart">
            <c:ext xmlns:c16="http://schemas.microsoft.com/office/drawing/2014/chart" uri="{C3380CC4-5D6E-409C-BE32-E72D297353CC}">
              <c16:uniqueId val="{00000007-563A-4FCC-BD4B-51FF39502AC8}"/>
            </c:ext>
          </c:extLst>
        </c:ser>
        <c:dLbls>
          <c:dLblPos val="outEnd"/>
          <c:showLegendKey val="0"/>
          <c:showVal val="1"/>
          <c:showCatName val="0"/>
          <c:showSerName val="0"/>
          <c:showPercent val="0"/>
          <c:showBubbleSize val="0"/>
        </c:dLbls>
        <c:gapWidth val="164"/>
        <c:overlap val="-20"/>
        <c:axId val="160541312"/>
        <c:axId val="160629120"/>
      </c:barChart>
      <c:catAx>
        <c:axId val="1605413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cap="all" spc="120" normalizeH="0" baseline="0">
                <a:solidFill>
                  <a:schemeClr val="tx1">
                    <a:lumMod val="65000"/>
                    <a:lumOff val="35000"/>
                  </a:schemeClr>
                </a:solidFill>
                <a:latin typeface="+mn-lt"/>
                <a:ea typeface="+mn-ea"/>
                <a:cs typeface="+mn-cs"/>
              </a:defRPr>
            </a:pPr>
            <a:endParaRPr lang="ja-JP"/>
          </a:p>
        </c:txPr>
        <c:crossAx val="160629120"/>
        <c:crosses val="autoZero"/>
        <c:auto val="1"/>
        <c:lblAlgn val="ctr"/>
        <c:lblOffset val="100"/>
        <c:noMultiLvlLbl val="0"/>
      </c:catAx>
      <c:valAx>
        <c:axId val="160629120"/>
        <c:scaling>
          <c:orientation val="minMax"/>
        </c:scaling>
        <c:delete val="1"/>
        <c:axPos val="l"/>
        <c:numFmt formatCode="0.0%" sourceLinked="1"/>
        <c:majorTickMark val="none"/>
        <c:minorTickMark val="none"/>
        <c:tickLblPos val="nextTo"/>
        <c:crossAx val="16054131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132517516130677"/>
          <c:y val="6.0223211074048676E-2"/>
          <c:w val="0.78210442384795043"/>
          <c:h val="0.8874754152545945"/>
        </c:manualLayout>
      </c:layout>
      <c:barChart>
        <c:barDir val="col"/>
        <c:grouping val="clustered"/>
        <c:varyColors val="0"/>
        <c:ser>
          <c:idx val="0"/>
          <c:order val="0"/>
          <c:tx>
            <c:strRef>
              <c:f>Sheet1!$A$2</c:f>
              <c:strCache>
                <c:ptCount val="1"/>
                <c:pt idx="0">
                  <c:v>中1</c:v>
                </c:pt>
              </c:strCache>
            </c:strRef>
          </c:tx>
          <c:invertIfNegative val="0"/>
          <c:dLbls>
            <c:dLbl>
              <c:idx val="0"/>
              <c:layout>
                <c:manualLayout>
                  <c:x val="-2.298161583831438E-2"/>
                  <c:y val="5.5710648542135676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6B7D-4714-970B-33EEB2E3285B}"/>
                </c:ext>
                <c:ext xmlns:c15="http://schemas.microsoft.com/office/drawing/2012/chart" uri="{CE6537A1-D6FC-4f65-9D91-7224C49458BB}"/>
              </c:extLst>
            </c:dLbl>
            <c:dLbl>
              <c:idx val="6"/>
              <c:layout>
                <c:manualLayout>
                  <c:x val="-1.0054456929262542E-2"/>
                  <c:y val="8.3565972813202487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B7D-4714-970B-33EEB2E3285B}"/>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Sheet1!$B$1:$J$1</c:f>
              <c:strCache>
                <c:ptCount val="9"/>
                <c:pt idx="0">
                  <c:v>Youtube</c:v>
                </c:pt>
                <c:pt idx="1">
                  <c:v>LINE</c:v>
                </c:pt>
                <c:pt idx="2">
                  <c:v>Twitter</c:v>
                </c:pt>
                <c:pt idx="3">
                  <c:v>インスタグラム</c:v>
                </c:pt>
                <c:pt idx="4">
                  <c:v>フェイスブック</c:v>
                </c:pt>
                <c:pt idx="5">
                  <c:v>スノーやスナップチャット</c:v>
                </c:pt>
                <c:pt idx="6">
                  <c:v>Tik Tok</c:v>
                </c:pt>
                <c:pt idx="7">
                  <c:v>ミックスチャンネル</c:v>
                </c:pt>
                <c:pt idx="8">
                  <c:v>ツイキャスやラインライブ</c:v>
                </c:pt>
              </c:strCache>
            </c:strRef>
          </c:cat>
          <c:val>
            <c:numRef>
              <c:f>Sheet1!$B$2:$J$2</c:f>
              <c:numCache>
                <c:formatCode>0%</c:formatCode>
                <c:ptCount val="9"/>
                <c:pt idx="0">
                  <c:v>0.93</c:v>
                </c:pt>
                <c:pt idx="1">
                  <c:v>0.75</c:v>
                </c:pt>
                <c:pt idx="2">
                  <c:v>0.2</c:v>
                </c:pt>
                <c:pt idx="3">
                  <c:v>0.12</c:v>
                </c:pt>
                <c:pt idx="4">
                  <c:v>0.08</c:v>
                </c:pt>
                <c:pt idx="5">
                  <c:v>0.43</c:v>
                </c:pt>
                <c:pt idx="6">
                  <c:v>0.3</c:v>
                </c:pt>
                <c:pt idx="7">
                  <c:v>0.09</c:v>
                </c:pt>
                <c:pt idx="8">
                  <c:v>0.09</c:v>
                </c:pt>
              </c:numCache>
            </c:numRef>
          </c:val>
          <c:extLst xmlns:c16r2="http://schemas.microsoft.com/office/drawing/2015/06/chart">
            <c:ext xmlns:c16="http://schemas.microsoft.com/office/drawing/2014/chart" uri="{C3380CC4-5D6E-409C-BE32-E72D297353CC}">
              <c16:uniqueId val="{00000002-6B7D-4714-970B-33EEB2E3285B}"/>
            </c:ext>
          </c:extLst>
        </c:ser>
        <c:ser>
          <c:idx val="1"/>
          <c:order val="1"/>
          <c:tx>
            <c:strRef>
              <c:f>Sheet1!$A$3</c:f>
              <c:strCache>
                <c:ptCount val="1"/>
                <c:pt idx="0">
                  <c:v>中2</c:v>
                </c:pt>
              </c:strCache>
            </c:strRef>
          </c:tx>
          <c:invertIfNegative val="0"/>
          <c:dLbls>
            <c:dLbl>
              <c:idx val="0"/>
              <c:layout>
                <c:manualLayout>
                  <c:x val="-1.4363509898946488E-3"/>
                  <c:y val="-1.4053120761384713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6B7D-4714-970B-33EEB2E3285B}"/>
                </c:ext>
                <c:ext xmlns:c15="http://schemas.microsoft.com/office/drawing/2012/chart" uri="{CE6537A1-D6FC-4f65-9D91-7224C49458BB}"/>
              </c:extLst>
            </c:dLbl>
            <c:dLbl>
              <c:idx val="6"/>
              <c:layout>
                <c:manualLayout>
                  <c:x val="0"/>
                  <c:y val="-3.0640856698174724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6B7D-4714-970B-33EEB2E3285B}"/>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600"/>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Sheet1!$B$1:$J$1</c:f>
              <c:strCache>
                <c:ptCount val="9"/>
                <c:pt idx="0">
                  <c:v>Youtube</c:v>
                </c:pt>
                <c:pt idx="1">
                  <c:v>LINE</c:v>
                </c:pt>
                <c:pt idx="2">
                  <c:v>Twitter</c:v>
                </c:pt>
                <c:pt idx="3">
                  <c:v>インスタグラム</c:v>
                </c:pt>
                <c:pt idx="4">
                  <c:v>フェイスブック</c:v>
                </c:pt>
                <c:pt idx="5">
                  <c:v>スノーやスナップチャット</c:v>
                </c:pt>
                <c:pt idx="6">
                  <c:v>Tik Tok</c:v>
                </c:pt>
                <c:pt idx="7">
                  <c:v>ミックスチャンネル</c:v>
                </c:pt>
                <c:pt idx="8">
                  <c:v>ツイキャスやラインライブ</c:v>
                </c:pt>
              </c:strCache>
            </c:strRef>
          </c:cat>
          <c:val>
            <c:numRef>
              <c:f>Sheet1!$B$3:$J$3</c:f>
              <c:numCache>
                <c:formatCode>0%</c:formatCode>
                <c:ptCount val="9"/>
                <c:pt idx="0">
                  <c:v>0.95</c:v>
                </c:pt>
                <c:pt idx="1">
                  <c:v>0.82</c:v>
                </c:pt>
                <c:pt idx="2">
                  <c:v>0.37</c:v>
                </c:pt>
                <c:pt idx="3">
                  <c:v>0.24</c:v>
                </c:pt>
                <c:pt idx="4">
                  <c:v>0.12</c:v>
                </c:pt>
                <c:pt idx="5">
                  <c:v>0.49</c:v>
                </c:pt>
                <c:pt idx="6">
                  <c:v>0.33</c:v>
                </c:pt>
                <c:pt idx="7">
                  <c:v>0.19</c:v>
                </c:pt>
                <c:pt idx="8">
                  <c:v>0.16</c:v>
                </c:pt>
              </c:numCache>
            </c:numRef>
          </c:val>
          <c:extLst xmlns:c16r2="http://schemas.microsoft.com/office/drawing/2015/06/chart">
            <c:ext xmlns:c16="http://schemas.microsoft.com/office/drawing/2014/chart" uri="{C3380CC4-5D6E-409C-BE32-E72D297353CC}">
              <c16:uniqueId val="{00000005-6B7D-4714-970B-33EEB2E3285B}"/>
            </c:ext>
          </c:extLst>
        </c:ser>
        <c:ser>
          <c:idx val="2"/>
          <c:order val="2"/>
          <c:tx>
            <c:strRef>
              <c:f>Sheet1!$A$4</c:f>
              <c:strCache>
                <c:ptCount val="1"/>
                <c:pt idx="0">
                  <c:v>中3</c:v>
                </c:pt>
              </c:strCache>
            </c:strRef>
          </c:tx>
          <c:invertIfNegative val="0"/>
          <c:dLbls>
            <c:dLbl>
              <c:idx val="0"/>
              <c:layout>
                <c:manualLayout>
                  <c:x val="2.1545264848419732E-2"/>
                  <c:y val="-5.1784583152748951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6B7D-4714-970B-33EEB2E3285B}"/>
                </c:ext>
                <c:ext xmlns:c15="http://schemas.microsoft.com/office/drawing/2012/chart" uri="{CE6537A1-D6FC-4f65-9D91-7224C49458BB}"/>
              </c:extLst>
            </c:dLbl>
            <c:dLbl>
              <c:idx val="1"/>
              <c:layout>
                <c:manualLayout>
                  <c:x val="2.0108913858525083E-2"/>
                  <c:y val="2.7855324271067838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6B7D-4714-970B-33EEB2E3285B}"/>
                </c:ext>
                <c:ext xmlns:c15="http://schemas.microsoft.com/office/drawing/2012/chart" uri="{CE6537A1-D6FC-4f65-9D91-7224C49458BB}"/>
              </c:extLst>
            </c:dLbl>
            <c:dLbl>
              <c:idx val="4"/>
              <c:layout>
                <c:manualLayout>
                  <c:x val="1.4363509898946488E-3"/>
                  <c:y val="-1.1142129708427238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6B7D-4714-970B-33EEB2E3285B}"/>
                </c:ext>
                <c:ext xmlns:c15="http://schemas.microsoft.com/office/drawing/2012/chart" uri="{CE6537A1-D6FC-4f65-9D91-7224C49458BB}"/>
              </c:extLst>
            </c:dLbl>
            <c:dLbl>
              <c:idx val="6"/>
              <c:layout>
                <c:manualLayout>
                  <c:x val="1.6518036383788456E-2"/>
                  <c:y val="2.7855324271067838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6B7D-4714-970B-33EEB2E3285B}"/>
                </c:ext>
                <c:ext xmlns:c15="http://schemas.microsoft.com/office/drawing/2012/chart" uri="{CE6537A1-D6FC-4f65-9D91-7224C49458BB}">
                  <c15:layout>
                    <c:manualLayout>
                      <c:w val="5.7619276508875397E-2"/>
                      <c:h val="6.9568782033622906E-2"/>
                    </c:manualLayout>
                  </c15:layout>
                </c:ext>
              </c:extLst>
            </c:dLbl>
            <c:dLbl>
              <c:idx val="8"/>
              <c:layout>
                <c:manualLayout>
                  <c:x val="5.745403959578595E-3"/>
                  <c:y val="-1.0213500912157451E-16"/>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6B7D-4714-970B-33EEB2E3285B}"/>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600"/>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Sheet1!$B$1:$J$1</c:f>
              <c:strCache>
                <c:ptCount val="9"/>
                <c:pt idx="0">
                  <c:v>Youtube</c:v>
                </c:pt>
                <c:pt idx="1">
                  <c:v>LINE</c:v>
                </c:pt>
                <c:pt idx="2">
                  <c:v>Twitter</c:v>
                </c:pt>
                <c:pt idx="3">
                  <c:v>インスタグラム</c:v>
                </c:pt>
                <c:pt idx="4">
                  <c:v>フェイスブック</c:v>
                </c:pt>
                <c:pt idx="5">
                  <c:v>スノーやスナップチャット</c:v>
                </c:pt>
                <c:pt idx="6">
                  <c:v>Tik Tok</c:v>
                </c:pt>
                <c:pt idx="7">
                  <c:v>ミックスチャンネル</c:v>
                </c:pt>
                <c:pt idx="8">
                  <c:v>ツイキャスやラインライブ</c:v>
                </c:pt>
              </c:strCache>
            </c:strRef>
          </c:cat>
          <c:val>
            <c:numRef>
              <c:f>Sheet1!$B$4:$J$4</c:f>
              <c:numCache>
                <c:formatCode>0%</c:formatCode>
                <c:ptCount val="9"/>
                <c:pt idx="0">
                  <c:v>0.96</c:v>
                </c:pt>
                <c:pt idx="1">
                  <c:v>0.85</c:v>
                </c:pt>
                <c:pt idx="2">
                  <c:v>0.51</c:v>
                </c:pt>
                <c:pt idx="3">
                  <c:v>0.33</c:v>
                </c:pt>
                <c:pt idx="4">
                  <c:v>0.15</c:v>
                </c:pt>
                <c:pt idx="5">
                  <c:v>0.53</c:v>
                </c:pt>
                <c:pt idx="6">
                  <c:v>0.31</c:v>
                </c:pt>
                <c:pt idx="7">
                  <c:v>0.24</c:v>
                </c:pt>
                <c:pt idx="8">
                  <c:v>0.2</c:v>
                </c:pt>
              </c:numCache>
            </c:numRef>
          </c:val>
          <c:extLst xmlns:c16r2="http://schemas.microsoft.com/office/drawing/2015/06/chart">
            <c:ext xmlns:c16="http://schemas.microsoft.com/office/drawing/2014/chart" uri="{C3380CC4-5D6E-409C-BE32-E72D297353CC}">
              <c16:uniqueId val="{0000000B-6B7D-4714-970B-33EEB2E3285B}"/>
            </c:ext>
          </c:extLst>
        </c:ser>
        <c:dLbls>
          <c:dLblPos val="outEnd"/>
          <c:showLegendKey val="0"/>
          <c:showVal val="1"/>
          <c:showCatName val="0"/>
          <c:showSerName val="0"/>
          <c:showPercent val="0"/>
          <c:showBubbleSize val="0"/>
        </c:dLbls>
        <c:gapWidth val="210"/>
        <c:axId val="247848960"/>
        <c:axId val="247850880"/>
      </c:barChart>
      <c:catAx>
        <c:axId val="247848960"/>
        <c:scaling>
          <c:orientation val="minMax"/>
        </c:scaling>
        <c:delete val="1"/>
        <c:axPos val="b"/>
        <c:numFmt formatCode="General" sourceLinked="1"/>
        <c:majorTickMark val="out"/>
        <c:minorTickMark val="none"/>
        <c:tickLblPos val="nextTo"/>
        <c:crossAx val="247850880"/>
        <c:crosses val="autoZero"/>
        <c:auto val="1"/>
        <c:lblAlgn val="ctr"/>
        <c:lblOffset val="100"/>
        <c:noMultiLvlLbl val="0"/>
      </c:catAx>
      <c:valAx>
        <c:axId val="247850880"/>
        <c:scaling>
          <c:orientation val="minMax"/>
          <c:max val="1"/>
        </c:scaling>
        <c:delete val="0"/>
        <c:axPos val="l"/>
        <c:majorGridlines/>
        <c:numFmt formatCode="0%" sourceLinked="1"/>
        <c:majorTickMark val="out"/>
        <c:minorTickMark val="none"/>
        <c:tickLblPos val="nextTo"/>
        <c:crossAx val="247848960"/>
        <c:crosses val="autoZero"/>
        <c:crossBetween val="between"/>
      </c:valAx>
      <c:spPr>
        <a:noFill/>
      </c:spPr>
    </c:plotArea>
    <c:legend>
      <c:legendPos val="r"/>
      <c:layout>
        <c:manualLayout>
          <c:xMode val="edge"/>
          <c:yMode val="edge"/>
          <c:x val="0.87797915594587106"/>
          <c:y val="0.22212318106925841"/>
          <c:w val="0.11340273811476105"/>
          <c:h val="0.33291104369294044"/>
        </c:manualLayout>
      </c:layout>
      <c:overlay val="0"/>
    </c:legend>
    <c:plotVisOnly val="1"/>
    <c:dispBlanksAs val="gap"/>
    <c:showDLblsOverMax val="0"/>
  </c:chart>
  <c:txPr>
    <a:bodyPr/>
    <a:lstStyle/>
    <a:p>
      <a:pPr>
        <a:defRPr sz="2800"/>
      </a:pPr>
      <a:endParaRPr lang="ja-JP"/>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0.08605</cdr:x>
      <cdr:y>0.79014</cdr:y>
    </cdr:from>
    <cdr:to>
      <cdr:x>0.1512</cdr:x>
      <cdr:y>1</cdr:y>
    </cdr:to>
    <cdr:sp macro="" textlink="">
      <cdr:nvSpPr>
        <cdr:cNvPr id="2" name="テキスト ボックス 1"/>
        <cdr:cNvSpPr txBox="1"/>
      </cdr:nvSpPr>
      <cdr:spPr>
        <a:xfrm xmlns:a="http://schemas.openxmlformats.org/drawingml/2006/main">
          <a:off x="760846" y="3602463"/>
          <a:ext cx="576047" cy="9568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EC55E3-FF33-4807-82F5-1CBFDB7F2A6E}" type="datetimeFigureOut">
              <a:rPr kumimoji="1" lang="ja-JP" altLang="en-US" smtClean="0"/>
              <a:t>2019/9/19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D95D9-8B25-4750-8CA0-9B780AB25220}" type="slidenum">
              <a:rPr kumimoji="1" lang="ja-JP" altLang="en-US" smtClean="0"/>
              <a:t>‹#›</a:t>
            </a:fld>
            <a:endParaRPr kumimoji="1" lang="ja-JP" altLang="en-US"/>
          </a:p>
        </p:txBody>
      </p:sp>
    </p:spTree>
    <p:extLst>
      <p:ext uri="{BB962C8B-B14F-4D97-AF65-F5344CB8AC3E}">
        <p14:creationId xmlns:p14="http://schemas.microsoft.com/office/powerpoint/2010/main" val="386863626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tVZSuGkmnGQ"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tVZSuGkmnGQ"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教材　</a:t>
            </a:r>
            <a:r>
              <a:rPr kumimoji="1" lang="en-US" altLang="ja-JP" dirty="0"/>
              <a:t>ver.1_20190830</a:t>
            </a:r>
          </a:p>
          <a:p>
            <a:endParaRPr kumimoji="1" lang="en-US" altLang="ja-JP" dirty="0"/>
          </a:p>
          <a:p>
            <a:r>
              <a:rPr kumimoji="1" lang="ja-JP" altLang="en-US" dirty="0"/>
              <a:t>当教材について</a:t>
            </a:r>
          </a:p>
          <a:p>
            <a:r>
              <a:rPr kumimoji="1" lang="ja-JP" altLang="en-US" dirty="0"/>
              <a:t>スライド教材のノートには以下の内容が記載されております。</a:t>
            </a:r>
          </a:p>
          <a:p>
            <a:r>
              <a:rPr kumimoji="1" lang="ja-JP" altLang="en-US" dirty="0"/>
              <a:t>・</a:t>
            </a:r>
            <a:r>
              <a:rPr kumimoji="1" lang="en-US" altLang="ja-JP" dirty="0"/>
              <a:t>【</a:t>
            </a:r>
            <a:r>
              <a:rPr kumimoji="1" lang="ja-JP" altLang="en-US" dirty="0"/>
              <a:t>導入時のポイント</a:t>
            </a:r>
            <a:r>
              <a:rPr kumimoji="1" lang="en-US" altLang="ja-JP" dirty="0"/>
              <a:t>】</a:t>
            </a:r>
            <a:r>
              <a:rPr kumimoji="1" lang="ja-JP" altLang="en-US" dirty="0"/>
              <a:t>または</a:t>
            </a:r>
            <a:r>
              <a:rPr kumimoji="1" lang="en-US" altLang="ja-JP" dirty="0"/>
              <a:t>【</a:t>
            </a:r>
            <a:r>
              <a:rPr kumimoji="1" lang="ja-JP" altLang="en-US" dirty="0"/>
              <a:t>ポイント</a:t>
            </a:r>
            <a:r>
              <a:rPr kumimoji="1" lang="en-US" altLang="ja-JP" dirty="0"/>
              <a:t>】</a:t>
            </a:r>
            <a:r>
              <a:rPr kumimoji="1" lang="ja-JP" altLang="en-US" dirty="0"/>
              <a:t>・・・導入時、またそのスライドでかならずふれるべきこと</a:t>
            </a:r>
          </a:p>
          <a:p>
            <a:r>
              <a:rPr kumimoji="1" lang="ja-JP" altLang="en-US" dirty="0"/>
              <a:t>・</a:t>
            </a:r>
            <a:r>
              <a:rPr kumimoji="1" lang="en-US" altLang="ja-JP" dirty="0"/>
              <a:t>【</a:t>
            </a:r>
            <a:r>
              <a:rPr kumimoji="1" lang="ja-JP" altLang="en-US" dirty="0"/>
              <a:t>進行のポイント</a:t>
            </a:r>
            <a:r>
              <a:rPr kumimoji="1" lang="en-US" altLang="ja-JP" dirty="0"/>
              <a:t>】</a:t>
            </a:r>
            <a:r>
              <a:rPr kumimoji="1" lang="ja-JP" altLang="en-US" dirty="0"/>
              <a:t>または</a:t>
            </a:r>
            <a:r>
              <a:rPr kumimoji="1" lang="en-US" altLang="ja-JP" dirty="0"/>
              <a:t>【</a:t>
            </a:r>
            <a:r>
              <a:rPr kumimoji="1" lang="ja-JP" altLang="en-US" dirty="0"/>
              <a:t>ポイント</a:t>
            </a:r>
            <a:r>
              <a:rPr kumimoji="1" lang="en-US" altLang="ja-JP" dirty="0"/>
              <a:t>】</a:t>
            </a:r>
            <a:r>
              <a:rPr kumimoji="1" lang="ja-JP" altLang="en-US" dirty="0"/>
              <a:t>・・・進行時、またそのスライドでかならずふれるべきこと</a:t>
            </a:r>
          </a:p>
          <a:p>
            <a:r>
              <a:rPr kumimoji="1" lang="ja-JP" altLang="en-US" dirty="0"/>
              <a:t>・</a:t>
            </a:r>
            <a:r>
              <a:rPr kumimoji="1" lang="en-US" altLang="ja-JP" dirty="0"/>
              <a:t>《</a:t>
            </a:r>
            <a:r>
              <a:rPr kumimoji="1" lang="ja-JP" altLang="en-US" dirty="0"/>
              <a:t>講師のセリフ例</a:t>
            </a:r>
            <a:r>
              <a:rPr kumimoji="1" lang="en-US" altLang="ja-JP" dirty="0"/>
              <a:t>》</a:t>
            </a:r>
            <a:r>
              <a:rPr kumimoji="1" lang="ja-JP" altLang="en-US" dirty="0"/>
              <a:t>・・・ポイントを踏まえて話す内容</a:t>
            </a:r>
          </a:p>
          <a:p>
            <a:r>
              <a:rPr kumimoji="1" lang="ja-JP" altLang="en-US" dirty="0"/>
              <a:t>・</a:t>
            </a:r>
            <a:r>
              <a:rPr kumimoji="1" lang="en-US" altLang="ja-JP" dirty="0"/>
              <a:t>&lt;</a:t>
            </a:r>
            <a:r>
              <a:rPr kumimoji="1" lang="ja-JP" altLang="en-US" dirty="0"/>
              <a:t>問いかけ</a:t>
            </a:r>
            <a:r>
              <a:rPr kumimoji="1" lang="en-US" altLang="ja-JP" dirty="0"/>
              <a:t>&gt;</a:t>
            </a:r>
            <a:r>
              <a:rPr kumimoji="1" lang="ja-JP" altLang="en-US" dirty="0"/>
              <a:t>・・・児童に問いかける場面</a:t>
            </a:r>
          </a:p>
          <a:p>
            <a:r>
              <a:rPr kumimoji="1" lang="ja-JP" altLang="en-US" dirty="0"/>
              <a:t>・</a:t>
            </a:r>
            <a:r>
              <a:rPr kumimoji="1" lang="en-US" altLang="ja-JP" dirty="0"/>
              <a:t>&lt;</a:t>
            </a:r>
            <a:r>
              <a:rPr kumimoji="1" lang="ja-JP" altLang="en-US" dirty="0"/>
              <a:t>クリック</a:t>
            </a:r>
            <a:r>
              <a:rPr kumimoji="1" lang="en-US" altLang="ja-JP" dirty="0"/>
              <a:t>&gt;</a:t>
            </a:r>
            <a:r>
              <a:rPr kumimoji="1" lang="ja-JP" altLang="en-US" dirty="0"/>
              <a:t>・・・アニメーション設定されたスライドを動かすときにクリックする。</a:t>
            </a:r>
          </a:p>
          <a:p>
            <a:endParaRPr kumimoji="1" lang="ja-JP" altLang="en-US" dirty="0"/>
          </a:p>
          <a:p>
            <a:r>
              <a:rPr kumimoji="1" lang="en-US" altLang="ja-JP" dirty="0"/>
              <a:t>※</a:t>
            </a:r>
            <a:r>
              <a:rPr kumimoji="1" lang="ja-JP" altLang="en-US" dirty="0"/>
              <a:t>ポイントさえ押さえていれば、話し方、問いかけの場面などは、講師の判断で変化させてかまいません。</a:t>
            </a:r>
          </a:p>
          <a:p>
            <a:r>
              <a:rPr kumimoji="1" lang="en-US" altLang="ja-JP" dirty="0"/>
              <a:t>【</a:t>
            </a:r>
            <a:r>
              <a:rPr kumimoji="1" lang="ja-JP" altLang="en-US" dirty="0"/>
              <a:t>バージョン</a:t>
            </a:r>
            <a:r>
              <a:rPr kumimoji="1" lang="en-US" altLang="ja-JP" dirty="0"/>
              <a:t>】</a:t>
            </a:r>
          </a:p>
          <a:p>
            <a:r>
              <a:rPr kumimoji="1" lang="en-US" altLang="ja-JP" dirty="0"/>
              <a:t>20190830_ver1</a:t>
            </a:r>
          </a:p>
          <a:p>
            <a:endParaRPr kumimoji="1" lang="en-US" altLang="ja-JP" dirty="0"/>
          </a:p>
          <a:p>
            <a:endParaRPr kumimoji="1" lang="en-US" altLang="ja-JP" dirty="0"/>
          </a:p>
          <a:p>
            <a:r>
              <a:rPr kumimoji="1" lang="en-US" altLang="ja-JP" dirty="0"/>
              <a:t>【</a:t>
            </a:r>
            <a:r>
              <a:rPr kumimoji="1" lang="ja-JP" altLang="en-US" dirty="0"/>
              <a:t>ポイント</a:t>
            </a:r>
            <a:r>
              <a:rPr kumimoji="1" lang="en-US" altLang="ja-JP" dirty="0"/>
              <a:t>】</a:t>
            </a:r>
          </a:p>
          <a:p>
            <a:r>
              <a:rPr kumimoji="1" lang="ja-JP" altLang="en-US" dirty="0"/>
              <a:t>・自己紹介</a:t>
            </a:r>
          </a:p>
          <a:p>
            <a:r>
              <a:rPr kumimoji="1" lang="ja-JP" altLang="en-US" dirty="0"/>
              <a:t>・今日の講座の内容</a:t>
            </a:r>
          </a:p>
          <a:p>
            <a:endParaRPr kumimoji="1" lang="ja-JP" altLang="en-US" dirty="0"/>
          </a:p>
          <a:p>
            <a:r>
              <a:rPr kumimoji="1" lang="en-US" altLang="ja-JP" dirty="0"/>
              <a:t>《</a:t>
            </a:r>
            <a:r>
              <a:rPr kumimoji="1" lang="ja-JP" altLang="en-US" dirty="0"/>
              <a:t>講師のセリフ例</a:t>
            </a:r>
            <a:r>
              <a:rPr kumimoji="1" lang="en-US" altLang="ja-JP" dirty="0"/>
              <a:t>》</a:t>
            </a:r>
          </a:p>
          <a:p>
            <a:r>
              <a:rPr kumimoji="1" lang="ja-JP" altLang="en-US" dirty="0"/>
              <a:t>はじめまして。</a:t>
            </a:r>
          </a:p>
          <a:p>
            <a:r>
              <a:rPr kumimoji="1" lang="ja-JP" altLang="en-US" dirty="0"/>
              <a:t>私は</a:t>
            </a:r>
            <a:r>
              <a:rPr kumimoji="1" lang="en-US" altLang="ja-JP" dirty="0"/>
              <a:t>IPA</a:t>
            </a:r>
            <a:r>
              <a:rPr kumimoji="1" lang="ja-JP" altLang="en-US" dirty="0"/>
              <a:t>インターネット安全教室の講師を務めます</a:t>
            </a:r>
          </a:p>
          <a:p>
            <a:r>
              <a:rPr kumimoji="1" lang="ja-JP" altLang="en-US" dirty="0"/>
              <a:t>△△△の○○です。</a:t>
            </a:r>
          </a:p>
          <a:p>
            <a:endParaRPr kumimoji="1" lang="ja-JP" altLang="en-US" dirty="0"/>
          </a:p>
          <a:p>
            <a:r>
              <a:rPr kumimoji="1" lang="ja-JP" altLang="en-US" dirty="0"/>
              <a:t>今日はネットリテラシー、情報モラル、情報セキュリティについて、</a:t>
            </a:r>
          </a:p>
          <a:p>
            <a:r>
              <a:rPr kumimoji="1" lang="ja-JP" altLang="en-US" dirty="0"/>
              <a:t>共に学び、考える、インターネット安全教室を行います。</a:t>
            </a:r>
          </a:p>
          <a:p>
            <a:endParaRPr kumimoji="1" lang="ja-JP" altLang="en-US" dirty="0"/>
          </a:p>
          <a:p>
            <a:r>
              <a:rPr kumimoji="1" lang="ja-JP" altLang="en-US" dirty="0"/>
              <a:t>今日、ここに集まった仲間と一緒に「考える」、そんな教室にしたいと思います。</a:t>
            </a:r>
          </a:p>
          <a:p>
            <a:r>
              <a:rPr kumimoji="1" lang="ja-JP" altLang="en-US" dirty="0"/>
              <a:t>よろしくお願いします。</a:t>
            </a:r>
          </a:p>
          <a:p>
            <a:endParaRPr kumimoji="1" lang="ja-JP" altLang="en-US"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BC7D95D9-8B25-4750-8CA0-9B780AB25220}" type="slidenum">
              <a:rPr kumimoji="1" lang="ja-JP" altLang="en-US" smtClean="0"/>
              <a:t>1</a:t>
            </a:fld>
            <a:endParaRPr kumimoji="1" lang="ja-JP" altLang="en-US"/>
          </a:p>
        </p:txBody>
      </p:sp>
    </p:spTree>
    <p:extLst>
      <p:ext uri="{BB962C8B-B14F-4D97-AF65-F5344CB8AC3E}">
        <p14:creationId xmlns:p14="http://schemas.microsoft.com/office/powerpoint/2010/main" val="1929165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導入時のポイント</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利用規約に年齢制限があることを伝える</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講師のセリフ例</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こちらは一例ですが、このような利用規約がある</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SNS</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もあります。</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進行のポイント</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p>
          <a:p>
            <a:r>
              <a:rPr kumimoji="1" lang="ja-JP" altLang="en-US" dirty="0"/>
              <a:t>利用規約には保護者の責任であることを理解してもらう</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講師のセリフ例</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p>
          <a:p>
            <a:r>
              <a:rPr kumimoji="1" lang="ja-JP" altLang="en-US" dirty="0"/>
              <a:t>ここには、</a:t>
            </a:r>
            <a:r>
              <a:rPr kumimoji="1" lang="en-US" altLang="ja-JP" dirty="0"/>
              <a:t>『</a:t>
            </a:r>
            <a:r>
              <a:rPr kumimoji="1" lang="ja-JP" altLang="en-US" dirty="0"/>
              <a:t>みんなにはもっとふさわしいサービスがあるよ、おうちの人に相談してね</a:t>
            </a:r>
            <a:r>
              <a:rPr kumimoji="1" lang="en-US" altLang="ja-JP" dirty="0"/>
              <a:t>』</a:t>
            </a:r>
            <a:r>
              <a:rPr kumimoji="1" lang="ja-JP" altLang="en-US" dirty="0"/>
              <a:t>と書いてあります。</a:t>
            </a:r>
            <a:endParaRPr kumimoji="1" lang="en-US" altLang="ja-JP" dirty="0"/>
          </a:p>
          <a:p>
            <a:r>
              <a:rPr kumimoji="1" lang="ja-JP" altLang="en-US" dirty="0"/>
              <a:t>つまり、それだけトラブルや、悪意のあるものがあるという意味なのです。</a:t>
            </a:r>
            <a:endParaRPr kumimoji="1" lang="en-US" altLang="ja-JP" dirty="0"/>
          </a:p>
          <a:p>
            <a:r>
              <a:rPr kumimoji="1" lang="ja-JP" altLang="en-US" dirty="0"/>
              <a:t>保護者の責任のもと、利用しなくてはなりません。</a:t>
            </a:r>
            <a:endParaRPr kumimoji="1" lang="en-US" altLang="ja-JP" dirty="0"/>
          </a:p>
        </p:txBody>
      </p:sp>
      <p:sp>
        <p:nvSpPr>
          <p:cNvPr id="4" name="スライド番号プレースホルダー 3"/>
          <p:cNvSpPr>
            <a:spLocks noGrp="1"/>
          </p:cNvSpPr>
          <p:nvPr>
            <p:ph type="sldNum" sz="quarter" idx="5"/>
          </p:nvPr>
        </p:nvSpPr>
        <p:spPr/>
        <p:txBody>
          <a:bodyPr/>
          <a:lstStyle/>
          <a:p>
            <a:fld id="{BC7D95D9-8B25-4750-8CA0-9B780AB25220}" type="slidenum">
              <a:rPr kumimoji="1" lang="ja-JP" altLang="en-US" smtClean="0"/>
              <a:t>12</a:t>
            </a:fld>
            <a:endParaRPr kumimoji="1" lang="ja-JP" altLang="en-US"/>
          </a:p>
        </p:txBody>
      </p:sp>
    </p:spTree>
    <p:extLst>
      <p:ext uri="{BB962C8B-B14F-4D97-AF65-F5344CB8AC3E}">
        <p14:creationId xmlns:p14="http://schemas.microsoft.com/office/powerpoint/2010/main" val="3064614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導入時のポイント</a:t>
            </a:r>
            <a:r>
              <a:rPr kumimoji="1" lang="en-US" altLang="ja-JP" dirty="0"/>
              <a:t>】</a:t>
            </a:r>
          </a:p>
          <a:p>
            <a:r>
              <a:rPr kumimoji="1" lang="ja-JP" altLang="en-US" dirty="0"/>
              <a:t>年齢制限がなぜあるのかを伝える。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エルサゲートという言葉を聞いたことがある方いらっしゃいますか？（挙手してもらう）</a:t>
            </a:r>
            <a:endParaRPr kumimoji="1" lang="en-US" altLang="ja-JP" dirty="0"/>
          </a:p>
          <a:p>
            <a:r>
              <a:rPr kumimoji="1" lang="ja-JP" altLang="en-US" dirty="0"/>
              <a:t>スライドを読み上げる。</a:t>
            </a:r>
            <a:endParaRPr kumimoji="1" lang="en-US" altLang="ja-JP" dirty="0"/>
          </a:p>
          <a:p>
            <a:endParaRPr kumimoji="1" lang="en-US" altLang="ja-JP" dirty="0"/>
          </a:p>
          <a:p>
            <a:r>
              <a:rPr kumimoji="1" lang="en-US" altLang="ja-JP" dirty="0"/>
              <a:t>【</a:t>
            </a:r>
            <a:r>
              <a:rPr kumimoji="1" lang="ja-JP" altLang="en-US" dirty="0"/>
              <a:t>進行のポイント</a:t>
            </a:r>
            <a:r>
              <a:rPr kumimoji="1" lang="en-US" altLang="ja-JP" dirty="0"/>
              <a:t>】</a:t>
            </a:r>
          </a:p>
          <a:p>
            <a:r>
              <a:rPr kumimoji="1" lang="ja-JP" altLang="en-US" dirty="0"/>
              <a:t>どういうものがあるのかを具体的に伝えて、年齢制限がある理由を知ってもらう。</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動画がすべて悪ということではありません、素晴らしいものもたくさんあります。</a:t>
            </a:r>
            <a:endParaRPr kumimoji="1" lang="en-US" altLang="ja-JP" dirty="0"/>
          </a:p>
          <a:p>
            <a:r>
              <a:rPr kumimoji="1" lang="ja-JP" altLang="en-US" dirty="0"/>
              <a:t>ただ、中には悪意がある動画もあるということを知っておいてください。</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BC7D95D9-8B25-4750-8CA0-9B780AB25220}" type="slidenum">
              <a:rPr kumimoji="1" lang="ja-JP" altLang="en-US" smtClean="0"/>
              <a:t>13</a:t>
            </a:fld>
            <a:endParaRPr kumimoji="1" lang="ja-JP" altLang="en-US"/>
          </a:p>
        </p:txBody>
      </p:sp>
    </p:spTree>
    <p:extLst>
      <p:ext uri="{BB962C8B-B14F-4D97-AF65-F5344CB8AC3E}">
        <p14:creationId xmlns:p14="http://schemas.microsoft.com/office/powerpoint/2010/main" val="1099306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導入時のポイント</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インターネット上のサービスを使わせるときは（動画や、ゲーム等）保護者の管理の下で使用させることが必要だということを伝える。</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講師のセリフ例</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動画だけではありません、インターネット上のサービスである</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SNS</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やアプリなどはいいものもあり、悪意のあるものもありますので、</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子どもたちがどんな内容を利用するのかを確認してから使わせることは大切になってきています。</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進行のポイント</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年齢制限があるのには理由があり、インターネット上の様々なサービスは保護者の責任の下使わせることを促す</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講師のセリフ例</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それでは、どうすればいいのかというところをまとめてみましょう</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～読み上げる</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これらの対策をとることで、トラブルや、悪意あるものから子供たちを守れるのです。</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BC7D95D9-8B25-4750-8CA0-9B780AB25220}" type="slidenum">
              <a:rPr kumimoji="1" lang="ja-JP" altLang="en-US" smtClean="0"/>
              <a:t>14</a:t>
            </a:fld>
            <a:endParaRPr kumimoji="1" lang="ja-JP" altLang="en-US"/>
          </a:p>
        </p:txBody>
      </p:sp>
    </p:spTree>
    <p:extLst>
      <p:ext uri="{BB962C8B-B14F-4D97-AF65-F5344CB8AC3E}">
        <p14:creationId xmlns:p14="http://schemas.microsoft.com/office/powerpoint/2010/main" val="242099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導入時のポイント</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br>
              <a:rPr kumimoji="1" lang="en-US" altLang="ja-JP" sz="1200" b="0" i="0" u="none" strike="noStrike" kern="1200" cap="none" spc="0" normalizeH="0" baseline="0" noProof="0" dirty="0">
                <a:ln>
                  <a:noFill/>
                </a:ln>
                <a:solidFill>
                  <a:prstClr val="black"/>
                </a:solidFill>
                <a:effectLst/>
                <a:uLnTx/>
                <a:uFillTx/>
                <a:latin typeface="+mn-lt"/>
                <a:ea typeface="+mn-ea"/>
                <a:cs typeface="+mn-cs"/>
              </a:rPr>
            </a:b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どんどん増えるサービス、身近に、手軽に使える環境になっていることを伝える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講師のセリフ例</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子どもたちの環境は益々多様化していき、さらに手軽になっています。</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どんなふうに使用し、気を付けているかを問いかけていくことが大切になってきています。</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進行のポイント</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br>
              <a:rPr kumimoji="1" lang="en-US" altLang="ja-JP" sz="1200" b="0" i="0" u="none" strike="noStrike" kern="1200" cap="none" spc="0" normalizeH="0" baseline="0" noProof="0" dirty="0">
                <a:ln>
                  <a:noFill/>
                </a:ln>
                <a:solidFill>
                  <a:prstClr val="black"/>
                </a:solidFill>
                <a:effectLst/>
                <a:uLnTx/>
                <a:uFillTx/>
                <a:latin typeface="+mn-lt"/>
                <a:ea typeface="+mn-ea"/>
                <a:cs typeface="+mn-cs"/>
              </a:rPr>
            </a:b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具体的にどんなことに気を付ければいいのかについて例を挙げて伝える</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講師のセリフ例</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子どもたちは、</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見てるだけー</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撮影してみたー</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投稿してみたー</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と楽しいことに好奇心いっぱいでやってみます。</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そんな時、問いかけたり、どんなふうに利用したのかを一緒に見たり、考えたりして</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あげてください。</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BC7D95D9-8B25-4750-8CA0-9B780AB25220}" type="slidenum">
              <a:rPr kumimoji="1" lang="ja-JP" altLang="en-US" smtClean="0"/>
              <a:t>15</a:t>
            </a:fld>
            <a:endParaRPr kumimoji="1" lang="ja-JP" altLang="en-US"/>
          </a:p>
        </p:txBody>
      </p:sp>
    </p:spTree>
    <p:extLst>
      <p:ext uri="{BB962C8B-B14F-4D97-AF65-F5344CB8AC3E}">
        <p14:creationId xmlns:p14="http://schemas.microsoft.com/office/powerpoint/2010/main" val="70254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導入のポイント</a:t>
            </a:r>
            <a:r>
              <a:rPr kumimoji="1" lang="en-US" altLang="ja-JP" dirty="0"/>
              <a:t>)</a:t>
            </a:r>
          </a:p>
          <a:p>
            <a:r>
              <a:rPr kumimoji="1" lang="ja-JP" altLang="en-US" dirty="0"/>
              <a:t>動画が転載されるリスクがについて</a:t>
            </a:r>
          </a:p>
          <a:p>
            <a:endParaRPr kumimoji="1"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講師のセリフ例</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endParaRPr kumimoji="1" lang="en-US" altLang="ja-JP" dirty="0"/>
          </a:p>
          <a:p>
            <a:r>
              <a:rPr kumimoji="1" lang="ja-JP" altLang="en-US" dirty="0"/>
              <a:t>動画サービスなどの</a:t>
            </a:r>
            <a:r>
              <a:rPr kumimoji="1" lang="en-US" altLang="ja-JP" dirty="0"/>
              <a:t>SNS</a:t>
            </a:r>
            <a:r>
              <a:rPr kumimoji="1" lang="ja-JP" altLang="en-US" dirty="0"/>
              <a:t>に投稿したものは、それを見ている人によってコピーされ転載されることもあります。</a:t>
            </a:r>
            <a:endParaRPr kumimoji="1" lang="en-US" altLang="ja-JP" dirty="0"/>
          </a:p>
          <a:p>
            <a:r>
              <a:rPr kumimoji="1" lang="ja-JP" altLang="en-US" dirty="0"/>
              <a:t>更に拡散する可能性もあります。</a:t>
            </a:r>
            <a:endParaRPr kumimoji="1" lang="en-US" altLang="ja-JP" dirty="0"/>
          </a:p>
          <a:p>
            <a:r>
              <a:rPr kumimoji="1" lang="ja-JP" altLang="en-US" dirty="0"/>
              <a:t>みなさまもお気づきかと思いますが、このように転載されてしまうと</a:t>
            </a:r>
            <a:endParaRPr kumimoji="1" lang="en-US" altLang="ja-JP" dirty="0"/>
          </a:p>
          <a:p>
            <a:r>
              <a:rPr kumimoji="1" lang="ja-JP" altLang="en-US" dirty="0"/>
              <a:t>自分自身で動画や画像を消すことはできません。</a:t>
            </a:r>
            <a:endParaRPr kumimoji="1" lang="en-US" altLang="ja-JP" dirty="0"/>
          </a:p>
          <a:p>
            <a:endParaRPr kumimoji="1" lang="en-US" altLang="ja-JP" dirty="0"/>
          </a:p>
          <a:p>
            <a:r>
              <a:rPr kumimoji="1" lang="ja-JP" altLang="en-US" dirty="0"/>
              <a:t>そのようなサービスを使用している自覚が必要になります。</a:t>
            </a:r>
            <a:endParaRPr kumimoji="1" lang="en-US" altLang="ja-JP" dirty="0"/>
          </a:p>
          <a:p>
            <a:endParaRPr kumimoji="1" lang="en-US" altLang="ja-JP" dirty="0"/>
          </a:p>
          <a:p>
            <a:endParaRPr kumimoji="1" lang="en-US" altLang="ja-JP" sz="1200" dirty="0"/>
          </a:p>
          <a:p>
            <a:r>
              <a:rPr kumimoji="1" lang="ja-JP" altLang="en-US" sz="1200" dirty="0"/>
              <a:t>画像引用先</a:t>
            </a:r>
            <a:r>
              <a:rPr kumimoji="1" lang="en-US" altLang="ja-JP" sz="1200" dirty="0"/>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あなたの書き込みは世界中から見られてる　－適切な</a:t>
            </a:r>
            <a:r>
              <a:rPr kumimoji="1" lang="en-US" altLang="ja-JP" dirty="0"/>
              <a:t>SNS</a:t>
            </a:r>
            <a:r>
              <a:rPr kumimoji="1" lang="ja-JP" altLang="en-US" dirty="0"/>
              <a:t>利用の心得－</a:t>
            </a:r>
            <a:endParaRPr kumimoji="1" lang="en-US" altLang="ja-JP" dirty="0"/>
          </a:p>
          <a:p>
            <a:r>
              <a:rPr lang="en-US" altLang="ja-JP" dirty="0">
                <a:hlinkClick r:id="rId3"/>
              </a:rPr>
              <a:t>https://www.youtube.com/watch?v=tVZSuGkmnGQ</a:t>
            </a:r>
            <a:endParaRPr lang="en-US" altLang="ja-JP" dirty="0"/>
          </a:p>
          <a:p>
            <a:r>
              <a:rPr lang="en-US" altLang="ja-JP" dirty="0"/>
              <a:t>3:08</a:t>
            </a:r>
            <a:r>
              <a:rPr lang="ja-JP" altLang="en-US" dirty="0"/>
              <a:t>スクリーンショット一部トリミング</a:t>
            </a:r>
            <a:endParaRPr lang="en-US" altLang="ja-JP" dirty="0"/>
          </a:p>
          <a:p>
            <a:endParaRPr kumimoji="1" lang="en-US" altLang="ja-JP" sz="120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上記動画</a:t>
            </a:r>
            <a:r>
              <a:rPr lang="en-US" altLang="ja-JP" dirty="0"/>
              <a:t>6:44</a:t>
            </a:r>
            <a:r>
              <a:rPr lang="ja-JP" altLang="en-US" dirty="0"/>
              <a:t>スクリーンショット一部トリミング</a:t>
            </a:r>
            <a:endParaRPr lang="en-US" altLang="ja-JP" dirty="0"/>
          </a:p>
          <a:p>
            <a:endParaRPr kumimoji="1" lang="en-US" altLang="ja-JP" sz="1200" dirty="0"/>
          </a:p>
          <a:p>
            <a:endParaRPr kumimoji="1" lang="en-US" altLang="ja-JP" sz="1200" dirty="0"/>
          </a:p>
          <a:p>
            <a:endParaRPr kumimoji="1" lang="ja-JP" altLang="en-US" dirty="0"/>
          </a:p>
        </p:txBody>
      </p:sp>
      <p:sp>
        <p:nvSpPr>
          <p:cNvPr id="4" name="スライド番号プレースホルダー 3"/>
          <p:cNvSpPr>
            <a:spLocks noGrp="1"/>
          </p:cNvSpPr>
          <p:nvPr>
            <p:ph type="sldNum" sz="quarter" idx="10"/>
          </p:nvPr>
        </p:nvSpPr>
        <p:spPr/>
        <p:txBody>
          <a:bodyPr/>
          <a:lstStyle/>
          <a:p>
            <a:fld id="{EC40580A-FE29-448F-8052-0CD1D9BABE87}" type="slidenum">
              <a:rPr lang="ja-JP" altLang="en-US" smtClean="0">
                <a:solidFill>
                  <a:prstClr val="black"/>
                </a:solidFill>
              </a:rPr>
              <a:pPr/>
              <a:t>16</a:t>
            </a:fld>
            <a:endParaRPr lang="ja-JP" altLang="en-US">
              <a:solidFill>
                <a:prstClr val="black"/>
              </a:solidFill>
            </a:endParaRPr>
          </a:p>
        </p:txBody>
      </p:sp>
    </p:spTree>
    <p:extLst>
      <p:ext uri="{BB962C8B-B14F-4D97-AF65-F5344CB8AC3E}">
        <p14:creationId xmlns:p14="http://schemas.microsoft.com/office/powerpoint/2010/main" val="1539757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導入時のポイント</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br>
              <a:rPr kumimoji="1" lang="en-US" altLang="ja-JP" sz="1200" b="0" i="0" u="none" strike="noStrike" kern="1200" cap="none" spc="0" normalizeH="0" baseline="0" noProof="0" dirty="0">
                <a:ln>
                  <a:noFill/>
                </a:ln>
                <a:solidFill>
                  <a:prstClr val="black"/>
                </a:solidFill>
                <a:effectLst/>
                <a:uLnTx/>
                <a:uFillTx/>
                <a:latin typeface="+mn-lt"/>
                <a:ea typeface="+mn-ea"/>
                <a:cs typeface="+mn-cs"/>
              </a:rPr>
            </a:br>
            <a:r>
              <a:rPr kumimoji="1" lang="en-US" altLang="ja-JP" sz="1200" b="0" i="0" u="none" strike="noStrike" kern="1200" cap="none" spc="0" normalizeH="0" baseline="0" noProof="0" dirty="0">
                <a:ln>
                  <a:noFill/>
                </a:ln>
                <a:solidFill>
                  <a:prstClr val="black"/>
                </a:solidFill>
                <a:effectLst/>
                <a:uLnTx/>
                <a:uFillTx/>
                <a:latin typeface="+mn-lt"/>
                <a:ea typeface="+mn-ea"/>
                <a:cs typeface="+mn-cs"/>
              </a:rPr>
              <a:t>24</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時間で消える機能だからと言って、安易に過激な投稿をしてしまうケースが増えている。</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それを保存されたり、転送されたり、拡散されることもあることを伝える。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講師のセリフ例</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prstClr val="black"/>
                </a:solidFill>
                <a:effectLst/>
                <a:uLnTx/>
                <a:uFillTx/>
                <a:latin typeface="+mn-lt"/>
                <a:ea typeface="+mn-ea"/>
                <a:cs typeface="+mn-cs"/>
              </a:rPr>
              <a:t>2013</a:t>
            </a:r>
            <a:r>
              <a:rPr kumimoji="1" lang="ja-JP" altLang="en-US" sz="1300" b="0" i="0" u="none" strike="noStrike" kern="1200" cap="none" spc="0" normalizeH="0" baseline="0" noProof="0" dirty="0">
                <a:ln>
                  <a:noFill/>
                </a:ln>
                <a:solidFill>
                  <a:prstClr val="black"/>
                </a:solidFill>
                <a:effectLst/>
                <a:uLnTx/>
                <a:uFillTx/>
                <a:latin typeface="+mn-lt"/>
                <a:ea typeface="+mn-ea"/>
                <a:cs typeface="+mn-cs"/>
              </a:rPr>
              <a:t>年頃に</a:t>
            </a:r>
            <a:r>
              <a:rPr kumimoji="1" lang="ja-JP" altLang="en-US" sz="1300" b="0" i="0" u="none" strike="noStrike" kern="1200" cap="none" spc="0" normalizeH="0" baseline="0" noProof="0" dirty="0" smtClean="0">
                <a:ln>
                  <a:noFill/>
                </a:ln>
                <a:solidFill>
                  <a:prstClr val="black"/>
                </a:solidFill>
                <a:effectLst/>
                <a:uLnTx/>
                <a:uFillTx/>
                <a:latin typeface="+mn-lt"/>
                <a:ea typeface="+mn-ea"/>
                <a:cs typeface="+mn-cs"/>
              </a:rPr>
              <a:t>も</a:t>
            </a:r>
            <a:r>
              <a:rPr kumimoji="1" lang="en-US" altLang="ja-JP" sz="1300" b="0" i="0" u="none" strike="noStrike" kern="1200" cap="none" spc="0" normalizeH="0" baseline="0" noProof="0" dirty="0" smtClean="0">
                <a:ln>
                  <a:noFill/>
                </a:ln>
                <a:solidFill>
                  <a:prstClr val="black"/>
                </a:solidFill>
                <a:effectLst/>
                <a:uLnTx/>
                <a:uFillTx/>
                <a:latin typeface="+mn-lt"/>
                <a:ea typeface="+mn-ea"/>
                <a:cs typeface="+mn-cs"/>
              </a:rPr>
              <a:t>SNS</a:t>
            </a:r>
            <a:r>
              <a:rPr kumimoji="1" lang="ja-JP" altLang="en-US" sz="1300" b="0" i="0" u="none" strike="noStrike" kern="1200" cap="none" spc="0" normalizeH="0" baseline="0" noProof="0" dirty="0">
                <a:ln>
                  <a:noFill/>
                </a:ln>
                <a:solidFill>
                  <a:prstClr val="black"/>
                </a:solidFill>
                <a:effectLst/>
                <a:uLnTx/>
                <a:uFillTx/>
                <a:latin typeface="+mn-lt"/>
                <a:ea typeface="+mn-ea"/>
                <a:cs typeface="+mn-cs"/>
              </a:rPr>
              <a:t>に</a:t>
            </a:r>
            <a:r>
              <a:rPr kumimoji="1" lang="ja-JP" altLang="en-US" sz="1300" b="0" i="0" u="none" strike="noStrike" kern="1200" cap="none" spc="0" normalizeH="0" baseline="0" noProof="0" dirty="0" smtClean="0">
                <a:ln>
                  <a:noFill/>
                </a:ln>
                <a:solidFill>
                  <a:prstClr val="black"/>
                </a:solidFill>
                <a:effectLst/>
                <a:uLnTx/>
                <a:uFillTx/>
                <a:latin typeface="+mn-lt"/>
                <a:ea typeface="+mn-ea"/>
                <a:cs typeface="+mn-cs"/>
              </a:rPr>
              <a:t>問題となるような写真が投稿され、バッシング</a:t>
            </a:r>
            <a:r>
              <a:rPr kumimoji="1" lang="ja-JP" altLang="en-US" sz="1300" b="0" i="0" u="none" strike="noStrike" kern="1200" cap="none" spc="0" normalizeH="0" baseline="0" noProof="0" dirty="0">
                <a:ln>
                  <a:noFill/>
                </a:ln>
                <a:solidFill>
                  <a:prstClr val="black"/>
                </a:solidFill>
                <a:effectLst/>
                <a:uLnTx/>
                <a:uFillTx/>
                <a:latin typeface="+mn-lt"/>
                <a:ea typeface="+mn-ea"/>
                <a:cs typeface="+mn-cs"/>
              </a:rPr>
              <a:t>されたことがありましたが、</a:t>
            </a:r>
            <a:endParaRPr kumimoji="1" lang="en-US" altLang="ja-JP" sz="13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n-lt"/>
                <a:ea typeface="+mn-ea"/>
                <a:cs typeface="+mn-cs"/>
              </a:rPr>
              <a:t>最近は「写真」から「動画」になったのが特徴といえます。</a:t>
            </a:r>
            <a:endParaRPr kumimoji="1" lang="en-US" altLang="ja-JP" sz="13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n-lt"/>
                <a:ea typeface="+mn-ea"/>
                <a:cs typeface="+mn-cs"/>
              </a:rPr>
              <a:t>また今回の一連の騒動の動画の多くが、</a:t>
            </a:r>
            <a:r>
              <a:rPr kumimoji="1" lang="en-US" altLang="ja-JP" sz="1300" b="0" i="0" u="none" strike="noStrike" kern="1200" cap="none" spc="0" normalizeH="0" baseline="0" noProof="0" dirty="0">
                <a:ln>
                  <a:noFill/>
                </a:ln>
                <a:solidFill>
                  <a:prstClr val="black"/>
                </a:solidFill>
                <a:effectLst/>
                <a:uLnTx/>
                <a:uFillTx/>
                <a:latin typeface="+mn-lt"/>
                <a:ea typeface="+mn-ea"/>
                <a:cs typeface="+mn-cs"/>
              </a:rPr>
              <a:t>SNS</a:t>
            </a:r>
            <a:r>
              <a:rPr kumimoji="1" lang="ja-JP" altLang="en-US" sz="1300" b="0" i="0" u="none" strike="noStrike" kern="1200" cap="none" spc="0" normalizeH="0" baseline="0" noProof="0" dirty="0">
                <a:ln>
                  <a:noFill/>
                </a:ln>
                <a:solidFill>
                  <a:prstClr val="black"/>
                </a:solidFill>
                <a:effectLst/>
                <a:uLnTx/>
                <a:uFillTx/>
                <a:latin typeface="+mn-lt"/>
                <a:ea typeface="+mn-ea"/>
                <a:cs typeface="+mn-cs"/>
              </a:rPr>
              <a:t>の公開期間限定機能を使って投稿されています。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n-lt"/>
                <a:ea typeface="+mn-ea"/>
                <a:cs typeface="+mn-cs"/>
              </a:rPr>
              <a:t>彼らは匿名だし、消えるし、友達しか見ないだろうし・・・とリスクを低く見積もっていたのです。</a:t>
            </a:r>
            <a:endParaRPr kumimoji="1" lang="en-US" altLang="ja-JP" sz="13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n-lt"/>
                <a:ea typeface="+mn-ea"/>
                <a:cs typeface="+mn-cs"/>
              </a:rPr>
              <a:t>しかし炎上した情報はネット上に残って、進学や就職の妨げになることもあり、一生付きまとう可能性がある</a:t>
            </a:r>
            <a:r>
              <a:rPr kumimoji="1" lang="ja-JP" altLang="en-US" sz="1300" b="0" i="0" u="none" strike="noStrike" kern="1200" cap="none" spc="0" normalizeH="0" baseline="0" noProof="0" dirty="0" smtClean="0">
                <a:ln>
                  <a:noFill/>
                </a:ln>
                <a:solidFill>
                  <a:prstClr val="black"/>
                </a:solidFill>
                <a:effectLst/>
                <a:uLnTx/>
                <a:uFillTx/>
                <a:latin typeface="+mn-lt"/>
                <a:ea typeface="+mn-ea"/>
                <a:cs typeface="+mn-cs"/>
              </a:rPr>
              <a:t>、</a:t>
            </a:r>
            <a:endParaRPr kumimoji="1" lang="en-US" altLang="ja-JP" sz="13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smtClean="0">
                <a:ln>
                  <a:noFill/>
                </a:ln>
                <a:solidFill>
                  <a:prstClr val="black"/>
                </a:solidFill>
                <a:effectLst/>
                <a:uLnTx/>
                <a:uFillTx/>
                <a:latin typeface="+mn-lt"/>
                <a:ea typeface="+mn-ea"/>
                <a:cs typeface="+mn-cs"/>
              </a:rPr>
              <a:t>と</a:t>
            </a:r>
            <a:r>
              <a:rPr kumimoji="1" lang="ja-JP" altLang="en-US" sz="1300" b="0" i="0" u="none" strike="noStrike" kern="1200" cap="none" spc="0" normalizeH="0" baseline="0" noProof="0" dirty="0">
                <a:ln>
                  <a:noFill/>
                </a:ln>
                <a:solidFill>
                  <a:prstClr val="black"/>
                </a:solidFill>
                <a:effectLst/>
                <a:uLnTx/>
                <a:uFillTx/>
                <a:latin typeface="+mn-lt"/>
                <a:ea typeface="+mn-ea"/>
                <a:cs typeface="+mn-cs"/>
              </a:rPr>
              <a:t>いうことは子供たちに伝えていく必要があるかと思います。</a:t>
            </a:r>
            <a:endParaRPr kumimoji="1" lang="en-US" altLang="ja-JP" sz="13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進行のポイント</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br>
              <a:rPr kumimoji="1" lang="en-US" altLang="ja-JP" sz="1200" b="0" i="0" u="none" strike="noStrike" kern="1200" cap="none" spc="0" normalizeH="0" baseline="0" noProof="0" dirty="0">
                <a:ln>
                  <a:noFill/>
                </a:ln>
                <a:solidFill>
                  <a:prstClr val="black"/>
                </a:solidFill>
                <a:effectLst/>
                <a:uLnTx/>
                <a:uFillTx/>
                <a:latin typeface="+mn-lt"/>
                <a:ea typeface="+mn-ea"/>
                <a:cs typeface="+mn-cs"/>
              </a:rPr>
            </a:b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その結果、将来に大きく影響を及ぼすこともあることを伝える。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講師のセリフ例</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炎上しても、しなくてもネット上には長い期間情報が残り、検索すれば将来にわたり情報は出てくることもあるのです。</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そこまで、考えなていない状況で安易に投稿してしまっている子供たちを守るには保護者の方の協力がなくてはなりません。</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300" dirty="0"/>
          </a:p>
        </p:txBody>
      </p:sp>
      <p:sp>
        <p:nvSpPr>
          <p:cNvPr id="4" name="スライド番号プレースホルダー 3"/>
          <p:cNvSpPr>
            <a:spLocks noGrp="1"/>
          </p:cNvSpPr>
          <p:nvPr>
            <p:ph type="sldNum" sz="quarter" idx="10"/>
          </p:nvPr>
        </p:nvSpPr>
        <p:spPr/>
        <p:txBody>
          <a:bodyPr/>
          <a:lstStyle/>
          <a:p>
            <a:fld id="{EC40580A-FE29-448F-8052-0CD1D9BABE87}" type="slidenum">
              <a:rPr kumimoji="1" lang="ja-JP" altLang="en-US" smtClean="0"/>
              <a:pPr/>
              <a:t>17</a:t>
            </a:fld>
            <a:endParaRPr kumimoji="1" lang="ja-JP" altLang="en-US"/>
          </a:p>
        </p:txBody>
      </p:sp>
    </p:spTree>
    <p:extLst>
      <p:ext uri="{BB962C8B-B14F-4D97-AF65-F5344CB8AC3E}">
        <p14:creationId xmlns:p14="http://schemas.microsoft.com/office/powerpoint/2010/main" val="3572072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導入時のポイント</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br>
              <a:rPr kumimoji="1" lang="en-US" altLang="ja-JP" sz="1200" b="0" i="0" u="none" strike="noStrike" kern="1200" cap="none" spc="0" normalizeH="0" baseline="0" noProof="0" dirty="0">
                <a:ln>
                  <a:noFill/>
                </a:ln>
                <a:solidFill>
                  <a:prstClr val="black"/>
                </a:solidFill>
                <a:effectLst/>
                <a:uLnTx/>
                <a:uFillTx/>
                <a:latin typeface="+mn-lt"/>
                <a:ea typeface="+mn-ea"/>
                <a:cs typeface="+mn-cs"/>
              </a:rPr>
            </a:b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コメントも投稿と同じことを理解してもらう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講師のセリフ例</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自分で情報、動画、写真をアップ（投稿）してないと、</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やってないよ</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と</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いう子がいます。でも実は動画サイトなどへのコメントも投稿なのです。</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進行のポイント</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br>
              <a:rPr kumimoji="1" lang="en-US" altLang="ja-JP" sz="1200" b="0" i="0" u="none" strike="noStrike" kern="1200" cap="none" spc="0" normalizeH="0" baseline="0" noProof="0" dirty="0">
                <a:ln>
                  <a:noFill/>
                </a:ln>
                <a:solidFill>
                  <a:prstClr val="black"/>
                </a:solidFill>
                <a:effectLst/>
                <a:uLnTx/>
                <a:uFillTx/>
                <a:latin typeface="+mn-lt"/>
                <a:ea typeface="+mn-ea"/>
                <a:cs typeface="+mn-cs"/>
              </a:rPr>
            </a:b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安易に批判的なコメントを書いた場合の思いもよらない事例を知ってもらう。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講師のセリフ例</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こちらは、軽い気持ちでコメント欄に感想を書いたときにおこった事例を変わりやすく</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図にしたものです。～図を説明～</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こういう、子供たちの投稿を待っていて見つけたらわざと炎上させようとする、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悪意ある利用者も現在はたくさんいるのです。</a:t>
            </a:r>
          </a:p>
        </p:txBody>
      </p:sp>
      <p:sp>
        <p:nvSpPr>
          <p:cNvPr id="4" name="スライド番号プレースホルダー 3"/>
          <p:cNvSpPr>
            <a:spLocks noGrp="1"/>
          </p:cNvSpPr>
          <p:nvPr>
            <p:ph type="sldNum" sz="quarter" idx="5"/>
          </p:nvPr>
        </p:nvSpPr>
        <p:spPr/>
        <p:txBody>
          <a:bodyPr/>
          <a:lstStyle/>
          <a:p>
            <a:fld id="{BC7D95D9-8B25-4750-8CA0-9B780AB25220}" type="slidenum">
              <a:rPr kumimoji="1" lang="ja-JP" altLang="en-US" smtClean="0"/>
              <a:t>18</a:t>
            </a:fld>
            <a:endParaRPr kumimoji="1" lang="ja-JP" altLang="en-US"/>
          </a:p>
        </p:txBody>
      </p:sp>
    </p:spTree>
    <p:extLst>
      <p:ext uri="{BB962C8B-B14F-4D97-AF65-F5344CB8AC3E}">
        <p14:creationId xmlns:p14="http://schemas.microsoft.com/office/powerpoint/2010/main" val="3504029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導入時のポイント</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コメントだけではなく、悪ふざけ動画、気晴らしに取った写真、ウケ狙い等を投稿してしまうと</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それが不適切なものであればあるほど、</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ネット私刑、</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ネット公開私刑ということにもなりかねないことを知ってもらう。</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講師のセリフ例</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つい、魔が差して、ノリで、等軽い気持ちで悪ふざけ投稿、コメント、動画、写真をアップしてしまうと</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保存され、転載、拡散されて、本人特定されてしまうのです</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a:t>
            </a:r>
            <a:endParaRPr kumimoji="1" lang="en-US" altLang="ja-JP"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わたくし（私）に刑罰の刑と書いて、公開私刑、ネット私刑などと言われています。</a:t>
            </a:r>
            <a:endParaRPr kumimoji="1" lang="en-US" altLang="ja-JP"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このような方法で、裁かれた</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後もネット上で半永久的</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に個人</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を特定</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され、</a:t>
            </a:r>
            <a:endParaRPr kumimoji="1" lang="en-US" altLang="ja-JP"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ずっと</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責めを負っている子供たちが増えています。</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もちろん、本人がやってはいけないことをしたのですが・・・</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さらには、家族、家族の職場、関わっている</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友達の電話番号</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や、住所</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までが公開</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されている子供たちもいるのです。</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r>
              <a:rPr kumimoji="1" lang="ja-JP" altLang="en-US" sz="1200" dirty="0"/>
              <a:t>画像引用先</a:t>
            </a:r>
            <a:r>
              <a:rPr kumimoji="1" lang="en-US" altLang="ja-JP" sz="1200" dirty="0"/>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あなたの書き込みは世界中から見られてる　－適切な</a:t>
            </a:r>
            <a:r>
              <a:rPr kumimoji="1" lang="en-US" altLang="ja-JP" dirty="0"/>
              <a:t>SNS</a:t>
            </a:r>
            <a:r>
              <a:rPr kumimoji="1" lang="ja-JP" altLang="en-US" dirty="0"/>
              <a:t>利用の心得－</a:t>
            </a:r>
            <a:endParaRPr kumimoji="1" lang="en-US" altLang="ja-JP" dirty="0"/>
          </a:p>
          <a:p>
            <a:r>
              <a:rPr lang="en-US" altLang="ja-JP" dirty="0">
                <a:hlinkClick r:id="rId3"/>
              </a:rPr>
              <a:t>https://www.youtube.com/watch?v=tVZSuGkmnGQ</a:t>
            </a:r>
            <a:endParaRPr lang="en-US" altLang="ja-JP" dirty="0"/>
          </a:p>
          <a:p>
            <a:r>
              <a:rPr lang="en-US" altLang="ja-JP" dirty="0"/>
              <a:t>3:08</a:t>
            </a:r>
            <a:r>
              <a:rPr lang="ja-JP" altLang="en-US" dirty="0"/>
              <a:t>スクリーンショット一部トリミング</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上記の動画の</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3:58</a:t>
            </a:r>
            <a:r>
              <a:rPr kumimoji="1" lang="ja-JP" altLang="en-US" sz="1200" b="0" i="0" u="none" strike="noStrike" kern="1200" cap="none" spc="0" normalizeH="0" baseline="0" noProof="0" dirty="0" err="1">
                <a:ln>
                  <a:noFill/>
                </a:ln>
                <a:solidFill>
                  <a:prstClr val="black"/>
                </a:solidFill>
                <a:effectLst/>
                <a:uLnTx/>
                <a:uFillTx/>
                <a:latin typeface="+mn-lt"/>
                <a:ea typeface="+mn-ea"/>
                <a:cs typeface="+mn-cs"/>
              </a:rPr>
              <a:t>、</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5:38</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の</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BC7D95D9-8B25-4750-8CA0-9B780AB25220}" type="slidenum">
              <a:rPr kumimoji="1" lang="ja-JP" altLang="en-US" smtClean="0"/>
              <a:t>19</a:t>
            </a:fld>
            <a:endParaRPr kumimoji="1" lang="ja-JP" altLang="en-US"/>
          </a:p>
        </p:txBody>
      </p:sp>
    </p:spTree>
    <p:extLst>
      <p:ext uri="{BB962C8B-B14F-4D97-AF65-F5344CB8AC3E}">
        <p14:creationId xmlns:p14="http://schemas.microsoft.com/office/powerpoint/2010/main" val="2005022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進行のポイント</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br>
              <a:rPr kumimoji="1" lang="en-US" altLang="ja-JP" sz="1200" b="0" i="0" u="none" strike="noStrike" kern="1200" cap="none" spc="0" normalizeH="0" baseline="0" noProof="0" dirty="0">
                <a:ln>
                  <a:noFill/>
                </a:ln>
                <a:solidFill>
                  <a:prstClr val="black"/>
                </a:solidFill>
                <a:effectLst/>
                <a:uLnTx/>
                <a:uFillTx/>
                <a:latin typeface="+mn-lt"/>
                <a:ea typeface="+mn-ea"/>
                <a:cs typeface="+mn-cs"/>
              </a:rPr>
            </a:br>
            <a:r>
              <a:rPr kumimoji="1" lang="ja-JP" altLang="en-US" sz="1200" b="0" i="0" u="none" strike="noStrike" kern="1200" cap="none" spc="0" normalizeH="0" baseline="0" noProof="0" dirty="0">
                <a:ln>
                  <a:noFill/>
                </a:ln>
                <a:solidFill>
                  <a:prstClr val="black"/>
                </a:solidFill>
                <a:effectLst/>
                <a:uLnTx/>
                <a:uFillTx/>
                <a:latin typeface="+mn-lt"/>
                <a:ea typeface="+mn-ea"/>
                <a:cs typeface="+mn-cs"/>
              </a:rPr>
              <a:t>文字だけでやりとりすることから気軽に知らない人と</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繋がってしまう子供たちの現状を伝える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講師のセリフ例</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手軽に簡単につながってしまう、</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あまり深く考えずに、発信、投稿してしまう子供たち、</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このように掲示板で募集している子もいます。これは、同じくらいの</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年齢の</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人だけが見ているなど、あまり危機感なく使っているのです。危険性を伝える必要がありますね。</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BC7D95D9-8B25-4750-8CA0-9B780AB25220}" type="slidenum">
              <a:rPr kumimoji="1" lang="ja-JP" altLang="en-US" smtClean="0"/>
              <a:t>20</a:t>
            </a:fld>
            <a:endParaRPr kumimoji="1" lang="ja-JP" altLang="en-US"/>
          </a:p>
        </p:txBody>
      </p:sp>
    </p:spTree>
    <p:extLst>
      <p:ext uri="{BB962C8B-B14F-4D97-AF65-F5344CB8AC3E}">
        <p14:creationId xmlns:p14="http://schemas.microsoft.com/office/powerpoint/2010/main" val="1174666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進行のポイント</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動画の次に使われてる</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SNS</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サービス、トークアプリの現状を伝える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講師のセリフ例</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次に子どもの利用率が高いトークアプリのトラブルについて紹介します。</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BC7D95D9-8B25-4750-8CA0-9B780AB25220}" type="slidenum">
              <a:rPr kumimoji="1" lang="ja-JP" altLang="en-US" smtClean="0"/>
              <a:t>21</a:t>
            </a:fld>
            <a:endParaRPr kumimoji="1" lang="ja-JP" altLang="en-US"/>
          </a:p>
        </p:txBody>
      </p:sp>
    </p:spTree>
    <p:extLst>
      <p:ext uri="{BB962C8B-B14F-4D97-AF65-F5344CB8AC3E}">
        <p14:creationId xmlns:p14="http://schemas.microsoft.com/office/powerpoint/2010/main" val="1881967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C7D95D9-8B25-4750-8CA0-9B780AB25220}" type="slidenum">
              <a:rPr lang="ja-JP" altLang="en-US" smtClean="0">
                <a:solidFill>
                  <a:prstClr val="black"/>
                </a:solidFill>
              </a:rPr>
              <a:pPr/>
              <a:t>4</a:t>
            </a:fld>
            <a:endParaRPr lang="ja-JP" altLang="en-US">
              <a:solidFill>
                <a:prstClr val="black"/>
              </a:solidFill>
            </a:endParaRPr>
          </a:p>
        </p:txBody>
      </p:sp>
    </p:spTree>
    <p:extLst>
      <p:ext uri="{BB962C8B-B14F-4D97-AF65-F5344CB8AC3E}">
        <p14:creationId xmlns:p14="http://schemas.microsoft.com/office/powerpoint/2010/main" val="23936325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導入時のポイント</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endParaRPr lang="en-US" altLang="ja-JP" sz="1300" dirty="0">
              <a:solidFill>
                <a:prstClr val="black"/>
              </a:solidFill>
            </a:endParaRPr>
          </a:p>
          <a:p>
            <a:pPr defTabSz="984717">
              <a:defRPr/>
            </a:pPr>
            <a:r>
              <a:rPr lang="ja-JP" altLang="en-US" sz="1300" dirty="0">
                <a:solidFill>
                  <a:prstClr val="black"/>
                </a:solidFill>
              </a:rPr>
              <a:t>トークアプリトラブル事例　（コミュニケーショントラブル）</a:t>
            </a:r>
            <a:endParaRPr lang="en-US" altLang="ja-JP" sz="1300" dirty="0">
              <a:solidFill>
                <a:prstClr val="black"/>
              </a:solidFill>
            </a:endParaRPr>
          </a:p>
          <a:p>
            <a:pPr defTabSz="984717">
              <a:defRPr/>
            </a:pPr>
            <a:endParaRPr lang="en-US" altLang="ja-JP" sz="13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講師のセリフ例</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endParaRPr lang="en-US" altLang="ja-JP" sz="1300" dirty="0">
              <a:solidFill>
                <a:prstClr val="black"/>
              </a:solidFill>
            </a:endParaRPr>
          </a:p>
          <a:p>
            <a:pPr defTabSz="984717">
              <a:defRPr/>
            </a:pPr>
            <a:r>
              <a:rPr lang="ja-JP" altLang="en-US" sz="1300" dirty="0">
                <a:solidFill>
                  <a:prstClr val="black"/>
                </a:solidFill>
              </a:rPr>
              <a:t>警察庁発表の事件被害事例では外部とつながる</a:t>
            </a:r>
            <a:r>
              <a:rPr lang="en-US" altLang="ja-JP" sz="1300" dirty="0">
                <a:solidFill>
                  <a:prstClr val="black"/>
                </a:solidFill>
              </a:rPr>
              <a:t>SNS</a:t>
            </a:r>
            <a:r>
              <a:rPr lang="ja-JP" altLang="en-US" sz="1300" dirty="0">
                <a:solidFill>
                  <a:prstClr val="black"/>
                </a:solidFill>
              </a:rPr>
              <a:t>サービス経由が多く報告されていますが、</a:t>
            </a:r>
          </a:p>
          <a:p>
            <a:pPr defTabSz="984717">
              <a:defRPr/>
            </a:pPr>
            <a:r>
              <a:rPr lang="ja-JP" altLang="en-US" sz="1300" dirty="0">
                <a:solidFill>
                  <a:prstClr val="black"/>
                </a:solidFill>
              </a:rPr>
              <a:t>学校現場でのネットトラブルは主に友達同士がつながる</a:t>
            </a:r>
            <a:r>
              <a:rPr lang="ja-JP" altLang="en-US" sz="1300" dirty="0" smtClean="0">
                <a:solidFill>
                  <a:prstClr val="black"/>
                </a:solidFill>
              </a:rPr>
              <a:t>トークアプリで起きます</a:t>
            </a:r>
            <a:r>
              <a:rPr lang="ja-JP" altLang="en-US" sz="1300" dirty="0">
                <a:solidFill>
                  <a:prstClr val="black"/>
                </a:solidFill>
              </a:rPr>
              <a:t>。</a:t>
            </a:r>
            <a:endParaRPr lang="en-US" altLang="ja-JP" sz="1300" dirty="0">
              <a:solidFill>
                <a:prstClr val="black"/>
              </a:solidFill>
            </a:endParaRPr>
          </a:p>
          <a:p>
            <a:pPr defTabSz="984717">
              <a:defRPr/>
            </a:pPr>
            <a:endParaRPr lang="en-US" altLang="ja-JP" sz="1300" dirty="0">
              <a:solidFill>
                <a:prstClr val="black"/>
              </a:solidFill>
            </a:endParaRPr>
          </a:p>
          <a:p>
            <a:pPr defTabSz="984717">
              <a:defRPr/>
            </a:pPr>
            <a:endParaRPr lang="en-US" altLang="ja-JP" sz="1300" dirty="0">
              <a:solidFill>
                <a:prstClr val="black"/>
              </a:solidFill>
            </a:endParaRPr>
          </a:p>
          <a:p>
            <a:pPr defTabSz="984717">
              <a:defRPr/>
            </a:pPr>
            <a:r>
              <a:rPr lang="ja-JP" altLang="en-US" sz="1300" dirty="0">
                <a:solidFill>
                  <a:prstClr val="black"/>
                </a:solidFill>
              </a:rPr>
              <a:t>たとえばこのようなやり取りがグループチャット（子供たちはグルチャと略します）で行われています。</a:t>
            </a:r>
            <a:endParaRPr lang="en-US" altLang="ja-JP" sz="1300" dirty="0">
              <a:solidFill>
                <a:prstClr val="black"/>
              </a:solidFill>
            </a:endParaRPr>
          </a:p>
          <a:p>
            <a:pPr defTabSz="984717">
              <a:defRPr/>
            </a:pPr>
            <a:endParaRPr lang="en-US" altLang="ja-JP" sz="1300" dirty="0">
              <a:solidFill>
                <a:prstClr val="black"/>
              </a:solidFill>
            </a:endParaRPr>
          </a:p>
          <a:p>
            <a:pPr defTabSz="984717">
              <a:defRPr/>
            </a:pPr>
            <a:r>
              <a:rPr lang="en-US" altLang="ja-JP" sz="1300" dirty="0">
                <a:solidFill>
                  <a:prstClr val="black"/>
                </a:solidFill>
              </a:rPr>
              <a:t>※</a:t>
            </a:r>
            <a:r>
              <a:rPr lang="ja-JP" altLang="en-US" sz="1300" dirty="0">
                <a:solidFill>
                  <a:prstClr val="black"/>
                </a:solidFill>
              </a:rPr>
              <a:t>スライドの「アニメーション」を見せる。</a:t>
            </a:r>
            <a:endParaRPr lang="en-US" altLang="ja-JP" sz="1300" dirty="0">
              <a:solidFill>
                <a:prstClr val="black"/>
              </a:solidFill>
            </a:endParaRPr>
          </a:p>
          <a:p>
            <a:pPr defTabSz="984717">
              <a:defRPr/>
            </a:pPr>
            <a:endParaRPr lang="en-US" altLang="ja-JP" sz="1300" dirty="0">
              <a:solidFill>
                <a:prstClr val="black"/>
              </a:solidFill>
            </a:endParaRPr>
          </a:p>
          <a:p>
            <a:endParaRPr kumimoji="1" lang="en-US" altLang="ja-JP" dirty="0"/>
          </a:p>
          <a:p>
            <a:r>
              <a:rPr kumimoji="1" lang="ja-JP" altLang="en-US" dirty="0"/>
              <a:t>このスライドのようにグループのチャットで「自分のことかもしれない」と不安をあおる書き込みをすること</a:t>
            </a:r>
            <a:endParaRPr kumimoji="1" lang="en-US" altLang="ja-JP" dirty="0"/>
          </a:p>
          <a:p>
            <a:r>
              <a:rPr kumimoji="1" lang="ja-JP" altLang="en-US" dirty="0"/>
              <a:t>が最近よく聞くトラブルのひとつです。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pPr defTabSz="1010369">
              <a:defRPr/>
            </a:pPr>
            <a:fld id="{C82CD3A6-8039-4A20-BF19-3EA16E66C159}" type="slidenum">
              <a:rPr lang="ja-JP" altLang="en-US">
                <a:solidFill>
                  <a:prstClr val="black"/>
                </a:solidFill>
                <a:latin typeface="Calibri"/>
                <a:ea typeface="ＭＳ Ｐゴシック" panose="020B0600070205080204" pitchFamily="50" charset="-128"/>
              </a:rPr>
              <a:pPr defTabSz="1010369">
                <a:defRPr/>
              </a:pPr>
              <a:t>22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171830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導入のポイント</a:t>
            </a:r>
            <a:r>
              <a:rPr kumimoji="1" lang="en-US" altLang="ja-JP" dirty="0"/>
              <a:t>】</a:t>
            </a:r>
          </a:p>
          <a:p>
            <a:r>
              <a:rPr kumimoji="1" lang="ja-JP" altLang="en-US" dirty="0"/>
              <a:t>身近なコミュニケーショントラブル</a:t>
            </a:r>
          </a:p>
          <a:p>
            <a:endParaRPr kumimoji="1"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講師のセリフ例</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p>
          <a:p>
            <a:endParaRPr kumimoji="1" lang="en-US" altLang="ja-JP" dirty="0"/>
          </a:p>
          <a:p>
            <a:r>
              <a:rPr kumimoji="1" lang="ja-JP" altLang="en-US" dirty="0"/>
              <a:t>トークアプリの話の内容だけではありません。プロフィール欄のアイコン下部のコメント欄に</a:t>
            </a:r>
            <a:endParaRPr kumimoji="1" lang="en-US" altLang="ja-JP" dirty="0"/>
          </a:p>
          <a:p>
            <a:r>
              <a:rPr kumimoji="1" lang="ja-JP" altLang="en-US" dirty="0"/>
              <a:t>悪口やその時の感情を吐き出しているケースも多く見受けられます。</a:t>
            </a:r>
            <a:endParaRPr kumimoji="1" lang="en-US" altLang="ja-JP" dirty="0"/>
          </a:p>
          <a:p>
            <a:endParaRPr kumimoji="1" lang="en-US" altLang="ja-JP" dirty="0"/>
          </a:p>
          <a:p>
            <a:r>
              <a:rPr kumimoji="1" lang="en-US" altLang="ja-JP" dirty="0"/>
              <a:t>【</a:t>
            </a:r>
            <a:r>
              <a:rPr kumimoji="1" lang="ja-JP" altLang="en-US" dirty="0"/>
              <a:t>参考</a:t>
            </a:r>
            <a:r>
              <a:rPr kumimoji="1" lang="en-US" altLang="ja-JP" dirty="0"/>
              <a:t>】</a:t>
            </a:r>
          </a:p>
          <a:p>
            <a:r>
              <a:rPr kumimoji="1" lang="en-US" altLang="ja-JP" dirty="0"/>
              <a:t>Https://karakuri.link/8826</a:t>
            </a:r>
          </a:p>
          <a:p>
            <a:endParaRPr kumimoji="1" lang="en-US" altLang="ja-JP" dirty="0"/>
          </a:p>
        </p:txBody>
      </p:sp>
      <p:sp>
        <p:nvSpPr>
          <p:cNvPr id="4" name="スライド番号プレースホルダー 3"/>
          <p:cNvSpPr>
            <a:spLocks noGrp="1"/>
          </p:cNvSpPr>
          <p:nvPr>
            <p:ph type="sldNum" sz="quarter" idx="10"/>
          </p:nvPr>
        </p:nvSpPr>
        <p:spPr/>
        <p:txBody>
          <a:bodyPr/>
          <a:lstStyle/>
          <a:p>
            <a:fld id="{EC40580A-FE29-448F-8052-0CD1D9BABE87}" type="slidenum">
              <a:rPr lang="ja-JP" altLang="en-US" smtClean="0">
                <a:solidFill>
                  <a:prstClr val="black"/>
                </a:solidFill>
              </a:rPr>
              <a:pPr/>
              <a:t>23</a:t>
            </a:fld>
            <a:endParaRPr lang="ja-JP" altLang="en-US">
              <a:solidFill>
                <a:prstClr val="black"/>
              </a:solidFill>
            </a:endParaRPr>
          </a:p>
        </p:txBody>
      </p:sp>
    </p:spTree>
    <p:extLst>
      <p:ext uri="{BB962C8B-B14F-4D97-AF65-F5344CB8AC3E}">
        <p14:creationId xmlns:p14="http://schemas.microsoft.com/office/powerpoint/2010/main" val="2817690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導入時のポイント</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br>
              <a:rPr kumimoji="1" lang="en-US" altLang="ja-JP" sz="1200" b="0" i="0" u="none" strike="noStrike" kern="1200" cap="none" spc="0" normalizeH="0" baseline="0" noProof="0" dirty="0">
                <a:ln>
                  <a:noFill/>
                </a:ln>
                <a:solidFill>
                  <a:prstClr val="black"/>
                </a:solidFill>
                <a:effectLst/>
                <a:uLnTx/>
                <a:uFillTx/>
                <a:latin typeface="+mn-lt"/>
                <a:ea typeface="+mn-ea"/>
                <a:cs typeface="+mn-cs"/>
              </a:rPr>
            </a:b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トークアプリの特徴をまとめる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講師のセリフ例</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読み上げる</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BC7D95D9-8B25-4750-8CA0-9B780AB25220}" type="slidenum">
              <a:rPr kumimoji="1" lang="ja-JP" altLang="en-US" smtClean="0"/>
              <a:t>24</a:t>
            </a:fld>
            <a:endParaRPr kumimoji="1" lang="ja-JP" altLang="en-US"/>
          </a:p>
        </p:txBody>
      </p:sp>
    </p:spTree>
    <p:extLst>
      <p:ext uri="{BB962C8B-B14F-4D97-AF65-F5344CB8AC3E}">
        <p14:creationId xmlns:p14="http://schemas.microsoft.com/office/powerpoint/2010/main" val="3833609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導入時のポイント</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endParaRPr kumimoji="1" lang="en-US" altLang="ja-JP" dirty="0"/>
          </a:p>
          <a:p>
            <a:r>
              <a:rPr kumimoji="1" lang="ja-JP" altLang="en-US" dirty="0"/>
              <a:t>スライドのとおり</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講師のセリフ例</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p>
          <a:p>
            <a:pPr defTabSz="984717">
              <a:defRPr/>
            </a:pPr>
            <a:endParaRPr lang="en-US" altLang="ja-JP" sz="1300" dirty="0"/>
          </a:p>
          <a:p>
            <a:pPr defTabSz="984717">
              <a:defRPr/>
            </a:pPr>
            <a:r>
              <a:rPr kumimoji="1" lang="ja-JP" altLang="en-US" dirty="0"/>
              <a:t>機器の操作方法は子どもたちの方が我々大人より早く覚え詳しいですが、判断力は未熟です。</a:t>
            </a:r>
            <a:endParaRPr kumimoji="1" lang="en-US" altLang="ja-JP" dirty="0"/>
          </a:p>
          <a:p>
            <a:r>
              <a:rPr kumimoji="1" lang="ja-JP" altLang="en-US" dirty="0"/>
              <a:t>判断力を身に付けさせることが重要です。</a:t>
            </a:r>
            <a:endParaRPr kumimoji="1" lang="en-US" altLang="ja-JP" dirty="0"/>
          </a:p>
          <a:p>
            <a:r>
              <a:rPr kumimoji="1" lang="ja-JP" altLang="en-US" dirty="0"/>
              <a:t>ネットの世界も現実の世界も同じようにやってはいけないものはいけないのです。</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99569974-2F47-451E-96BB-2DC3A8AF4879}" type="slidenum">
              <a:rPr lang="ja-JP" altLang="en-US" smtClean="0">
                <a:solidFill>
                  <a:prstClr val="black"/>
                </a:solidFill>
              </a:rPr>
              <a:pPr/>
              <a:t>25</a:t>
            </a:fld>
            <a:endParaRPr lang="ja-JP" altLang="en-US" dirty="0">
              <a:solidFill>
                <a:prstClr val="black"/>
              </a:solidFill>
            </a:endParaRPr>
          </a:p>
        </p:txBody>
      </p:sp>
    </p:spTree>
    <p:extLst>
      <p:ext uri="{BB962C8B-B14F-4D97-AF65-F5344CB8AC3E}">
        <p14:creationId xmlns:p14="http://schemas.microsoft.com/office/powerpoint/2010/main" val="20651540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36663" y="1273175"/>
            <a:ext cx="4579937" cy="343535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導入時のポイント</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トラブルの初動対応に関係することもあるので、子どもの利用状況を把握しておくのが大切。</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講師のセリフ例</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p>
          <a:p>
            <a:r>
              <a:rPr kumimoji="1" lang="ja-JP" altLang="en-US" dirty="0"/>
              <a:t>インターネットはいろいろなことができます。子どもが</a:t>
            </a:r>
            <a:r>
              <a:rPr kumimoji="1" lang="ja-JP" altLang="en-US"/>
              <a:t>日ごろ</a:t>
            </a:r>
            <a:r>
              <a:rPr kumimoji="1" lang="ja-JP" altLang="en-US" smtClean="0"/>
              <a:t>どのような</a:t>
            </a:r>
            <a:r>
              <a:rPr kumimoji="1" lang="ja-JP" altLang="en-US" dirty="0"/>
              <a:t>インターネット上のサービスを使っているか、ある程度把握しておく必要があります。</a:t>
            </a:r>
            <a:endParaRPr kumimoji="1" lang="en-US" altLang="ja-JP" dirty="0"/>
          </a:p>
          <a:p>
            <a:r>
              <a:rPr kumimoji="1" lang="ja-JP" altLang="en-US" dirty="0"/>
              <a:t>把握していないと、万が一、子どもがネット上のトラブルに合ったときの対応が遅れてしまうことがあります。</a:t>
            </a:r>
            <a:endParaRPr kumimoji="1" lang="en-US" altLang="ja-JP" dirty="0"/>
          </a:p>
          <a:p>
            <a:r>
              <a:rPr kumimoji="1" lang="ja-JP" altLang="en-US" dirty="0"/>
              <a:t>ネット上のサービスは子どものほうが流行に敏感で、いろいろ知っていることもあります。</a:t>
            </a:r>
            <a:endParaRPr kumimoji="1" lang="en-US" altLang="ja-JP" dirty="0"/>
          </a:p>
          <a:p>
            <a:r>
              <a:rPr kumimoji="1" lang="ja-JP" altLang="en-US" dirty="0"/>
              <a:t>そんな時は子どもに訊ねてみるのいいでしょう。ネットに関する会話を重ねることは、子どもの判断力を養うことにもつながります。</a:t>
            </a:r>
            <a:endParaRPr kumimoji="1" lang="en-US" altLang="ja-JP" dirty="0"/>
          </a:p>
        </p:txBody>
      </p:sp>
    </p:spTree>
    <p:extLst>
      <p:ext uri="{BB962C8B-B14F-4D97-AF65-F5344CB8AC3E}">
        <p14:creationId xmlns:p14="http://schemas.microsoft.com/office/powerpoint/2010/main" val="33480439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36663" y="1273175"/>
            <a:ext cx="4579937" cy="343535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導入時のポイント</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br>
              <a:rPr kumimoji="1" lang="en-US" altLang="ja-JP" sz="1200" b="0" i="0" u="none" strike="noStrike" kern="1200" cap="none" spc="0" normalizeH="0" baseline="0" noProof="0" dirty="0">
                <a:ln>
                  <a:noFill/>
                </a:ln>
                <a:solidFill>
                  <a:prstClr val="black"/>
                </a:solidFill>
                <a:effectLst/>
                <a:uLnTx/>
                <a:uFillTx/>
                <a:latin typeface="+mn-lt"/>
                <a:ea typeface="+mn-ea"/>
                <a:cs typeface="+mn-cs"/>
              </a:rPr>
            </a:br>
            <a:r>
              <a:rPr kumimoji="1" lang="ja-JP" altLang="en-US" dirty="0"/>
              <a:t>インターネットのトラブルや問題について対策を考えよう。</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講師のセリフ例</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endParaRPr kumimoji="1" lang="en-US" altLang="ja-JP" dirty="0"/>
          </a:p>
          <a:p>
            <a:r>
              <a:rPr kumimoji="1" lang="ja-JP" altLang="en-US" dirty="0"/>
              <a:t>使ってはいけないなどの禁止だけではなく、</a:t>
            </a:r>
            <a:r>
              <a:rPr kumimoji="1" lang="en-US" altLang="ja-JP" dirty="0"/>
              <a:t>『</a:t>
            </a:r>
            <a:r>
              <a:rPr kumimoji="1" lang="ja-JP" altLang="en-US" dirty="0"/>
              <a:t>それってどうなるのかな？</a:t>
            </a:r>
            <a:r>
              <a:rPr kumimoji="1" lang="en-US" altLang="ja-JP" dirty="0"/>
              <a:t>』</a:t>
            </a:r>
            <a:r>
              <a:rPr kumimoji="1" lang="ja-JP" altLang="en-US" dirty="0"/>
              <a:t>等</a:t>
            </a:r>
            <a:endParaRPr kumimoji="1" lang="en-US" altLang="ja-JP" dirty="0"/>
          </a:p>
          <a:p>
            <a:r>
              <a:rPr kumimoji="1" lang="ja-JP" altLang="en-US" dirty="0"/>
              <a:t>子ども自身が自分で想像できるようにさせてあげてください。</a:t>
            </a:r>
            <a:endParaRPr kumimoji="1" lang="en-US" altLang="ja-JP" dirty="0"/>
          </a:p>
          <a:p>
            <a:r>
              <a:rPr kumimoji="1" lang="ja-JP" altLang="en-US" dirty="0"/>
              <a:t>判断力を育ててあげることが一番の予防策と考えます。</a:t>
            </a:r>
            <a:endParaRPr kumimoji="1" lang="en-US" altLang="ja-JP" dirty="0"/>
          </a:p>
          <a:p>
            <a:endParaRPr kumimoji="1" lang="en-US" altLang="ja-JP" dirty="0"/>
          </a:p>
        </p:txBody>
      </p:sp>
    </p:spTree>
    <p:extLst>
      <p:ext uri="{BB962C8B-B14F-4D97-AF65-F5344CB8AC3E}">
        <p14:creationId xmlns:p14="http://schemas.microsoft.com/office/powerpoint/2010/main" val="35795655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導入時のポイント</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br>
              <a:rPr kumimoji="1" lang="en-US" altLang="ja-JP" sz="1200" b="0" i="0" u="none" strike="noStrike" kern="1200" cap="none" spc="0" normalizeH="0" baseline="0" noProof="0" dirty="0">
                <a:ln>
                  <a:noFill/>
                </a:ln>
                <a:solidFill>
                  <a:prstClr val="black"/>
                </a:solidFill>
                <a:effectLst/>
                <a:uLnTx/>
                <a:uFillTx/>
                <a:latin typeface="+mn-lt"/>
                <a:ea typeface="+mn-ea"/>
                <a:cs typeface="+mn-cs"/>
              </a:rPr>
            </a:b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インターネットのトラブルや問題について対策を考えよう。</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講師のセリフ例</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そして、今、一番求められていることは</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子どもが困った時に相談できる存在になることです。</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普段からコミュニケーションを取っておくことが大切です。</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相談役として頼ってもらう存在になることが</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子どもたちを大きなトラブルから守ることにつながるのです。</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ネットの知らない大人にではなく、身近にいる皆さんに相談できる。</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そういう環境が必要とされています。</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BC7D95D9-8B25-4750-8CA0-9B780AB25220}" type="slidenum">
              <a:rPr kumimoji="1" lang="ja-JP" altLang="en-US" smtClean="0"/>
              <a:t>28</a:t>
            </a:fld>
            <a:endParaRPr kumimoji="1" lang="ja-JP" altLang="en-US"/>
          </a:p>
        </p:txBody>
      </p:sp>
    </p:spTree>
    <p:extLst>
      <p:ext uri="{BB962C8B-B14F-4D97-AF65-F5344CB8AC3E}">
        <p14:creationId xmlns:p14="http://schemas.microsoft.com/office/powerpoint/2010/main" val="3673229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600" b="0" i="0" u="none" strike="noStrike" kern="1200" cap="none" spc="0" normalizeH="0" baseline="0" noProof="0" dirty="0">
                <a:ln>
                  <a:noFill/>
                </a:ln>
                <a:solidFill>
                  <a:prstClr val="black"/>
                </a:solidFill>
                <a:effectLst/>
                <a:uLnTx/>
                <a:uFillTx/>
                <a:latin typeface="+mn-lt"/>
                <a:ea typeface="+mn-ea"/>
                <a:cs typeface="+mn-cs"/>
              </a:rPr>
              <a:t>導入時のポイント</a:t>
            </a:r>
            <a:r>
              <a:rPr kumimoji="1" lang="en-US" altLang="ja-JP" sz="16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n-lt"/>
                <a:ea typeface="+mn-ea"/>
                <a:cs typeface="+mn-cs"/>
              </a:rPr>
              <a:t>クイズを使って標語を紹介する</a:t>
            </a:r>
            <a:endParaRPr kumimoji="1" lang="en-US" altLang="ja-JP" sz="16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600" b="0" i="0" u="none" strike="noStrike" kern="1200" cap="none" spc="0" normalizeH="0" baseline="0" noProof="0" dirty="0">
                <a:ln>
                  <a:noFill/>
                </a:ln>
                <a:solidFill>
                  <a:prstClr val="black"/>
                </a:solidFill>
                <a:effectLst/>
                <a:uLnTx/>
                <a:uFillTx/>
                <a:latin typeface="+mn-lt"/>
                <a:ea typeface="+mn-ea"/>
                <a:cs typeface="+mn-cs"/>
              </a:rPr>
              <a:t>講師のセリフ例</a:t>
            </a:r>
            <a:r>
              <a:rPr kumimoji="1" lang="en-US" altLang="ja-JP" sz="16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n-lt"/>
                <a:ea typeface="+mn-ea"/>
                <a:cs typeface="+mn-cs"/>
              </a:rPr>
              <a:t>これは、</a:t>
            </a:r>
            <a:r>
              <a:rPr kumimoji="1" lang="ja-JP" altLang="en-US" sz="1100" kern="1200" dirty="0">
                <a:solidFill>
                  <a:prstClr val="black"/>
                </a:solidFill>
                <a:latin typeface="+mj-ea"/>
                <a:ea typeface="+mn-ea"/>
                <a:cs typeface="+mn-cs"/>
              </a:rPr>
              <a:t>「ひろげよう情報モラル・セキュリティコンクール」で最優秀賞を取った</a:t>
            </a:r>
            <a:r>
              <a:rPr kumimoji="1" lang="ja-JP" altLang="en-US" sz="1600" b="0" i="0" u="none" strike="noStrike" kern="1200" cap="none" spc="0" normalizeH="0" baseline="0" noProof="0" dirty="0">
                <a:ln>
                  <a:noFill/>
                </a:ln>
                <a:solidFill>
                  <a:prstClr val="black"/>
                </a:solidFill>
                <a:effectLst/>
                <a:uLnTx/>
                <a:uFillTx/>
                <a:latin typeface="+mn-lt"/>
                <a:ea typeface="+mn-ea"/>
                <a:cs typeface="+mn-cs"/>
              </a:rPr>
              <a:t>〇〇生の作品です。</a:t>
            </a:r>
            <a:endParaRPr kumimoji="1" lang="en-US" altLang="ja-JP" sz="16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n-lt"/>
                <a:ea typeface="+mn-ea"/>
                <a:cs typeface="+mn-cs"/>
              </a:rPr>
              <a:t>さて、この部分に入る言葉を考えてみてください</a:t>
            </a:r>
            <a:endParaRPr kumimoji="1" lang="en-US" altLang="ja-JP" sz="16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600" b="0" i="0" u="none" strike="noStrike" kern="1200" cap="none" spc="0" normalizeH="0" baseline="0" noProof="0" dirty="0">
                <a:ln>
                  <a:noFill/>
                </a:ln>
                <a:solidFill>
                  <a:prstClr val="black"/>
                </a:solidFill>
                <a:effectLst/>
                <a:uLnTx/>
                <a:uFillTx/>
                <a:latin typeface="+mn-lt"/>
                <a:ea typeface="+mn-ea"/>
                <a:cs typeface="+mn-cs"/>
              </a:rPr>
              <a:t>進行のポイント</a:t>
            </a:r>
            <a:r>
              <a:rPr kumimoji="1" lang="en-US" altLang="ja-JP" sz="16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n-lt"/>
                <a:ea typeface="+mn-ea"/>
                <a:cs typeface="+mn-cs"/>
              </a:rPr>
              <a:t>最初のアイスブレイクで興味を持ってもらう</a:t>
            </a:r>
            <a:endParaRPr kumimoji="1" lang="en-US" altLang="ja-JP" sz="16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600" b="0" i="0" u="none" strike="noStrike" kern="1200" cap="none" spc="0" normalizeH="0" baseline="0" noProof="0" dirty="0">
                <a:ln>
                  <a:noFill/>
                </a:ln>
                <a:solidFill>
                  <a:prstClr val="black"/>
                </a:solidFill>
                <a:effectLst/>
                <a:uLnTx/>
                <a:uFillTx/>
                <a:latin typeface="+mn-lt"/>
                <a:ea typeface="+mn-ea"/>
                <a:cs typeface="+mn-cs"/>
              </a:rPr>
              <a:t>講師のセリフ例</a:t>
            </a:r>
            <a:r>
              <a:rPr kumimoji="1" lang="en-US" altLang="ja-JP" sz="1600" b="0" i="0" u="none" strike="noStrike" kern="1200" cap="none" spc="0" normalizeH="0" baseline="0" noProof="0" dirty="0">
                <a:ln>
                  <a:noFill/>
                </a:ln>
                <a:solidFill>
                  <a:prstClr val="black"/>
                </a:solidFill>
                <a:effectLst/>
                <a:uLnTx/>
                <a:uFillTx/>
                <a:latin typeface="+mn-lt"/>
                <a:ea typeface="+mn-ea"/>
                <a:cs typeface="+mn-cs"/>
              </a:rPr>
              <a:t>》</a:t>
            </a:r>
          </a:p>
          <a:p>
            <a:r>
              <a:rPr kumimoji="1" lang="ja-JP" altLang="en-US" dirty="0"/>
              <a:t>では答えてもらいたいと思います！</a:t>
            </a:r>
            <a:endParaRPr kumimoji="1" lang="en-US" altLang="ja-JP" dirty="0"/>
          </a:p>
          <a:p>
            <a:r>
              <a:rPr kumimoji="1" lang="ja-JP" altLang="en-US" dirty="0"/>
              <a:t>となり同士で話し合ってみてください！</a:t>
            </a:r>
          </a:p>
        </p:txBody>
      </p:sp>
      <p:sp>
        <p:nvSpPr>
          <p:cNvPr id="4" name="スライド番号プレースホルダー 3"/>
          <p:cNvSpPr>
            <a:spLocks noGrp="1"/>
          </p:cNvSpPr>
          <p:nvPr>
            <p:ph type="sldNum" sz="quarter" idx="5"/>
          </p:nvPr>
        </p:nvSpPr>
        <p:spPr/>
        <p:txBody>
          <a:bodyPr/>
          <a:lstStyle/>
          <a:p>
            <a:fld id="{BC7D95D9-8B25-4750-8CA0-9B780AB25220}" type="slidenum">
              <a:rPr kumimoji="1" lang="ja-JP" altLang="en-US" smtClean="0"/>
              <a:t>5</a:t>
            </a:fld>
            <a:endParaRPr kumimoji="1" lang="ja-JP" altLang="en-US"/>
          </a:p>
        </p:txBody>
      </p:sp>
    </p:spTree>
    <p:extLst>
      <p:ext uri="{BB962C8B-B14F-4D97-AF65-F5344CB8AC3E}">
        <p14:creationId xmlns:p14="http://schemas.microsoft.com/office/powerpoint/2010/main" val="2223591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600" b="0" i="0" u="none" strike="noStrike" kern="1200" cap="none" spc="0" normalizeH="0" baseline="0" noProof="0" dirty="0">
                <a:ln>
                  <a:noFill/>
                </a:ln>
                <a:solidFill>
                  <a:prstClr val="black"/>
                </a:solidFill>
                <a:effectLst/>
                <a:uLnTx/>
                <a:uFillTx/>
                <a:latin typeface="+mn-lt"/>
                <a:ea typeface="+mn-ea"/>
                <a:cs typeface="+mn-cs"/>
              </a:rPr>
              <a:t>導入時のポイント</a:t>
            </a:r>
            <a:r>
              <a:rPr kumimoji="1" lang="en-US" altLang="ja-JP" sz="16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n-lt"/>
                <a:ea typeface="+mn-ea"/>
                <a:cs typeface="+mn-cs"/>
              </a:rPr>
              <a:t>クイズを使って標語を紹介する</a:t>
            </a:r>
            <a:endParaRPr kumimoji="1" lang="en-US" altLang="ja-JP" sz="16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600" b="0" i="0" u="none" strike="noStrike" kern="1200" cap="none" spc="0" normalizeH="0" baseline="0" noProof="0" dirty="0">
                <a:ln>
                  <a:noFill/>
                </a:ln>
                <a:solidFill>
                  <a:prstClr val="black"/>
                </a:solidFill>
                <a:effectLst/>
                <a:uLnTx/>
                <a:uFillTx/>
                <a:latin typeface="+mn-lt"/>
                <a:ea typeface="+mn-ea"/>
                <a:cs typeface="+mn-cs"/>
              </a:rPr>
              <a:t>講師のセリフ例</a:t>
            </a:r>
            <a:r>
              <a:rPr kumimoji="1" lang="en-US" altLang="ja-JP" sz="16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n-lt"/>
                <a:ea typeface="+mn-ea"/>
                <a:cs typeface="+mn-cs"/>
              </a:rPr>
              <a:t>これは、</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mn-ea"/>
                <a:cs typeface="+mn-cs"/>
              </a:rPr>
              <a:t>「ひろげよう情報モラル・セキュリティコンクール」で最優秀賞を取った</a:t>
            </a:r>
            <a:r>
              <a:rPr kumimoji="1" lang="ja-JP" altLang="en-US" sz="1600" b="0" i="0" u="none" strike="noStrike" kern="1200" cap="none" spc="0" normalizeH="0" baseline="0" noProof="0" dirty="0">
                <a:ln>
                  <a:noFill/>
                </a:ln>
                <a:solidFill>
                  <a:prstClr val="black"/>
                </a:solidFill>
                <a:effectLst/>
                <a:uLnTx/>
                <a:uFillTx/>
                <a:latin typeface="+mn-lt"/>
                <a:ea typeface="+mn-ea"/>
                <a:cs typeface="+mn-cs"/>
              </a:rPr>
              <a:t>〇〇生の作品です。</a:t>
            </a:r>
            <a:endParaRPr kumimoji="1" lang="en-US" altLang="ja-JP" sz="16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n-lt"/>
                <a:ea typeface="+mn-ea"/>
                <a:cs typeface="+mn-cs"/>
              </a:rPr>
              <a:t>さて、この部分に入る言葉を考えてみてください</a:t>
            </a:r>
            <a:endParaRPr kumimoji="1" lang="en-US" altLang="ja-JP" sz="16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600" b="0" i="0" u="none" strike="noStrike" kern="1200" cap="none" spc="0" normalizeH="0" baseline="0" noProof="0" dirty="0">
                <a:ln>
                  <a:noFill/>
                </a:ln>
                <a:solidFill>
                  <a:prstClr val="black"/>
                </a:solidFill>
                <a:effectLst/>
                <a:uLnTx/>
                <a:uFillTx/>
                <a:latin typeface="+mn-lt"/>
                <a:ea typeface="+mn-ea"/>
                <a:cs typeface="+mn-cs"/>
              </a:rPr>
              <a:t>進行のポイント</a:t>
            </a:r>
            <a:r>
              <a:rPr kumimoji="1" lang="en-US" altLang="ja-JP" sz="16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n-lt"/>
                <a:ea typeface="+mn-ea"/>
                <a:cs typeface="+mn-cs"/>
              </a:rPr>
              <a:t>最初のアイスブレイクで興味を持ってもらう</a:t>
            </a:r>
            <a:endParaRPr kumimoji="1" lang="en-US" altLang="ja-JP" sz="16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600" b="0" i="0" u="none" strike="noStrike" kern="1200" cap="none" spc="0" normalizeH="0" baseline="0" noProof="0" dirty="0">
                <a:ln>
                  <a:noFill/>
                </a:ln>
                <a:solidFill>
                  <a:prstClr val="black"/>
                </a:solidFill>
                <a:effectLst/>
                <a:uLnTx/>
                <a:uFillTx/>
                <a:latin typeface="+mn-lt"/>
                <a:ea typeface="+mn-ea"/>
                <a:cs typeface="+mn-cs"/>
              </a:rPr>
              <a:t>講師のセリフ例</a:t>
            </a:r>
            <a:r>
              <a:rPr kumimoji="1" lang="en-US" altLang="ja-JP" sz="16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では答えてもらいたいと思います！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となり同士で話し合ってみてください！</a:t>
            </a:r>
          </a:p>
        </p:txBody>
      </p:sp>
      <p:sp>
        <p:nvSpPr>
          <p:cNvPr id="4" name="スライド番号プレースホルダー 3"/>
          <p:cNvSpPr>
            <a:spLocks noGrp="1"/>
          </p:cNvSpPr>
          <p:nvPr>
            <p:ph type="sldNum" sz="quarter" idx="5"/>
          </p:nvPr>
        </p:nvSpPr>
        <p:spPr/>
        <p:txBody>
          <a:bodyPr/>
          <a:lstStyle/>
          <a:p>
            <a:fld id="{BC7D95D9-8B25-4750-8CA0-9B780AB25220}" type="slidenum">
              <a:rPr kumimoji="1" lang="ja-JP" altLang="en-US" smtClean="0"/>
              <a:t>6</a:t>
            </a:fld>
            <a:endParaRPr kumimoji="1" lang="ja-JP" altLang="en-US"/>
          </a:p>
        </p:txBody>
      </p:sp>
    </p:spTree>
    <p:extLst>
      <p:ext uri="{BB962C8B-B14F-4D97-AF65-F5344CB8AC3E}">
        <p14:creationId xmlns:p14="http://schemas.microsoft.com/office/powerpoint/2010/main" val="8581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導入時のポイント</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br>
              <a:rPr kumimoji="1" lang="en-US" altLang="ja-JP" sz="1200" b="0" i="0" u="none" strike="noStrike" kern="1200" cap="none" spc="0" normalizeH="0" baseline="0" noProof="0" dirty="0">
                <a:ln>
                  <a:noFill/>
                </a:ln>
                <a:solidFill>
                  <a:prstClr val="black"/>
                </a:solidFill>
                <a:effectLst/>
                <a:uLnTx/>
                <a:uFillTx/>
                <a:latin typeface="+mn-lt"/>
                <a:ea typeface="+mn-ea"/>
                <a:cs typeface="+mn-cs"/>
              </a:rPr>
            </a:b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小学生のうちはゲーム利用の方が多いが、中学校、高校にあがるとスマホ利用の方が多い</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講師のセリフ例</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こちらは内閣府が発表したネット利用の実態調査結果です。</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これを見ると小学生のうちはゲーム機利用が多いのですが、中学生、になるとスマホ利用が増加します。</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高校生になるとほとんどの子どもがスマホ利用しているようです。</a:t>
            </a:r>
            <a:endParaRPr kumimoji="1" lang="en-US" altLang="ja-JP" dirty="0"/>
          </a:p>
          <a:p>
            <a:r>
              <a:rPr kumimoji="1" lang="ja-JP" altLang="en-US" dirty="0"/>
              <a:t>みなさんのお子さんの利用状況はいかがでしょうか？</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参考</a:t>
            </a:r>
            <a:r>
              <a:rPr kumimoji="1" lang="en-US" altLang="ja-JP" dirty="0"/>
              <a:t>】</a:t>
            </a:r>
            <a:r>
              <a:rPr kumimoji="1" lang="ja-JP" altLang="en-US" sz="1200" dirty="0">
                <a:latin typeface="+mn-ea"/>
              </a:rPr>
              <a:t>内閣府「平成</a:t>
            </a:r>
            <a:r>
              <a:rPr kumimoji="1" lang="en-US" altLang="ja-JP" sz="1200" dirty="0">
                <a:latin typeface="+mn-ea"/>
              </a:rPr>
              <a:t>29</a:t>
            </a:r>
            <a:r>
              <a:rPr kumimoji="1" lang="ja-JP" altLang="en-US" sz="1200" dirty="0">
                <a:latin typeface="+mn-ea"/>
              </a:rPr>
              <a:t>年度青少年のインターネット利用環境実態調査報告書</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https://www8.cao.go.jp/youth/youth-harm/chousa/h29/net-jittai/pdf/2-1-1-1.pdf</a:t>
            </a:r>
          </a:p>
          <a:p>
            <a:endParaRPr kumimoji="1" lang="ja-JP" altLang="en-US" dirty="0"/>
          </a:p>
        </p:txBody>
      </p:sp>
      <p:sp>
        <p:nvSpPr>
          <p:cNvPr id="4" name="スライド番号プレースホルダー 3"/>
          <p:cNvSpPr>
            <a:spLocks noGrp="1"/>
          </p:cNvSpPr>
          <p:nvPr>
            <p:ph type="sldNum" sz="quarter" idx="10"/>
          </p:nvPr>
        </p:nvSpPr>
        <p:spPr/>
        <p:txBody>
          <a:bodyPr/>
          <a:lstStyle/>
          <a:p>
            <a:fld id="{BC7D95D9-8B25-4750-8CA0-9B780AB25220}" type="slidenum">
              <a:rPr kumimoji="1" lang="ja-JP" altLang="en-US" smtClean="0"/>
              <a:t>7</a:t>
            </a:fld>
            <a:endParaRPr kumimoji="1" lang="ja-JP" altLang="en-US"/>
          </a:p>
        </p:txBody>
      </p:sp>
    </p:spTree>
    <p:extLst>
      <p:ext uri="{BB962C8B-B14F-4D97-AF65-F5344CB8AC3E}">
        <p14:creationId xmlns:p14="http://schemas.microsoft.com/office/powerpoint/2010/main" val="6209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導入時のポイント</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br>
              <a:rPr kumimoji="1" lang="en-US" altLang="ja-JP" sz="1200" b="0" i="0" u="none" strike="noStrike" kern="1200" cap="none" spc="0" normalizeH="0" baseline="0" noProof="0" dirty="0">
                <a:ln>
                  <a:noFill/>
                </a:ln>
                <a:solidFill>
                  <a:prstClr val="black"/>
                </a:solidFill>
                <a:effectLst/>
                <a:uLnTx/>
                <a:uFillTx/>
                <a:latin typeface="+mn-lt"/>
                <a:ea typeface="+mn-ea"/>
                <a:cs typeface="+mn-cs"/>
              </a:rPr>
            </a:b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スマートフォン所持率が年々上がっています、大人も子供もかしこく使くことを学ぶことが求められています。</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講師のセリフ例</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endParaRPr kumimoji="1" lang="en-US" altLang="ja-JP" dirty="0"/>
          </a:p>
          <a:p>
            <a:r>
              <a:rPr kumimoji="1" lang="ja-JP" altLang="en-US" sz="1200" b="0" i="0" u="none" strike="noStrike" kern="1200" cap="none" spc="0" normalizeH="0" baseline="0" noProof="0" dirty="0">
                <a:ln>
                  <a:noFill/>
                </a:ln>
                <a:solidFill>
                  <a:prstClr val="black"/>
                </a:solidFill>
                <a:effectLst/>
                <a:uLnTx/>
                <a:uFillTx/>
                <a:latin typeface="+mn-lt"/>
                <a:ea typeface="+mn-ea"/>
                <a:cs typeface="+mn-cs"/>
              </a:rPr>
              <a:t>禁止することでは守れなくなってきています。おとなでもトラブルに巻き込まれています。</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EC40580A-FE29-448F-8052-0CD1D9BABE87}" type="slidenum">
              <a:rPr lang="ja-JP" altLang="en-US" smtClean="0">
                <a:solidFill>
                  <a:prstClr val="black"/>
                </a:solidFill>
              </a:rPr>
              <a:pPr/>
              <a:t>8</a:t>
            </a:fld>
            <a:endParaRPr lang="ja-JP" altLang="en-US">
              <a:solidFill>
                <a:prstClr val="black"/>
              </a:solidFill>
            </a:endParaRPr>
          </a:p>
        </p:txBody>
      </p:sp>
    </p:spTree>
    <p:extLst>
      <p:ext uri="{BB962C8B-B14F-4D97-AF65-F5344CB8AC3E}">
        <p14:creationId xmlns:p14="http://schemas.microsoft.com/office/powerpoint/2010/main" val="982249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導入時のポイント</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子どもたちの使用状況</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講師のセリフ例</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子どもたちをとりまく現状はどうなのでしょうか？</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インターネット利用実態調査の結果もお知らせさせていただきます。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BC7D95D9-8B25-4750-8CA0-9B780AB25220}" type="slidenum">
              <a:rPr kumimoji="1" lang="ja-JP" altLang="en-US" smtClean="0"/>
              <a:t>9</a:t>
            </a:fld>
            <a:endParaRPr kumimoji="1" lang="ja-JP" altLang="en-US"/>
          </a:p>
        </p:txBody>
      </p:sp>
    </p:spTree>
    <p:extLst>
      <p:ext uri="{BB962C8B-B14F-4D97-AF65-F5344CB8AC3E}">
        <p14:creationId xmlns:p14="http://schemas.microsoft.com/office/powerpoint/2010/main" val="3062931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kumimoji="1" lang="en-US" altLang="ja-JP" dirty="0"/>
              <a:t>【</a:t>
            </a:r>
            <a:r>
              <a:rPr kumimoji="1" lang="ja-JP" altLang="en-US" dirty="0"/>
              <a:t>導入のポイント</a:t>
            </a:r>
            <a:r>
              <a:rPr kumimoji="1" lang="en-US" altLang="ja-JP" dirty="0"/>
              <a:t>】</a:t>
            </a:r>
          </a:p>
          <a:p>
            <a:r>
              <a:rPr kumimoji="1" lang="ja-JP" altLang="en-US" dirty="0"/>
              <a:t>中学生が利用するネットサービスを確認　</a:t>
            </a:r>
            <a:r>
              <a:rPr kumimoji="1" lang="en-US" altLang="ja-JP" dirty="0"/>
              <a:t>SNS</a:t>
            </a:r>
            <a:r>
              <a:rPr kumimoji="1" lang="ja-JP" altLang="en-US" dirty="0"/>
              <a:t>サービスのグラフ</a:t>
            </a:r>
            <a:endParaRPr kumimoji="1" lang="en-US" altLang="ja-JP" dirty="0"/>
          </a:p>
          <a:p>
            <a:r>
              <a:rPr kumimoji="1" lang="ja-JP" altLang="en-US" dirty="0"/>
              <a:t>中学生の</a:t>
            </a:r>
            <a:r>
              <a:rPr kumimoji="1" lang="en-US" altLang="ja-JP" dirty="0"/>
              <a:t>16486</a:t>
            </a:r>
            <a:r>
              <a:rPr kumimoji="1" lang="ja-JP" altLang="en-US" dirty="0"/>
              <a:t>人の実態調査の結果　</a:t>
            </a:r>
          </a:p>
          <a:p>
            <a:endParaRPr kumimoji="1" lang="en-US" altLang="ja-JP" dirty="0"/>
          </a:p>
          <a:p>
            <a:endParaRPr kumimoji="1" lang="en-US" altLang="ja-JP" dirty="0"/>
          </a:p>
          <a:p>
            <a:r>
              <a:rPr kumimoji="1" lang="ja-JP" altLang="en-US" dirty="0"/>
              <a:t>★こちらのグラフは埋め込みです。</a:t>
            </a:r>
            <a:endParaRPr kumimoji="1" lang="en-US" altLang="ja-JP" dirty="0"/>
          </a:p>
          <a:p>
            <a:r>
              <a:rPr kumimoji="1" lang="ja-JP" altLang="en-US" dirty="0"/>
              <a:t>グラフをクリックし、右のフィルタマークより、項目を選んで表示することも可能です。</a:t>
            </a:r>
            <a:endParaRPr kumimoji="1" lang="en-US" altLang="ja-JP" dirty="0"/>
          </a:p>
          <a:p>
            <a:endParaRPr kumimoji="1" lang="ja-JP" altLang="en-US" dirty="0"/>
          </a:p>
          <a:p>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講師のセリフ例</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endParaRPr kumimoji="1" lang="en-US" altLang="ja-JP" dirty="0"/>
          </a:p>
          <a:p>
            <a:r>
              <a:rPr kumimoji="1" lang="ja-JP" altLang="en-US" dirty="0"/>
              <a:t>では実際に中学生がどのようなネットサービスを利用しているのかを</a:t>
            </a:r>
          </a:p>
          <a:p>
            <a:r>
              <a:rPr kumimoji="1" lang="ja-JP" altLang="en-US" dirty="0"/>
              <a:t>アンケート結果からご覧いただきます。</a:t>
            </a:r>
          </a:p>
          <a:p>
            <a:r>
              <a:rPr kumimoji="1" lang="ja-JP" altLang="en-US" dirty="0"/>
              <a:t>下に色々なサービス名が書かれてますが、みなさんお分かりになりますか？</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進行のポイント</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リアルなこどもたちの状況を知ってもらう</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endParaRPr kumimoji="1" lang="en-US" altLang="ja-JP" dirty="0"/>
          </a:p>
        </p:txBody>
      </p:sp>
      <p:sp>
        <p:nvSpPr>
          <p:cNvPr id="4" name="スライド番号プレースホルダー 3"/>
          <p:cNvSpPr>
            <a:spLocks noGrp="1"/>
          </p:cNvSpPr>
          <p:nvPr>
            <p:ph type="sldNum" sz="quarter" idx="10"/>
          </p:nvPr>
        </p:nvSpPr>
        <p:spPr/>
        <p:txBody>
          <a:bodyPr/>
          <a:lstStyle/>
          <a:p>
            <a:fld id="{EC40580A-FE29-448F-8052-0CD1D9BABE87}" type="slidenum">
              <a:rPr lang="ja-JP" altLang="en-US" smtClean="0">
                <a:solidFill>
                  <a:prstClr val="black"/>
                </a:solidFill>
              </a:rPr>
              <a:pPr/>
              <a:t>10</a:t>
            </a:fld>
            <a:endParaRPr lang="ja-JP" altLang="en-US">
              <a:solidFill>
                <a:prstClr val="black"/>
              </a:solidFill>
            </a:endParaRPr>
          </a:p>
        </p:txBody>
      </p:sp>
    </p:spTree>
    <p:extLst>
      <p:ext uri="{BB962C8B-B14F-4D97-AF65-F5344CB8AC3E}">
        <p14:creationId xmlns:p14="http://schemas.microsoft.com/office/powerpoint/2010/main" val="1241973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導入時のポイント</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SNS</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サービスによって制限などがあることを知ってもらう</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講師のセリフ例</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実は子供たちが良く利用している動画サイトには年齢制限がありますが知っていましたか？（挙手してもらう）</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知っていれば答えてもらう、知らなければー何歳だと思いますかか？（挙手してもらう）</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BC7D95D9-8B25-4750-8CA0-9B780AB25220}" type="slidenum">
              <a:rPr kumimoji="1" lang="ja-JP" altLang="en-US" smtClean="0"/>
              <a:t>11</a:t>
            </a:fld>
            <a:endParaRPr kumimoji="1" lang="ja-JP" altLang="en-US"/>
          </a:p>
        </p:txBody>
      </p:sp>
    </p:spTree>
    <p:extLst>
      <p:ext uri="{BB962C8B-B14F-4D97-AF65-F5344CB8AC3E}">
        <p14:creationId xmlns:p14="http://schemas.microsoft.com/office/powerpoint/2010/main" val="16153476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97736" y="706225"/>
            <a:ext cx="6913737" cy="5363115"/>
          </a:xfrm>
          <a:prstGeom prst="rect">
            <a:avLst/>
          </a:prstGeom>
        </p:spPr>
      </p:pic>
    </p:spTree>
    <p:extLst>
      <p:ext uri="{BB962C8B-B14F-4D97-AF65-F5344CB8AC3E}">
        <p14:creationId xmlns:p14="http://schemas.microsoft.com/office/powerpoint/2010/main" val="376969429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1" name="正方形/長方形 10"/>
          <p:cNvSpPr/>
          <p:nvPr userDrawn="1"/>
        </p:nvSpPr>
        <p:spPr>
          <a:xfrm>
            <a:off x="91440" y="304800"/>
            <a:ext cx="8976360" cy="914400"/>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prstClr val="white"/>
              </a:solidFill>
            </a:endParaRPr>
          </a:p>
        </p:txBody>
      </p:sp>
      <p:pic>
        <p:nvPicPr>
          <p:cNvPr id="12" name="図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794" y="369701"/>
            <a:ext cx="987588" cy="1211772"/>
          </a:xfrm>
          <a:prstGeom prst="rect">
            <a:avLst/>
          </a:prstGeom>
        </p:spPr>
      </p:pic>
      <p:sp>
        <p:nvSpPr>
          <p:cNvPr id="6" name="Content Placeholder 2" hidden="1"/>
          <p:cNvSpPr>
            <a:spLocks noGrp="1"/>
          </p:cNvSpPr>
          <p:nvPr>
            <p:ph sz="half" idx="1"/>
          </p:nvPr>
        </p:nvSpPr>
        <p:spPr>
          <a:xfrm>
            <a:off x="628649" y="1825625"/>
            <a:ext cx="7886701" cy="4351338"/>
          </a:xfrm>
        </p:spPr>
        <p:txBody>
          <a:bodyPr/>
          <a:lstStyle>
            <a:lvl1pPr marL="0" indent="0">
              <a:buNone/>
              <a:defRPr sz="3600"/>
            </a:lvl1pPr>
            <a:lvl2pPr marL="457200" indent="0">
              <a:buNone/>
              <a:defRPr/>
            </a:lvl2pPr>
            <a:lvl3pPr marL="914400" indent="0">
              <a:buNone/>
              <a:defRPr/>
            </a:lvl3pPr>
            <a:lvl4pPr marL="1371600" indent="0">
              <a:buNone/>
              <a:defRPr/>
            </a:lvl4pPr>
            <a:lvl5pPr marL="1828800" indent="0">
              <a:buNone/>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7" name="タイトル 1"/>
          <p:cNvSpPr>
            <a:spLocks noGrp="1"/>
          </p:cNvSpPr>
          <p:nvPr>
            <p:ph type="title"/>
          </p:nvPr>
        </p:nvSpPr>
        <p:spPr>
          <a:xfrm>
            <a:off x="1109382" y="450475"/>
            <a:ext cx="7958418" cy="703823"/>
          </a:xfrm>
        </p:spPr>
        <p:txBody>
          <a:bodyPr>
            <a:noAutofit/>
          </a:bodyPr>
          <a:lstStyle>
            <a:lvl1pPr>
              <a:defRPr sz="4400" b="1">
                <a:latin typeface="+mj-ea"/>
                <a:ea typeface="+mj-ea"/>
              </a:defRPr>
            </a:lvl1p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17160640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ユーザー設定レイアウト">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1" name="正方形/長方形 10"/>
          <p:cNvSpPr/>
          <p:nvPr userDrawn="1"/>
        </p:nvSpPr>
        <p:spPr>
          <a:xfrm>
            <a:off x="91440" y="304800"/>
            <a:ext cx="8976360" cy="914400"/>
          </a:xfrm>
          <a:prstGeom prst="rect">
            <a:avLst/>
          </a:prstGeom>
          <a:solidFill>
            <a:schemeClr val="accent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prstClr val="white"/>
              </a:solidFill>
            </a:endParaRP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8776" y="357313"/>
            <a:ext cx="1219531" cy="1165099"/>
          </a:xfrm>
          <a:prstGeom prst="rect">
            <a:avLst/>
          </a:prstGeom>
        </p:spPr>
      </p:pic>
      <p:sp>
        <p:nvSpPr>
          <p:cNvPr id="6" name="Content Placeholder 2"/>
          <p:cNvSpPr>
            <a:spLocks noGrp="1"/>
          </p:cNvSpPr>
          <p:nvPr>
            <p:ph sz="half" idx="1"/>
          </p:nvPr>
        </p:nvSpPr>
        <p:spPr>
          <a:xfrm>
            <a:off x="628649" y="1825625"/>
            <a:ext cx="7886701" cy="4351338"/>
          </a:xfrm>
        </p:spPr>
        <p:txBody>
          <a:bodyPr/>
          <a:lstStyle>
            <a:lvl1pPr>
              <a:defRPr sz="3600"/>
            </a:lvl1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タイトル 1"/>
          <p:cNvSpPr>
            <a:spLocks noGrp="1"/>
          </p:cNvSpPr>
          <p:nvPr>
            <p:ph type="title"/>
          </p:nvPr>
        </p:nvSpPr>
        <p:spPr>
          <a:xfrm>
            <a:off x="161364" y="345516"/>
            <a:ext cx="7958418" cy="784598"/>
          </a:xfrm>
        </p:spPr>
        <p:txBody>
          <a:bodyPr>
            <a:noAutofit/>
          </a:bodyPr>
          <a:lstStyle>
            <a:lvl1pPr>
              <a:defRPr sz="4400" b="1">
                <a:latin typeface="+mj-ea"/>
                <a:ea typeface="+mj-ea"/>
              </a:defRPr>
            </a:lvl1p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29627034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73105" y="6420745"/>
            <a:ext cx="2057400" cy="365125"/>
          </a:xfrm>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6764193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1" name="正方形/長方形 10"/>
          <p:cNvSpPr/>
          <p:nvPr userDrawn="1"/>
        </p:nvSpPr>
        <p:spPr>
          <a:xfrm>
            <a:off x="91440" y="304800"/>
            <a:ext cx="8976360" cy="914400"/>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prstClr val="white"/>
              </a:solidFill>
            </a:endParaRPr>
          </a:p>
        </p:txBody>
      </p:sp>
      <p:pic>
        <p:nvPicPr>
          <p:cNvPr id="12" name="図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794" y="369701"/>
            <a:ext cx="987588" cy="1211772"/>
          </a:xfrm>
          <a:prstGeom prst="rect">
            <a:avLst/>
          </a:prstGeom>
        </p:spPr>
      </p:pic>
      <p:sp>
        <p:nvSpPr>
          <p:cNvPr id="6" name="Content Placeholder 2"/>
          <p:cNvSpPr>
            <a:spLocks noGrp="1"/>
          </p:cNvSpPr>
          <p:nvPr>
            <p:ph sz="half" idx="1"/>
          </p:nvPr>
        </p:nvSpPr>
        <p:spPr>
          <a:xfrm>
            <a:off x="628649" y="1825625"/>
            <a:ext cx="7886701" cy="4351338"/>
          </a:xfrm>
        </p:spPr>
        <p:txBody>
          <a:bodyPr/>
          <a:lstStyle>
            <a:lvl1pPr>
              <a:defRPr sz="3600"/>
            </a:lvl1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7" name="タイトル 1"/>
          <p:cNvSpPr>
            <a:spLocks noGrp="1"/>
          </p:cNvSpPr>
          <p:nvPr>
            <p:ph type="title"/>
          </p:nvPr>
        </p:nvSpPr>
        <p:spPr>
          <a:xfrm>
            <a:off x="1109382" y="369701"/>
            <a:ext cx="7958418" cy="784598"/>
          </a:xfrm>
        </p:spPr>
        <p:txBody>
          <a:bodyPr>
            <a:noAutofit/>
          </a:bodyPr>
          <a:lstStyle>
            <a:lvl1pPr>
              <a:defRPr sz="4400" b="1">
                <a:latin typeface="+mj-ea"/>
                <a:ea typeface="+mj-ea"/>
              </a:defRPr>
            </a:lvl1pPr>
          </a:lstStyle>
          <a:p>
            <a:r>
              <a:rPr kumimoji="1" lang="ja-JP" altLang="en-US" dirty="0"/>
              <a:t>マスター タイトルの書式設定</a:t>
            </a:r>
          </a:p>
        </p:txBody>
      </p:sp>
    </p:spTree>
    <p:extLst>
      <p:ext uri="{BB962C8B-B14F-4D97-AF65-F5344CB8AC3E}">
        <p14:creationId xmlns:p14="http://schemas.microsoft.com/office/powerpoint/2010/main" val="237693666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ユーザー設定レイアウト">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1" name="正方形/長方形 10"/>
          <p:cNvSpPr/>
          <p:nvPr userDrawn="1"/>
        </p:nvSpPr>
        <p:spPr>
          <a:xfrm>
            <a:off x="91440" y="304800"/>
            <a:ext cx="8976360" cy="914400"/>
          </a:xfrm>
          <a:prstGeom prst="rect">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prstClr val="white"/>
              </a:solidFill>
            </a:endParaRP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9467" y="434340"/>
            <a:ext cx="1168840" cy="1088899"/>
          </a:xfrm>
          <a:prstGeom prst="rect">
            <a:avLst/>
          </a:prstGeom>
        </p:spPr>
      </p:pic>
      <p:sp>
        <p:nvSpPr>
          <p:cNvPr id="6" name="Content Placeholder 2"/>
          <p:cNvSpPr>
            <a:spLocks noGrp="1"/>
          </p:cNvSpPr>
          <p:nvPr>
            <p:ph sz="half" idx="1"/>
          </p:nvPr>
        </p:nvSpPr>
        <p:spPr>
          <a:xfrm>
            <a:off x="628649" y="1825625"/>
            <a:ext cx="7886701" cy="4351338"/>
          </a:xfrm>
        </p:spPr>
        <p:txBody>
          <a:bodyPr/>
          <a:lstStyle>
            <a:lvl1pPr>
              <a:defRPr sz="3600"/>
            </a:lvl1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7" name="タイトル 1"/>
          <p:cNvSpPr>
            <a:spLocks noGrp="1"/>
          </p:cNvSpPr>
          <p:nvPr>
            <p:ph type="title"/>
          </p:nvPr>
        </p:nvSpPr>
        <p:spPr>
          <a:xfrm>
            <a:off x="215152" y="402240"/>
            <a:ext cx="7958418" cy="784598"/>
          </a:xfrm>
        </p:spPr>
        <p:txBody>
          <a:bodyPr>
            <a:noAutofit/>
          </a:bodyPr>
          <a:lstStyle>
            <a:lvl1pPr>
              <a:defRPr sz="4400" b="1">
                <a:latin typeface="+mj-ea"/>
                <a:ea typeface="+mj-ea"/>
              </a:defRPr>
            </a:lvl1pPr>
          </a:lstStyle>
          <a:p>
            <a:r>
              <a:rPr kumimoji="1" lang="ja-JP" altLang="en-US" dirty="0"/>
              <a:t>マスター タイトルの書式設定</a:t>
            </a:r>
          </a:p>
        </p:txBody>
      </p:sp>
    </p:spTree>
    <p:extLst>
      <p:ext uri="{BB962C8B-B14F-4D97-AF65-F5344CB8AC3E}">
        <p14:creationId xmlns:p14="http://schemas.microsoft.com/office/powerpoint/2010/main" val="193896164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ユーザー設定レイアウト">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1" name="正方形/長方形 10"/>
          <p:cNvSpPr/>
          <p:nvPr userDrawn="1"/>
        </p:nvSpPr>
        <p:spPr>
          <a:xfrm>
            <a:off x="91440" y="304800"/>
            <a:ext cx="8976360" cy="914400"/>
          </a:xfrm>
          <a:prstGeom prst="rect">
            <a:avLst/>
          </a:prstGeom>
          <a:solidFill>
            <a:schemeClr val="accent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prstClr val="white"/>
              </a:solidFill>
            </a:endParaRP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8776" y="357313"/>
            <a:ext cx="1219531" cy="1165099"/>
          </a:xfrm>
          <a:prstGeom prst="rect">
            <a:avLst/>
          </a:prstGeom>
        </p:spPr>
      </p:pic>
      <p:sp>
        <p:nvSpPr>
          <p:cNvPr id="6" name="Content Placeholder 2"/>
          <p:cNvSpPr>
            <a:spLocks noGrp="1"/>
          </p:cNvSpPr>
          <p:nvPr>
            <p:ph sz="half" idx="1"/>
          </p:nvPr>
        </p:nvSpPr>
        <p:spPr>
          <a:xfrm>
            <a:off x="628649" y="1825625"/>
            <a:ext cx="7886701" cy="4351338"/>
          </a:xfrm>
        </p:spPr>
        <p:txBody>
          <a:bodyPr/>
          <a:lstStyle>
            <a:lvl1pPr>
              <a:defRPr sz="3600"/>
            </a:lvl1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7" name="タイトル 1"/>
          <p:cNvSpPr>
            <a:spLocks noGrp="1"/>
          </p:cNvSpPr>
          <p:nvPr>
            <p:ph type="title"/>
          </p:nvPr>
        </p:nvSpPr>
        <p:spPr>
          <a:xfrm>
            <a:off x="161364" y="345516"/>
            <a:ext cx="7958418" cy="784598"/>
          </a:xfrm>
        </p:spPr>
        <p:txBody>
          <a:bodyPr>
            <a:noAutofit/>
          </a:bodyPr>
          <a:lstStyle>
            <a:lvl1pPr>
              <a:defRPr sz="4400" b="1">
                <a:latin typeface="+mj-ea"/>
                <a:ea typeface="+mj-ea"/>
              </a:defRPr>
            </a:lvl1pPr>
          </a:lstStyle>
          <a:p>
            <a:r>
              <a:rPr kumimoji="1" lang="ja-JP" altLang="en-US" dirty="0"/>
              <a:t>マスター タイトルの書式設定</a:t>
            </a:r>
          </a:p>
        </p:txBody>
      </p:sp>
    </p:spTree>
    <p:extLst>
      <p:ext uri="{BB962C8B-B14F-4D97-AF65-F5344CB8AC3E}">
        <p14:creationId xmlns:p14="http://schemas.microsoft.com/office/powerpoint/2010/main" val="232241703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ユーザー設定レイアウト">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pic>
        <p:nvPicPr>
          <p:cNvPr id="5" name="図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88218" y="4895378"/>
            <a:ext cx="5670816" cy="1801372"/>
          </a:xfrm>
          <a:prstGeom prst="rect">
            <a:avLst/>
          </a:prstGeom>
        </p:spPr>
      </p:pic>
      <p:sp>
        <p:nvSpPr>
          <p:cNvPr id="6" name="Content Placeholder 2"/>
          <p:cNvSpPr>
            <a:spLocks noGrp="1"/>
          </p:cNvSpPr>
          <p:nvPr>
            <p:ph sz="half" idx="1"/>
          </p:nvPr>
        </p:nvSpPr>
        <p:spPr>
          <a:xfrm>
            <a:off x="628649" y="1825625"/>
            <a:ext cx="7886701" cy="4351338"/>
          </a:xfrm>
        </p:spPr>
        <p:txBody>
          <a:bodyPr/>
          <a:lstStyle>
            <a:lvl1pPr>
              <a:defRPr sz="3600"/>
            </a:lvl1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7" name="テキスト ボックス 6"/>
          <p:cNvSpPr txBox="1"/>
          <p:nvPr userDrawn="1"/>
        </p:nvSpPr>
        <p:spPr>
          <a:xfrm>
            <a:off x="2003611" y="447677"/>
            <a:ext cx="5245976" cy="1015663"/>
          </a:xfrm>
          <a:prstGeom prst="rect">
            <a:avLst/>
          </a:prstGeom>
          <a:noFill/>
        </p:spPr>
        <p:txBody>
          <a:bodyPr wrap="square" rtlCol="0">
            <a:spAutoFit/>
          </a:bodyPr>
          <a:lstStyle/>
          <a:p>
            <a:pPr algn="ctr"/>
            <a:r>
              <a:rPr kumimoji="1" lang="ja-JP" altLang="en-US" sz="6000" b="1" dirty="0"/>
              <a:t>まとめ</a:t>
            </a:r>
          </a:p>
        </p:txBody>
      </p:sp>
    </p:spTree>
    <p:extLst>
      <p:ext uri="{BB962C8B-B14F-4D97-AF65-F5344CB8AC3E}">
        <p14:creationId xmlns:p14="http://schemas.microsoft.com/office/powerpoint/2010/main" val="3584680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73105" y="6420745"/>
            <a:ext cx="2057400" cy="365125"/>
          </a:xfrm>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242265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2_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8" name="スライド番号プレースホルダー 7"/>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49819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ユーザー設定レイアウト">
    <p:spTree>
      <p:nvGrpSpPr>
        <p:cNvPr id="1" name=""/>
        <p:cNvGrpSpPr/>
        <p:nvPr/>
      </p:nvGrpSpPr>
      <p:grpSpPr>
        <a:xfrm>
          <a:off x="0" y="0"/>
          <a:ext cx="0" cy="0"/>
          <a:chOff x="0" y="0"/>
          <a:chExt cx="0" cy="0"/>
        </a:xfrm>
      </p:grpSpPr>
      <p:sp>
        <p:nvSpPr>
          <p:cNvPr id="11" name="テキスト ボックス 10"/>
          <p:cNvSpPr txBox="1">
            <a:spLocks/>
          </p:cNvSpPr>
          <p:nvPr userDrawn="1"/>
        </p:nvSpPr>
        <p:spPr>
          <a:xfrm>
            <a:off x="0" y="0"/>
            <a:ext cx="9144000" cy="6858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5" fmla="*/ 606798 w 9144000"/>
              <a:gd name="connsiteY5" fmla="*/ 729000 h 6858000"/>
              <a:gd name="connsiteX6" fmla="*/ 606798 w 9144000"/>
              <a:gd name="connsiteY6" fmla="*/ 6129000 h 6858000"/>
              <a:gd name="connsiteX7" fmla="*/ 8537201 w 9144000"/>
              <a:gd name="connsiteY7" fmla="*/ 6129000 h 6858000"/>
              <a:gd name="connsiteX8" fmla="*/ 8537201 w 9144000"/>
              <a:gd name="connsiteY8" fmla="*/ 729000 h 6858000"/>
              <a:gd name="connsiteX9" fmla="*/ 606798 w 9144000"/>
              <a:gd name="connsiteY9" fmla="*/ 7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6858000">
                <a:moveTo>
                  <a:pt x="0" y="0"/>
                </a:moveTo>
                <a:lnTo>
                  <a:pt x="9144000" y="0"/>
                </a:lnTo>
                <a:lnTo>
                  <a:pt x="9144000" y="6858000"/>
                </a:lnTo>
                <a:lnTo>
                  <a:pt x="0" y="6858000"/>
                </a:lnTo>
                <a:lnTo>
                  <a:pt x="0" y="0"/>
                </a:lnTo>
                <a:close/>
                <a:moveTo>
                  <a:pt x="606798" y="729000"/>
                </a:moveTo>
                <a:lnTo>
                  <a:pt x="606798" y="6129000"/>
                </a:lnTo>
                <a:lnTo>
                  <a:pt x="8537201" y="6129000"/>
                </a:lnTo>
                <a:lnTo>
                  <a:pt x="8537201" y="729000"/>
                </a:lnTo>
                <a:lnTo>
                  <a:pt x="606798" y="729000"/>
                </a:lnTo>
                <a:close/>
              </a:path>
            </a:pathLst>
          </a:custGeom>
          <a:solidFill>
            <a:srgbClr val="ED7D31"/>
          </a:solidFill>
          <a:ln w="76200">
            <a:solidFill>
              <a:srgbClr val="ED7D31"/>
            </a:solidFill>
          </a:ln>
        </p:spPr>
        <p:txBody>
          <a:bodyPr vert="horz" wrap="square"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endParaRPr lang="ja-JP" altLang="en-US" dirty="0">
              <a:solidFill>
                <a:prstClr val="black"/>
              </a:solidFill>
            </a:endParaRPr>
          </a:p>
        </p:txBody>
      </p:sp>
      <p:sp>
        <p:nvSpPr>
          <p:cNvPr id="2" name="タイトル 1"/>
          <p:cNvSpPr>
            <a:spLocks noGrp="1"/>
          </p:cNvSpPr>
          <p:nvPr>
            <p:ph type="title"/>
          </p:nvPr>
        </p:nvSpPr>
        <p:spPr>
          <a:xfrm>
            <a:off x="606798" y="799434"/>
            <a:ext cx="7930403" cy="5314149"/>
          </a:xfrm>
          <a:noFill/>
          <a:ln w="76200">
            <a:noFill/>
          </a:ln>
        </p:spPr>
        <p:txBody>
          <a:bodyPr>
            <a:normAutofit/>
          </a:bodyPr>
          <a:lstStyle>
            <a:lvl1pPr algn="ctr">
              <a:defRPr sz="6000"/>
            </a:lvl1pPr>
          </a:lstStyle>
          <a:p>
            <a:r>
              <a:rPr kumimoji="1" lang="ja-JP" altLang="en-US" dirty="0"/>
              <a:t>マスター タイトルの書式設定</a:t>
            </a:r>
          </a:p>
        </p:txBody>
      </p:sp>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38309" y="4799328"/>
            <a:ext cx="2407282" cy="1357685"/>
          </a:xfrm>
          <a:prstGeom prst="rect">
            <a:avLst/>
          </a:prstGeom>
        </p:spPr>
      </p:pic>
      <p:pic>
        <p:nvPicPr>
          <p:cNvPr id="13" name="図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1051" y="6228051"/>
            <a:ext cx="915198" cy="515481"/>
          </a:xfrm>
          <a:prstGeom prst="rect">
            <a:avLst/>
          </a:prstGeom>
        </p:spPr>
      </p:pic>
      <p:pic>
        <p:nvPicPr>
          <p:cNvPr id="14" name="図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8650" y="4825531"/>
            <a:ext cx="3232150" cy="1345286"/>
          </a:xfrm>
          <a:prstGeom prst="rect">
            <a:avLst/>
          </a:prstGeom>
        </p:spPr>
      </p:pic>
      <p:sp>
        <p:nvSpPr>
          <p:cNvPr id="16" name="Content Placeholder 2"/>
          <p:cNvSpPr>
            <a:spLocks noGrp="1"/>
          </p:cNvSpPr>
          <p:nvPr>
            <p:ph sz="half" idx="1"/>
          </p:nvPr>
        </p:nvSpPr>
        <p:spPr>
          <a:xfrm>
            <a:off x="4557485" y="6142499"/>
            <a:ext cx="4619918" cy="748620"/>
          </a:xfrm>
        </p:spPr>
        <p:txBody>
          <a:bodyPr anchor="ctr">
            <a:noAutofit/>
          </a:bodyPr>
          <a:lstStyle>
            <a:lvl1pPr marL="0" indent="0" algn="ctr">
              <a:buNone/>
              <a:defRPr sz="2800"/>
            </a:lvl1pPr>
          </a:lstStyle>
          <a:p>
            <a:pPr lvl="0"/>
            <a:r>
              <a:rPr lang="ja-JP" altLang="en-US" dirty="0"/>
              <a:t>マスター テキストの書式設定</a:t>
            </a:r>
            <a:endParaRPr lang="en-US" dirty="0"/>
          </a:p>
        </p:txBody>
      </p:sp>
      <p:sp>
        <p:nvSpPr>
          <p:cNvPr id="8" name="テキスト ボックス 7"/>
          <p:cNvSpPr txBox="1"/>
          <p:nvPr userDrawn="1"/>
        </p:nvSpPr>
        <p:spPr>
          <a:xfrm>
            <a:off x="1041131" y="6250613"/>
            <a:ext cx="2639683" cy="523220"/>
          </a:xfrm>
          <a:prstGeom prst="rect">
            <a:avLst/>
          </a:prstGeom>
          <a:noFill/>
        </p:spPr>
        <p:txBody>
          <a:bodyPr wrap="square" rtlCol="0">
            <a:spAutoFit/>
          </a:bodyPr>
          <a:lstStyle/>
          <a:p>
            <a:r>
              <a:rPr kumimoji="1" lang="ja-JP" altLang="en-US" dirty="0" smtClean="0"/>
              <a:t>試行版</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900" dirty="0" smtClean="0">
                <a:solidFill>
                  <a:schemeClr val="tx1"/>
                </a:solidFill>
              </a:rPr>
              <a:t>©2019</a:t>
            </a:r>
            <a:r>
              <a:rPr lang="ja-JP" altLang="en-US" sz="900" dirty="0" smtClean="0">
                <a:solidFill>
                  <a:schemeClr val="tx1"/>
                </a:solidFill>
              </a:rPr>
              <a:t>教育ネット</a:t>
            </a:r>
            <a:endParaRPr lang="en-US" altLang="ja-JP" sz="900" dirty="0" smtClean="0">
              <a:solidFill>
                <a:schemeClr val="tx1"/>
              </a:solidFill>
            </a:endParaRPr>
          </a:p>
        </p:txBody>
      </p:sp>
    </p:spTree>
    <p:extLst>
      <p:ext uri="{BB962C8B-B14F-4D97-AF65-F5344CB8AC3E}">
        <p14:creationId xmlns:p14="http://schemas.microsoft.com/office/powerpoint/2010/main" val="2340923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ユーザー設定レイアウト">
    <p:spTree>
      <p:nvGrpSpPr>
        <p:cNvPr id="1" name=""/>
        <p:cNvGrpSpPr/>
        <p:nvPr/>
      </p:nvGrpSpPr>
      <p:grpSpPr>
        <a:xfrm>
          <a:off x="0" y="0"/>
          <a:ext cx="0" cy="0"/>
          <a:chOff x="0" y="0"/>
          <a:chExt cx="0" cy="0"/>
        </a:xfrm>
      </p:grpSpPr>
      <p:sp>
        <p:nvSpPr>
          <p:cNvPr id="11" name="テキスト ボックス 10"/>
          <p:cNvSpPr txBox="1">
            <a:spLocks/>
          </p:cNvSpPr>
          <p:nvPr userDrawn="1"/>
        </p:nvSpPr>
        <p:spPr>
          <a:xfrm>
            <a:off x="0" y="0"/>
            <a:ext cx="9144000" cy="6858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5" fmla="*/ 606798 w 9144000"/>
              <a:gd name="connsiteY5" fmla="*/ 729000 h 6858000"/>
              <a:gd name="connsiteX6" fmla="*/ 606798 w 9144000"/>
              <a:gd name="connsiteY6" fmla="*/ 6129000 h 6858000"/>
              <a:gd name="connsiteX7" fmla="*/ 8537201 w 9144000"/>
              <a:gd name="connsiteY7" fmla="*/ 6129000 h 6858000"/>
              <a:gd name="connsiteX8" fmla="*/ 8537201 w 9144000"/>
              <a:gd name="connsiteY8" fmla="*/ 729000 h 6858000"/>
              <a:gd name="connsiteX9" fmla="*/ 606798 w 9144000"/>
              <a:gd name="connsiteY9" fmla="*/ 7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6858000">
                <a:moveTo>
                  <a:pt x="0" y="0"/>
                </a:moveTo>
                <a:lnTo>
                  <a:pt x="9144000" y="0"/>
                </a:lnTo>
                <a:lnTo>
                  <a:pt x="9144000" y="6858000"/>
                </a:lnTo>
                <a:lnTo>
                  <a:pt x="0" y="6858000"/>
                </a:lnTo>
                <a:lnTo>
                  <a:pt x="0" y="0"/>
                </a:lnTo>
                <a:close/>
                <a:moveTo>
                  <a:pt x="606798" y="729000"/>
                </a:moveTo>
                <a:lnTo>
                  <a:pt x="606798" y="6129000"/>
                </a:lnTo>
                <a:lnTo>
                  <a:pt x="8537201" y="6129000"/>
                </a:lnTo>
                <a:lnTo>
                  <a:pt x="8537201" y="729000"/>
                </a:lnTo>
                <a:lnTo>
                  <a:pt x="606798" y="729000"/>
                </a:lnTo>
                <a:close/>
              </a:path>
            </a:pathLst>
          </a:custGeom>
          <a:solidFill>
            <a:srgbClr val="ED7D31"/>
          </a:solidFill>
          <a:ln w="76200">
            <a:solidFill>
              <a:srgbClr val="ED7D31"/>
            </a:solidFill>
          </a:ln>
        </p:spPr>
        <p:txBody>
          <a:bodyPr vert="horz" wrap="square"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endParaRPr lang="ja-JP" altLang="en-US" dirty="0">
              <a:solidFill>
                <a:prstClr val="black"/>
              </a:solidFill>
            </a:endParaRPr>
          </a:p>
        </p:txBody>
      </p:sp>
      <p:sp>
        <p:nvSpPr>
          <p:cNvPr id="2" name="タイトル 1"/>
          <p:cNvSpPr>
            <a:spLocks noGrp="1"/>
          </p:cNvSpPr>
          <p:nvPr>
            <p:ph type="title"/>
          </p:nvPr>
        </p:nvSpPr>
        <p:spPr>
          <a:xfrm>
            <a:off x="606798" y="799434"/>
            <a:ext cx="7930403" cy="5314149"/>
          </a:xfrm>
          <a:noFill/>
          <a:ln w="76200">
            <a:noFill/>
          </a:ln>
        </p:spPr>
        <p:txBody>
          <a:bodyPr>
            <a:normAutofit/>
          </a:bodyPr>
          <a:lstStyle>
            <a:lvl1pPr algn="ctr">
              <a:defRPr sz="6000"/>
            </a:lvl1pPr>
          </a:lstStyle>
          <a:p>
            <a:r>
              <a:rPr kumimoji="1" lang="ja-JP" altLang="en-US" dirty="0"/>
              <a:t>マスター タイトルの書式設定</a:t>
            </a:r>
          </a:p>
        </p:txBody>
      </p:sp>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38309" y="4799328"/>
            <a:ext cx="2407282" cy="1357685"/>
          </a:xfrm>
          <a:prstGeom prst="rect">
            <a:avLst/>
          </a:prstGeom>
        </p:spPr>
      </p:pic>
      <p:pic>
        <p:nvPicPr>
          <p:cNvPr id="13" name="図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1051" y="6228051"/>
            <a:ext cx="915198" cy="515481"/>
          </a:xfrm>
          <a:prstGeom prst="rect">
            <a:avLst/>
          </a:prstGeom>
        </p:spPr>
      </p:pic>
      <p:pic>
        <p:nvPicPr>
          <p:cNvPr id="14" name="図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8650" y="4825531"/>
            <a:ext cx="3232150" cy="1345286"/>
          </a:xfrm>
          <a:prstGeom prst="rect">
            <a:avLst/>
          </a:prstGeom>
        </p:spPr>
      </p:pic>
      <p:sp>
        <p:nvSpPr>
          <p:cNvPr id="16" name="Content Placeholder 2"/>
          <p:cNvSpPr>
            <a:spLocks noGrp="1"/>
          </p:cNvSpPr>
          <p:nvPr>
            <p:ph sz="half" idx="1"/>
          </p:nvPr>
        </p:nvSpPr>
        <p:spPr>
          <a:xfrm>
            <a:off x="4557485" y="6142499"/>
            <a:ext cx="4619918" cy="748620"/>
          </a:xfrm>
        </p:spPr>
        <p:txBody>
          <a:bodyPr anchor="ctr">
            <a:noAutofit/>
          </a:bodyPr>
          <a:lstStyle>
            <a:lvl1pPr marL="0" indent="0" algn="ctr">
              <a:buNone/>
              <a:defRPr sz="2800"/>
            </a:lvl1pPr>
          </a:lstStyle>
          <a:p>
            <a:pPr lvl="0"/>
            <a:r>
              <a:rPr lang="ja-JP" altLang="en-US" dirty="0"/>
              <a:t>マスター テキストの書式設定</a:t>
            </a:r>
            <a:endParaRPr lang="en-US" dirty="0"/>
          </a:p>
        </p:txBody>
      </p:sp>
      <p:sp>
        <p:nvSpPr>
          <p:cNvPr id="10" name="テキスト ボックス 9"/>
          <p:cNvSpPr txBox="1"/>
          <p:nvPr userDrawn="1"/>
        </p:nvSpPr>
        <p:spPr>
          <a:xfrm>
            <a:off x="1041131" y="6250613"/>
            <a:ext cx="2639683" cy="523220"/>
          </a:xfrm>
          <a:prstGeom prst="rect">
            <a:avLst/>
          </a:prstGeom>
          <a:noFill/>
        </p:spPr>
        <p:txBody>
          <a:bodyPr wrap="square" rtlCol="0">
            <a:spAutoFit/>
          </a:bodyPr>
          <a:lstStyle/>
          <a:p>
            <a:r>
              <a:rPr lang="ja-JP" altLang="en-US" dirty="0" smtClean="0">
                <a:solidFill>
                  <a:prstClr val="black"/>
                </a:solidFill>
              </a:rPr>
              <a:t>試行版</a:t>
            </a:r>
            <a:endParaRPr lang="en-US" altLang="ja-JP" dirty="0" smtClean="0">
              <a:solidFill>
                <a:prstClr val="black"/>
              </a:solidFill>
            </a:endParaRPr>
          </a:p>
          <a:p>
            <a:r>
              <a:rPr lang="en-US" altLang="ja-JP" sz="900" dirty="0" smtClean="0">
                <a:solidFill>
                  <a:prstClr val="black"/>
                </a:solidFill>
              </a:rPr>
              <a:t>©2019</a:t>
            </a:r>
            <a:r>
              <a:rPr lang="ja-JP" altLang="en-US" sz="900" dirty="0" smtClean="0">
                <a:solidFill>
                  <a:prstClr val="black"/>
                </a:solidFill>
              </a:rPr>
              <a:t>教育ネット</a:t>
            </a:r>
            <a:endParaRPr lang="en-US" altLang="ja-JP" sz="900" dirty="0" smtClean="0">
              <a:solidFill>
                <a:prstClr val="black"/>
              </a:solidFill>
            </a:endParaRPr>
          </a:p>
        </p:txBody>
      </p:sp>
    </p:spTree>
    <p:extLst>
      <p:ext uri="{BB962C8B-B14F-4D97-AF65-F5344CB8AC3E}">
        <p14:creationId xmlns:p14="http://schemas.microsoft.com/office/powerpoint/2010/main" val="111627308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6" name="Slide Number Placeholder 5"/>
          <p:cNvSpPr>
            <a:spLocks noGrp="1"/>
          </p:cNvSpPr>
          <p:nvPr>
            <p:ph type="sldNum" sz="quarter" idx="4"/>
          </p:nvPr>
        </p:nvSpPr>
        <p:spPr>
          <a:xfrm>
            <a:off x="6940907" y="637840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7" name="正方形/長方形 6"/>
          <p:cNvSpPr/>
          <p:nvPr userDrawn="1"/>
        </p:nvSpPr>
        <p:spPr>
          <a:xfrm>
            <a:off x="0" y="0"/>
            <a:ext cx="9144000" cy="6858000"/>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8" name="図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71051" y="6228051"/>
            <a:ext cx="915198" cy="515481"/>
          </a:xfrm>
          <a:prstGeom prst="rect">
            <a:avLst/>
          </a:prstGeom>
        </p:spPr>
      </p:pic>
      <p:sp>
        <p:nvSpPr>
          <p:cNvPr id="9" name="テキスト ボックス 8"/>
          <p:cNvSpPr txBox="1"/>
          <p:nvPr userDrawn="1"/>
        </p:nvSpPr>
        <p:spPr>
          <a:xfrm>
            <a:off x="1041131" y="6250613"/>
            <a:ext cx="2639683" cy="523220"/>
          </a:xfrm>
          <a:prstGeom prst="rect">
            <a:avLst/>
          </a:prstGeom>
          <a:noFill/>
        </p:spPr>
        <p:txBody>
          <a:bodyPr wrap="square" rtlCol="0">
            <a:spAutoFit/>
          </a:bodyPr>
          <a:lstStyle/>
          <a:p>
            <a:r>
              <a:rPr kumimoji="1" lang="ja-JP" altLang="en-US" dirty="0" smtClean="0"/>
              <a:t>試行版</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900" dirty="0" smtClean="0">
                <a:solidFill>
                  <a:prstClr val="black">
                    <a:tint val="75000"/>
                  </a:prstClr>
                </a:solidFill>
              </a:rPr>
              <a:t>©2019</a:t>
            </a:r>
            <a:r>
              <a:rPr lang="ja-JP" altLang="en-US" sz="900" dirty="0" smtClean="0">
                <a:solidFill>
                  <a:prstClr val="black">
                    <a:tint val="75000"/>
                  </a:prstClr>
                </a:solidFill>
              </a:rPr>
              <a:t>教育ネット</a:t>
            </a:r>
            <a:endParaRPr lang="en-US" altLang="ja-JP" sz="900" dirty="0" smtClean="0">
              <a:solidFill>
                <a:prstClr val="black">
                  <a:tint val="75000"/>
                </a:prstClr>
              </a:solidFill>
            </a:endParaRPr>
          </a:p>
        </p:txBody>
      </p:sp>
    </p:spTree>
    <p:extLst>
      <p:ext uri="{BB962C8B-B14F-4D97-AF65-F5344CB8AC3E}">
        <p14:creationId xmlns:p14="http://schemas.microsoft.com/office/powerpoint/2010/main" val="2495994231"/>
      </p:ext>
    </p:extLst>
  </p:cSld>
  <p:clrMap bg1="lt1" tx1="dk1" bg2="lt2" tx2="dk2" accent1="accent1" accent2="accent2" accent3="accent3" accent4="accent4" accent5="accent5" accent6="accent6" hlink="hlink" folHlink="folHlink"/>
  <p:sldLayoutIdLst>
    <p:sldLayoutId id="2147483686" r:id="rId1"/>
    <p:sldLayoutId id="2147483673" r:id="rId2"/>
    <p:sldLayoutId id="2147483675" r:id="rId3"/>
    <p:sldLayoutId id="2147483676" r:id="rId4"/>
    <p:sldLayoutId id="2147483742" r:id="rId5"/>
    <p:sldLayoutId id="2147483681" r:id="rId6"/>
    <p:sldLayoutId id="2147483697" r:id="rId7"/>
    <p:sldLayoutId id="2147483741" r:id="rId8"/>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6" name="Slide Number Placeholder 5"/>
          <p:cNvSpPr>
            <a:spLocks noGrp="1"/>
          </p:cNvSpPr>
          <p:nvPr>
            <p:ph type="sldNum" sz="quarter" idx="4"/>
          </p:nvPr>
        </p:nvSpPr>
        <p:spPr>
          <a:xfrm>
            <a:off x="6940907" y="637840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7" name="正方形/長方形 6"/>
          <p:cNvSpPr/>
          <p:nvPr/>
        </p:nvSpPr>
        <p:spPr>
          <a:xfrm>
            <a:off x="0" y="0"/>
            <a:ext cx="9144000" cy="6858000"/>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1051" y="6228051"/>
            <a:ext cx="915198" cy="515481"/>
          </a:xfrm>
          <a:prstGeom prst="rect">
            <a:avLst/>
          </a:prstGeom>
        </p:spPr>
      </p:pic>
      <p:sp>
        <p:nvSpPr>
          <p:cNvPr id="9" name="テキスト ボックス 8"/>
          <p:cNvSpPr txBox="1"/>
          <p:nvPr userDrawn="1"/>
        </p:nvSpPr>
        <p:spPr>
          <a:xfrm>
            <a:off x="1041131" y="6250613"/>
            <a:ext cx="2639683" cy="523220"/>
          </a:xfrm>
          <a:prstGeom prst="rect">
            <a:avLst/>
          </a:prstGeom>
          <a:noFill/>
        </p:spPr>
        <p:txBody>
          <a:bodyPr wrap="square" rtlCol="0">
            <a:spAutoFit/>
          </a:bodyPr>
          <a:lstStyle/>
          <a:p>
            <a:r>
              <a:rPr lang="ja-JP" altLang="en-US" dirty="0" smtClean="0">
                <a:solidFill>
                  <a:prstClr val="black"/>
                </a:solidFill>
              </a:rPr>
              <a:t>試行版</a:t>
            </a:r>
            <a:endParaRPr lang="en-US" altLang="ja-JP" dirty="0" smtClean="0">
              <a:solidFill>
                <a:prstClr val="black"/>
              </a:solidFill>
            </a:endParaRPr>
          </a:p>
          <a:p>
            <a:r>
              <a:rPr lang="en-US" altLang="ja-JP" sz="900" dirty="0" smtClean="0">
                <a:solidFill>
                  <a:prstClr val="black">
                    <a:tint val="75000"/>
                  </a:prstClr>
                </a:solidFill>
              </a:rPr>
              <a:t>©2019</a:t>
            </a:r>
            <a:r>
              <a:rPr lang="ja-JP" altLang="en-US" sz="900" dirty="0" smtClean="0">
                <a:solidFill>
                  <a:prstClr val="black">
                    <a:tint val="75000"/>
                  </a:prstClr>
                </a:solidFill>
              </a:rPr>
              <a:t>教育ネット</a:t>
            </a:r>
            <a:endParaRPr lang="en-US" altLang="ja-JP" sz="900" dirty="0" smtClean="0">
              <a:solidFill>
                <a:prstClr val="black">
                  <a:tint val="75000"/>
                </a:prstClr>
              </a:solidFill>
            </a:endParaRPr>
          </a:p>
        </p:txBody>
      </p:sp>
    </p:spTree>
    <p:extLst>
      <p:ext uri="{BB962C8B-B14F-4D97-AF65-F5344CB8AC3E}">
        <p14:creationId xmlns:p14="http://schemas.microsoft.com/office/powerpoint/2010/main" val="2534963418"/>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kumimoji="1"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ipa.go.jp/security/event/hyogo/2018/sakuhin_hyogo-gp.html"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www.ipa.go.jp/security/event/hyogo/2018/sakuhin_hyogo-gp.html" TargetMode="Externa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9"/>
          <p:cNvSpPr txBox="1"/>
          <p:nvPr/>
        </p:nvSpPr>
        <p:spPr>
          <a:xfrm>
            <a:off x="467751" y="1139705"/>
            <a:ext cx="7472502" cy="1249573"/>
          </a:xfrm>
          <a:prstGeom prst="rect">
            <a:avLst/>
          </a:prstGeom>
          <a:noFill/>
        </p:spPr>
        <p:txBody>
          <a:bodyPr wrap="square" rtlCol="0">
            <a:spAutoFit/>
          </a:bodyPr>
          <a:lstStyle/>
          <a:p>
            <a:pPr>
              <a:lnSpc>
                <a:spcPct val="80000"/>
              </a:lnSpc>
            </a:pPr>
            <a:r>
              <a:rPr lang="ja-JP" altLang="en-US" sz="4000" dirty="0">
                <a:solidFill>
                  <a:schemeClr val="accent5">
                    <a:lumMod val="50000"/>
                  </a:schemeClr>
                </a:solidFill>
                <a:latin typeface="HGPSoeiKakugothicUB" pitchFamily="50" charset="-128"/>
                <a:ea typeface="HGPSoeiKakugothicUB" pitchFamily="50" charset="-128"/>
              </a:rPr>
              <a:t>ともに学ぶ。考える。</a:t>
            </a:r>
            <a:endParaRPr lang="en-US" altLang="ja-JP" sz="4000" dirty="0">
              <a:solidFill>
                <a:schemeClr val="accent5">
                  <a:lumMod val="50000"/>
                </a:schemeClr>
              </a:solidFill>
              <a:latin typeface="HGPSoeiKakugothicUB" pitchFamily="50" charset="-128"/>
              <a:ea typeface="HGPSoeiKakugothicUB" pitchFamily="50" charset="-128"/>
            </a:endParaRPr>
          </a:p>
          <a:p>
            <a:pPr>
              <a:lnSpc>
                <a:spcPct val="80000"/>
              </a:lnSpc>
            </a:pPr>
            <a:r>
              <a:rPr lang="ja-JP" altLang="en-US" sz="5400" dirty="0">
                <a:solidFill>
                  <a:schemeClr val="accent5">
                    <a:lumMod val="50000"/>
                  </a:schemeClr>
                </a:solidFill>
                <a:effectLst>
                  <a:outerShdw blurRad="38100" dist="38100" dir="2700000" algn="tl">
                    <a:srgbClr val="000000">
                      <a:alpha val="43137"/>
                    </a:srgbClr>
                  </a:outerShdw>
                </a:effectLst>
                <a:latin typeface="HGPSoeiKakugothicUB" pitchFamily="50" charset="-128"/>
                <a:ea typeface="HGPSoeiKakugothicUB" pitchFamily="50" charset="-128"/>
              </a:rPr>
              <a:t>インターネット安全教室</a:t>
            </a:r>
            <a:endParaRPr lang="en-US" sz="5400" dirty="0">
              <a:solidFill>
                <a:schemeClr val="accent5">
                  <a:lumMod val="50000"/>
                </a:schemeClr>
              </a:solidFill>
              <a:effectLst>
                <a:outerShdw blurRad="38100" dist="38100" dir="2700000" algn="tl">
                  <a:srgbClr val="000000">
                    <a:alpha val="43137"/>
                  </a:srgbClr>
                </a:outerShdw>
              </a:effectLst>
              <a:latin typeface="HGPSoeiKakugothicUB" pitchFamily="50" charset="-128"/>
              <a:ea typeface="HGPSoeiKakugothicUB" pitchFamily="50" charset="-128"/>
            </a:endParaRP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337" y="181765"/>
            <a:ext cx="1713796" cy="429963"/>
          </a:xfrm>
          <a:prstGeom prst="rect">
            <a:avLst/>
          </a:prstGeom>
        </p:spPr>
      </p:pic>
      <p:pic>
        <p:nvPicPr>
          <p:cNvPr id="11" name="図 10"/>
          <p:cNvPicPr>
            <a:picLocks noChangeAspect="1"/>
          </p:cNvPicPr>
          <p:nvPr/>
        </p:nvPicPr>
        <p:blipFill>
          <a:blip r:embed="rId4"/>
          <a:stretch>
            <a:fillRect/>
          </a:stretch>
        </p:blipFill>
        <p:spPr>
          <a:xfrm>
            <a:off x="8262026" y="5942519"/>
            <a:ext cx="648610" cy="795376"/>
          </a:xfrm>
          <a:prstGeom prst="rect">
            <a:avLst/>
          </a:prstGeom>
        </p:spPr>
      </p:pic>
      <p:sp>
        <p:nvSpPr>
          <p:cNvPr id="14" name="テキスト ボックス 13"/>
          <p:cNvSpPr txBox="1"/>
          <p:nvPr/>
        </p:nvSpPr>
        <p:spPr>
          <a:xfrm>
            <a:off x="467751" y="2389278"/>
            <a:ext cx="8522898" cy="369332"/>
          </a:xfrm>
          <a:prstGeom prst="rect">
            <a:avLst/>
          </a:prstGeom>
          <a:noFill/>
        </p:spPr>
        <p:txBody>
          <a:bodyPr wrap="square" rtlCol="0">
            <a:spAutoFit/>
          </a:bodyPr>
          <a:lstStyle/>
          <a:p>
            <a:r>
              <a:rPr lang="ja-JP" altLang="en-US" dirty="0"/>
              <a:t>～大人もこどもも一緒に学び、考える。</a:t>
            </a:r>
            <a:r>
              <a:rPr kumimoji="1" lang="ja-JP" altLang="en-US" dirty="0"/>
              <a:t>インターネットとのつきあい方～</a:t>
            </a:r>
          </a:p>
        </p:txBody>
      </p:sp>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19912" y="1139705"/>
            <a:ext cx="1423150" cy="1447380"/>
          </a:xfrm>
          <a:prstGeom prst="rect">
            <a:avLst/>
          </a:prstGeom>
        </p:spPr>
      </p:pic>
      <p:pic>
        <p:nvPicPr>
          <p:cNvPr id="2" name="図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65746" y="5433657"/>
            <a:ext cx="4943485" cy="1245872"/>
          </a:xfrm>
          <a:prstGeom prst="rect">
            <a:avLst/>
          </a:prstGeom>
        </p:spPr>
      </p:pic>
      <p:sp>
        <p:nvSpPr>
          <p:cNvPr id="4" name="テキスト ボックス 3"/>
          <p:cNvSpPr txBox="1"/>
          <p:nvPr/>
        </p:nvSpPr>
        <p:spPr>
          <a:xfrm>
            <a:off x="7067427" y="52839"/>
            <a:ext cx="2167367" cy="369332"/>
          </a:xfrm>
          <a:prstGeom prst="rect">
            <a:avLst/>
          </a:prstGeom>
          <a:noFill/>
        </p:spPr>
        <p:txBody>
          <a:bodyPr wrap="square" rtlCol="0">
            <a:spAutoFit/>
          </a:bodyPr>
          <a:lstStyle/>
          <a:p>
            <a:r>
              <a:rPr kumimoji="1" lang="en-US" altLang="ja-JP" dirty="0"/>
              <a:t>01_SNS_04</a:t>
            </a:r>
            <a:r>
              <a:rPr kumimoji="1" lang="ja-JP" altLang="en-US" dirty="0"/>
              <a:t>保護者</a:t>
            </a:r>
          </a:p>
        </p:txBody>
      </p:sp>
    </p:spTree>
    <p:extLst>
      <p:ext uri="{BB962C8B-B14F-4D97-AF65-F5344CB8AC3E}">
        <p14:creationId xmlns:p14="http://schemas.microsoft.com/office/powerpoint/2010/main" val="23735836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コンテンツ プレースホルダー 3"/>
          <p:cNvGraphicFramePr>
            <a:graphicFrameLocks/>
          </p:cNvGraphicFramePr>
          <p:nvPr>
            <p:extLst>
              <p:ext uri="{D42A27DB-BD31-4B8C-83A1-F6EECF244321}">
                <p14:modId xmlns:p14="http://schemas.microsoft.com/office/powerpoint/2010/main" val="3715292453"/>
              </p:ext>
            </p:extLst>
          </p:nvPr>
        </p:nvGraphicFramePr>
        <p:xfrm>
          <a:off x="182158" y="1487168"/>
          <a:ext cx="8841850" cy="4559272"/>
        </p:xfrm>
        <a:graphic>
          <a:graphicData uri="http://schemas.openxmlformats.org/drawingml/2006/chart">
            <c:chart xmlns:c="http://schemas.openxmlformats.org/drawingml/2006/chart" xmlns:r="http://schemas.openxmlformats.org/officeDocument/2006/relationships" r:id="rId3"/>
          </a:graphicData>
        </a:graphic>
      </p:graphicFrame>
      <p:sp>
        <p:nvSpPr>
          <p:cNvPr id="3" name="タイトル 2"/>
          <p:cNvSpPr>
            <a:spLocks noGrp="1"/>
          </p:cNvSpPr>
          <p:nvPr>
            <p:ph type="title" idx="4294967295"/>
          </p:nvPr>
        </p:nvSpPr>
        <p:spPr>
          <a:xfrm>
            <a:off x="182158" y="305249"/>
            <a:ext cx="8229600" cy="936625"/>
          </a:xfrm>
        </p:spPr>
        <p:txBody>
          <a:bodyPr>
            <a:noAutofit/>
          </a:bodyPr>
          <a:lstStyle/>
          <a:p>
            <a:r>
              <a:rPr kumimoji="1" lang="en-US" altLang="ja-JP" dirty="0">
                <a:latin typeface="メイリオ" panose="020B0604030504040204" pitchFamily="50" charset="-128"/>
                <a:ea typeface="メイリオ" panose="020B0604030504040204" pitchFamily="50" charset="-128"/>
              </a:rPr>
              <a:t>2018</a:t>
            </a:r>
            <a:r>
              <a:rPr kumimoji="1" lang="ja-JP" altLang="en-US" dirty="0">
                <a:latin typeface="メイリオ" panose="020B0604030504040204" pitchFamily="50" charset="-128"/>
                <a:ea typeface="メイリオ" panose="020B0604030504040204" pitchFamily="50" charset="-128"/>
              </a:rPr>
              <a:t>年度中学生</a:t>
            </a:r>
            <a:r>
              <a:rPr kumimoji="1" lang="en-US" altLang="ja-JP" dirty="0">
                <a:latin typeface="メイリオ" panose="020B0604030504040204" pitchFamily="50" charset="-128"/>
                <a:ea typeface="メイリオ" panose="020B0604030504040204" pitchFamily="50" charset="-128"/>
              </a:rPr>
              <a:t>16486</a:t>
            </a:r>
            <a:r>
              <a:rPr kumimoji="1" lang="ja-JP" altLang="en-US" dirty="0">
                <a:latin typeface="メイリオ" panose="020B0604030504040204" pitchFamily="50" charset="-128"/>
                <a:ea typeface="メイリオ" panose="020B0604030504040204" pitchFamily="50" charset="-128"/>
              </a:rPr>
              <a:t>人</a:t>
            </a:r>
            <a:r>
              <a:rPr kumimoji="1" lang="en-US" altLang="ja-JP" dirty="0">
                <a:latin typeface="メイリオ" panose="020B0604030504040204" pitchFamily="50" charset="-128"/>
                <a:ea typeface="メイリオ" panose="020B0604030504040204" pitchFamily="50" charset="-128"/>
              </a:rPr>
              <a:t/>
            </a:r>
            <a:br>
              <a:rPr kumimoji="1" lang="en-US" altLang="ja-JP" dirty="0">
                <a:latin typeface="メイリオ" panose="020B0604030504040204" pitchFamily="50" charset="-128"/>
                <a:ea typeface="メイリオ" panose="020B0604030504040204" pitchFamily="50" charset="-128"/>
              </a:rPr>
            </a:br>
            <a:r>
              <a:rPr kumimoji="1" lang="ja-JP" altLang="en-US" dirty="0">
                <a:latin typeface="メイリオ" panose="020B0604030504040204" pitchFamily="50" charset="-128"/>
                <a:ea typeface="メイリオ" panose="020B0604030504040204" pitchFamily="50" charset="-128"/>
              </a:rPr>
              <a:t>使ったことがある</a:t>
            </a:r>
            <a:r>
              <a:rPr kumimoji="1" lang="en-US" altLang="ja-JP" dirty="0">
                <a:latin typeface="メイリオ" panose="020B0604030504040204" pitchFamily="50" charset="-128"/>
                <a:ea typeface="メイリオ" panose="020B0604030504040204" pitchFamily="50" charset="-128"/>
              </a:rPr>
              <a:t>SNS</a:t>
            </a:r>
            <a:r>
              <a:rPr kumimoji="1" lang="ja-JP" altLang="en-US" dirty="0">
                <a:latin typeface="メイリオ" panose="020B0604030504040204" pitchFamily="50" charset="-128"/>
                <a:ea typeface="メイリオ" panose="020B0604030504040204" pitchFamily="50" charset="-128"/>
              </a:rPr>
              <a:t>サービス</a:t>
            </a:r>
          </a:p>
        </p:txBody>
      </p:sp>
      <p:sp>
        <p:nvSpPr>
          <p:cNvPr id="16" name="テキスト ボックス 15"/>
          <p:cNvSpPr txBox="1"/>
          <p:nvPr/>
        </p:nvSpPr>
        <p:spPr>
          <a:xfrm>
            <a:off x="7603409" y="5825329"/>
            <a:ext cx="1540591" cy="276999"/>
          </a:xfrm>
          <a:prstGeom prst="rect">
            <a:avLst/>
          </a:prstGeom>
          <a:noFill/>
        </p:spPr>
        <p:txBody>
          <a:bodyPr wrap="square" rtlCol="0">
            <a:spAutoFit/>
          </a:bodyPr>
          <a:lstStyle/>
          <a:p>
            <a:r>
              <a:rPr lang="ja-JP" altLang="en-US" sz="1200" dirty="0">
                <a:solidFill>
                  <a:prstClr val="black"/>
                </a:solidFill>
              </a:rPr>
              <a:t>ツイキャス等</a:t>
            </a:r>
          </a:p>
        </p:txBody>
      </p:sp>
      <p:sp>
        <p:nvSpPr>
          <p:cNvPr id="21" name="テキスト ボックス 20"/>
          <p:cNvSpPr txBox="1"/>
          <p:nvPr/>
        </p:nvSpPr>
        <p:spPr>
          <a:xfrm>
            <a:off x="2352054" y="5843668"/>
            <a:ext cx="677790" cy="276999"/>
          </a:xfrm>
          <a:prstGeom prst="rect">
            <a:avLst/>
          </a:prstGeom>
          <a:noFill/>
        </p:spPr>
        <p:txBody>
          <a:bodyPr wrap="square" rtlCol="0">
            <a:spAutoFit/>
          </a:bodyPr>
          <a:lstStyle/>
          <a:p>
            <a:r>
              <a:rPr lang="en-US" altLang="ja-JP" sz="1200" dirty="0">
                <a:solidFill>
                  <a:prstClr val="black"/>
                </a:solidFill>
              </a:rPr>
              <a:t>LINE</a:t>
            </a:r>
            <a:endParaRPr lang="ja-JP" altLang="en-US" sz="1100" dirty="0">
              <a:solidFill>
                <a:prstClr val="black"/>
              </a:solidFill>
            </a:endParaRPr>
          </a:p>
        </p:txBody>
      </p:sp>
      <p:sp>
        <p:nvSpPr>
          <p:cNvPr id="18" name="テキスト ボックス 17"/>
          <p:cNvSpPr txBox="1"/>
          <p:nvPr/>
        </p:nvSpPr>
        <p:spPr>
          <a:xfrm>
            <a:off x="4943660" y="6469835"/>
            <a:ext cx="5050290" cy="369332"/>
          </a:xfrm>
          <a:prstGeom prst="rect">
            <a:avLst/>
          </a:prstGeom>
          <a:noFill/>
        </p:spPr>
        <p:txBody>
          <a:bodyPr wrap="square" rtlCol="0">
            <a:spAutoFit/>
          </a:bodyPr>
          <a:lstStyle/>
          <a:p>
            <a:r>
              <a:rPr lang="ja-JP" altLang="en-US" dirty="0">
                <a:solidFill>
                  <a:prstClr val="black"/>
                </a:solidFill>
              </a:rPr>
              <a:t>出典：「</a:t>
            </a:r>
            <a:r>
              <a:rPr lang="en-US" altLang="ja-JP" dirty="0">
                <a:solidFill>
                  <a:prstClr val="black"/>
                </a:solidFill>
              </a:rPr>
              <a:t>(</a:t>
            </a:r>
            <a:r>
              <a:rPr lang="ja-JP" altLang="en-US" dirty="0">
                <a:solidFill>
                  <a:prstClr val="black"/>
                </a:solidFill>
              </a:rPr>
              <a:t>株</a:t>
            </a:r>
            <a:r>
              <a:rPr lang="en-US" altLang="ja-JP" dirty="0">
                <a:solidFill>
                  <a:prstClr val="black"/>
                </a:solidFill>
              </a:rPr>
              <a:t>)</a:t>
            </a:r>
            <a:r>
              <a:rPr lang="ja-JP" altLang="en-US" dirty="0">
                <a:solidFill>
                  <a:prstClr val="black"/>
                </a:solidFill>
              </a:rPr>
              <a:t>教育ネット</a:t>
            </a:r>
            <a:r>
              <a:rPr lang="en-US" altLang="ja-JP" dirty="0">
                <a:solidFill>
                  <a:prstClr val="black"/>
                </a:solidFill>
              </a:rPr>
              <a:t>2018</a:t>
            </a:r>
            <a:r>
              <a:rPr lang="ja-JP" altLang="en-US" dirty="0">
                <a:solidFill>
                  <a:prstClr val="black"/>
                </a:solidFill>
              </a:rPr>
              <a:t>年度調査」</a:t>
            </a:r>
          </a:p>
        </p:txBody>
      </p:sp>
      <p:sp>
        <p:nvSpPr>
          <p:cNvPr id="19" name="テキスト ボックス 10"/>
          <p:cNvSpPr txBox="1"/>
          <p:nvPr/>
        </p:nvSpPr>
        <p:spPr>
          <a:xfrm>
            <a:off x="1408140" y="5836495"/>
            <a:ext cx="108012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1200" dirty="0"/>
              <a:t>YouTube</a:t>
            </a:r>
            <a:endParaRPr kumimoji="1" lang="ja-JP" altLang="en-US" sz="1200" dirty="0"/>
          </a:p>
        </p:txBody>
      </p:sp>
      <p:sp>
        <p:nvSpPr>
          <p:cNvPr id="20" name="テキスト ボックス 19"/>
          <p:cNvSpPr txBox="1"/>
          <p:nvPr/>
        </p:nvSpPr>
        <p:spPr>
          <a:xfrm>
            <a:off x="2905289" y="5792520"/>
            <a:ext cx="853190" cy="276999"/>
          </a:xfrm>
          <a:prstGeom prst="rect">
            <a:avLst/>
          </a:prstGeom>
          <a:noFill/>
        </p:spPr>
        <p:txBody>
          <a:bodyPr wrap="square" rtlCol="0">
            <a:spAutoFit/>
          </a:bodyPr>
          <a:lstStyle/>
          <a:p>
            <a:r>
              <a:rPr lang="en-US" altLang="ja-JP" sz="1200" dirty="0">
                <a:solidFill>
                  <a:prstClr val="black"/>
                </a:solidFill>
              </a:rPr>
              <a:t>Twitter</a:t>
            </a:r>
            <a:endParaRPr lang="ja-JP" altLang="en-US" sz="1200" dirty="0">
              <a:solidFill>
                <a:prstClr val="black"/>
              </a:solidFill>
            </a:endParaRPr>
          </a:p>
        </p:txBody>
      </p:sp>
      <p:sp>
        <p:nvSpPr>
          <p:cNvPr id="23" name="テキスト ボックス 22"/>
          <p:cNvSpPr txBox="1"/>
          <p:nvPr/>
        </p:nvSpPr>
        <p:spPr>
          <a:xfrm>
            <a:off x="3611091" y="5779763"/>
            <a:ext cx="1080120" cy="276999"/>
          </a:xfrm>
          <a:prstGeom prst="rect">
            <a:avLst/>
          </a:prstGeom>
          <a:noFill/>
        </p:spPr>
        <p:txBody>
          <a:bodyPr wrap="square" rtlCol="0">
            <a:spAutoFit/>
          </a:bodyPr>
          <a:lstStyle/>
          <a:p>
            <a:r>
              <a:rPr lang="en-US" altLang="ja-JP" sz="1200" dirty="0" err="1">
                <a:solidFill>
                  <a:prstClr val="black"/>
                </a:solidFill>
              </a:rPr>
              <a:t>instagram</a:t>
            </a:r>
            <a:endParaRPr lang="ja-JP" altLang="en-US" sz="1200" dirty="0">
              <a:solidFill>
                <a:prstClr val="black"/>
              </a:solidFill>
            </a:endParaRPr>
          </a:p>
        </p:txBody>
      </p:sp>
      <p:sp>
        <p:nvSpPr>
          <p:cNvPr id="24" name="テキスト ボックス 23"/>
          <p:cNvSpPr txBox="1"/>
          <p:nvPr/>
        </p:nvSpPr>
        <p:spPr>
          <a:xfrm>
            <a:off x="4442221" y="5782113"/>
            <a:ext cx="1270200" cy="276999"/>
          </a:xfrm>
          <a:prstGeom prst="rect">
            <a:avLst/>
          </a:prstGeom>
          <a:noFill/>
        </p:spPr>
        <p:txBody>
          <a:bodyPr wrap="square" rtlCol="0">
            <a:spAutoFit/>
          </a:bodyPr>
          <a:lstStyle/>
          <a:p>
            <a:r>
              <a:rPr lang="en-US" altLang="ja-JP" sz="1200" dirty="0">
                <a:solidFill>
                  <a:prstClr val="black"/>
                </a:solidFill>
              </a:rPr>
              <a:t>Facebook</a:t>
            </a:r>
            <a:endParaRPr lang="ja-JP" altLang="en-US" sz="1200" dirty="0">
              <a:solidFill>
                <a:prstClr val="black"/>
              </a:solidFill>
            </a:endParaRPr>
          </a:p>
        </p:txBody>
      </p:sp>
      <p:sp>
        <p:nvSpPr>
          <p:cNvPr id="25" name="テキスト ボックス 24"/>
          <p:cNvSpPr txBox="1"/>
          <p:nvPr/>
        </p:nvSpPr>
        <p:spPr>
          <a:xfrm>
            <a:off x="5250292" y="5819328"/>
            <a:ext cx="1309868" cy="276999"/>
          </a:xfrm>
          <a:prstGeom prst="rect">
            <a:avLst/>
          </a:prstGeom>
          <a:noFill/>
        </p:spPr>
        <p:txBody>
          <a:bodyPr wrap="square" rtlCol="0">
            <a:spAutoFit/>
          </a:bodyPr>
          <a:lstStyle/>
          <a:p>
            <a:r>
              <a:rPr lang="en-US" altLang="ja-JP" sz="1200" dirty="0">
                <a:solidFill>
                  <a:prstClr val="black"/>
                </a:solidFill>
              </a:rPr>
              <a:t>SNOW</a:t>
            </a:r>
            <a:r>
              <a:rPr lang="ja-JP" altLang="en-US" sz="1200" dirty="0">
                <a:solidFill>
                  <a:prstClr val="black"/>
                </a:solidFill>
              </a:rPr>
              <a:t>等</a:t>
            </a:r>
          </a:p>
        </p:txBody>
      </p:sp>
      <p:sp>
        <p:nvSpPr>
          <p:cNvPr id="26" name="テキスト ボックス 25"/>
          <p:cNvSpPr txBox="1"/>
          <p:nvPr/>
        </p:nvSpPr>
        <p:spPr>
          <a:xfrm>
            <a:off x="6058696" y="5765935"/>
            <a:ext cx="1080120" cy="276999"/>
          </a:xfrm>
          <a:prstGeom prst="rect">
            <a:avLst/>
          </a:prstGeom>
          <a:noFill/>
        </p:spPr>
        <p:txBody>
          <a:bodyPr wrap="square" rtlCol="0">
            <a:spAutoFit/>
          </a:bodyPr>
          <a:lstStyle/>
          <a:p>
            <a:r>
              <a:rPr lang="en-US" altLang="ja-JP" sz="1200" dirty="0" err="1">
                <a:solidFill>
                  <a:prstClr val="black"/>
                </a:solidFill>
              </a:rPr>
              <a:t>TikTok</a:t>
            </a:r>
            <a:endParaRPr lang="ja-JP" altLang="en-US" sz="1200" dirty="0">
              <a:solidFill>
                <a:prstClr val="black"/>
              </a:solidFill>
            </a:endParaRPr>
          </a:p>
        </p:txBody>
      </p:sp>
      <p:sp>
        <p:nvSpPr>
          <p:cNvPr id="27" name="テキスト ボックス 26"/>
          <p:cNvSpPr txBox="1"/>
          <p:nvPr/>
        </p:nvSpPr>
        <p:spPr>
          <a:xfrm>
            <a:off x="6765392" y="5812815"/>
            <a:ext cx="1080120" cy="461665"/>
          </a:xfrm>
          <a:prstGeom prst="rect">
            <a:avLst/>
          </a:prstGeom>
          <a:noFill/>
        </p:spPr>
        <p:txBody>
          <a:bodyPr wrap="square" rtlCol="0">
            <a:spAutoFit/>
          </a:bodyPr>
          <a:lstStyle/>
          <a:p>
            <a:r>
              <a:rPr lang="ja-JP" altLang="en-US" sz="1200" dirty="0">
                <a:solidFill>
                  <a:prstClr val="black"/>
                </a:solidFill>
              </a:rPr>
              <a:t>ミックスチャネル</a:t>
            </a:r>
          </a:p>
        </p:txBody>
      </p:sp>
    </p:spTree>
    <p:extLst>
      <p:ext uri="{BB962C8B-B14F-4D97-AF65-F5344CB8AC3E}">
        <p14:creationId xmlns:p14="http://schemas.microsoft.com/office/powerpoint/2010/main" val="329165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half" idx="1"/>
          </p:nvPr>
        </p:nvSpPr>
        <p:spPr>
          <a:xfrm>
            <a:off x="570984" y="2089236"/>
            <a:ext cx="7886701" cy="4351338"/>
          </a:xfrm>
        </p:spPr>
        <p:txBody>
          <a:bodyPr>
            <a:normAutofit/>
          </a:bodyPr>
          <a:lstStyle/>
          <a:p>
            <a:pPr marL="0" indent="0">
              <a:buNone/>
            </a:pPr>
            <a:r>
              <a:rPr kumimoji="1" lang="en-US" altLang="ja-JP" sz="5400" dirty="0">
                <a:latin typeface="+mn-ea"/>
              </a:rPr>
              <a:t>SNS</a:t>
            </a:r>
            <a:r>
              <a:rPr lang="ja-JP" altLang="en-US" sz="5400" dirty="0" err="1">
                <a:latin typeface="+mn-ea"/>
              </a:rPr>
              <a:t>には</a:t>
            </a:r>
            <a:r>
              <a:rPr lang="ja-JP" altLang="en-US" sz="5400" dirty="0">
                <a:latin typeface="+mn-ea"/>
              </a:rPr>
              <a:t>年齢制限があるサービスも</a:t>
            </a:r>
            <a:r>
              <a:rPr kumimoji="1" lang="ja-JP" altLang="en-US" sz="5400" dirty="0">
                <a:latin typeface="+mn-ea"/>
              </a:rPr>
              <a:t>あります。</a:t>
            </a:r>
            <a:endParaRPr kumimoji="1" lang="en-US" altLang="ja-JP" sz="5400" dirty="0">
              <a:latin typeface="+mn-ea"/>
            </a:endParaRPr>
          </a:p>
        </p:txBody>
      </p:sp>
      <p:sp>
        <p:nvSpPr>
          <p:cNvPr id="3" name="タイトル 4"/>
          <p:cNvSpPr txBox="1">
            <a:spLocks/>
          </p:cNvSpPr>
          <p:nvPr/>
        </p:nvSpPr>
        <p:spPr>
          <a:xfrm>
            <a:off x="1418813" y="253033"/>
            <a:ext cx="558129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sz="5400" dirty="0">
              <a:latin typeface="メイリオ" panose="020B0604030504040204" pitchFamily="50" charset="-128"/>
              <a:ea typeface="メイリオ" panose="020B0604030504040204" pitchFamily="50" charset="-128"/>
            </a:endParaRPr>
          </a:p>
        </p:txBody>
      </p:sp>
      <p:sp>
        <p:nvSpPr>
          <p:cNvPr id="4" name="タイトル 3"/>
          <p:cNvSpPr>
            <a:spLocks noGrp="1"/>
          </p:cNvSpPr>
          <p:nvPr>
            <p:ph type="title"/>
          </p:nvPr>
        </p:nvSpPr>
        <p:spPr>
          <a:xfrm>
            <a:off x="1270532" y="523515"/>
            <a:ext cx="7958418" cy="784598"/>
          </a:xfrm>
        </p:spPr>
        <p:txBody>
          <a:bodyPr/>
          <a:lstStyle/>
          <a:p>
            <a:r>
              <a:rPr lang="ja-JP" altLang="en-US" dirty="0"/>
              <a:t>知ってますか？</a:t>
            </a:r>
            <a:endParaRPr kumimoji="1" lang="ja-JP" altLang="en-US"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1306" y="5082746"/>
            <a:ext cx="4655303" cy="1481396"/>
          </a:xfrm>
          <a:prstGeom prst="rect">
            <a:avLst/>
          </a:prstGeom>
        </p:spPr>
      </p:pic>
      <p:sp>
        <p:nvSpPr>
          <p:cNvPr id="7" name="円形吹き出し 6"/>
          <p:cNvSpPr/>
          <p:nvPr/>
        </p:nvSpPr>
        <p:spPr>
          <a:xfrm>
            <a:off x="5735594" y="3715265"/>
            <a:ext cx="2529017" cy="1367481"/>
          </a:xfrm>
          <a:prstGeom prst="wedgeEllipseCallout">
            <a:avLst>
              <a:gd name="adj1" fmla="val 21405"/>
              <a:gd name="adj2" fmla="val 59643"/>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動画共有サイトにも年齢制限があるんだ！</a:t>
            </a:r>
          </a:p>
        </p:txBody>
      </p:sp>
    </p:spTree>
    <p:extLst>
      <p:ext uri="{BB962C8B-B14F-4D97-AF65-F5344CB8AC3E}">
        <p14:creationId xmlns:p14="http://schemas.microsoft.com/office/powerpoint/2010/main" val="293851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sz="half" idx="1"/>
          </p:nvPr>
        </p:nvSpPr>
        <p:spPr/>
        <p:txBody>
          <a:bodyPr>
            <a:normAutofit/>
          </a:bodyPr>
          <a:lstStyle/>
          <a:p>
            <a:pPr marL="0" indent="0">
              <a:buNone/>
            </a:pPr>
            <a:r>
              <a:rPr lang="en-US" altLang="ja-JP" sz="3000" dirty="0">
                <a:latin typeface="メイリオ" panose="020B0604030504040204" pitchFamily="50" charset="-128"/>
                <a:ea typeface="メイリオ" panose="020B0604030504040204" pitchFamily="50" charset="-128"/>
              </a:rPr>
              <a:t>12. </a:t>
            </a:r>
            <a:r>
              <a:rPr lang="ja-JP" altLang="en-US" sz="3000" dirty="0">
                <a:latin typeface="メイリオ" panose="020B0604030504040204" pitchFamily="50" charset="-128"/>
                <a:ea typeface="メイリオ" panose="020B0604030504040204" pitchFamily="50" charset="-128"/>
              </a:rPr>
              <a:t>本サービス条件を受諾する能力</a:t>
            </a:r>
          </a:p>
          <a:p>
            <a:pPr marL="0" indent="0">
              <a:buNone/>
            </a:pPr>
            <a:r>
              <a:rPr lang="ja-JP" altLang="en-US" sz="3000" dirty="0">
                <a:latin typeface="メイリオ" panose="020B0604030504040204" pitchFamily="50" charset="-128"/>
                <a:ea typeface="メイリオ" panose="020B0604030504040204" pitchFamily="50" charset="-128"/>
              </a:rPr>
              <a:t>本サービスは</a:t>
            </a:r>
            <a:r>
              <a:rPr lang="en-US" altLang="ja-JP" sz="3000" dirty="0">
                <a:latin typeface="メイリオ" panose="020B0604030504040204" pitchFamily="50" charset="-128"/>
                <a:ea typeface="メイリオ" panose="020B0604030504040204" pitchFamily="50" charset="-128"/>
              </a:rPr>
              <a:t>13</a:t>
            </a:r>
            <a:r>
              <a:rPr lang="ja-JP" altLang="en-US" sz="3000" dirty="0">
                <a:latin typeface="メイリオ" panose="020B0604030504040204" pitchFamily="50" charset="-128"/>
                <a:ea typeface="メイリオ" panose="020B0604030504040204" pitchFamily="50" charset="-128"/>
              </a:rPr>
              <a:t>歳未満の子供による利用を意図していません。あなたが</a:t>
            </a:r>
            <a:r>
              <a:rPr lang="en-US" altLang="ja-JP" sz="3000" dirty="0">
                <a:latin typeface="メイリオ" panose="020B0604030504040204" pitchFamily="50" charset="-128"/>
                <a:ea typeface="メイリオ" panose="020B0604030504040204" pitchFamily="50" charset="-128"/>
              </a:rPr>
              <a:t>13</a:t>
            </a:r>
            <a:r>
              <a:rPr lang="ja-JP" altLang="en-US" sz="3000" dirty="0">
                <a:latin typeface="メイリオ" panose="020B0604030504040204" pitchFamily="50" charset="-128"/>
                <a:ea typeface="メイリオ" panose="020B0604030504040204" pitchFamily="50" charset="-128"/>
              </a:rPr>
              <a:t>歳未満の場合、ウェブサイトを利用しないで下さい。</a:t>
            </a:r>
            <a:endParaRPr lang="en-US" altLang="ja-JP" sz="3000" dirty="0">
              <a:latin typeface="メイリオ" panose="020B0604030504040204" pitchFamily="50" charset="-128"/>
              <a:ea typeface="メイリオ" panose="020B0604030504040204" pitchFamily="50" charset="-128"/>
            </a:endParaRPr>
          </a:p>
          <a:p>
            <a:pPr marL="0" indent="0">
              <a:buNone/>
            </a:pPr>
            <a:r>
              <a:rPr lang="ja-JP" altLang="en-US" sz="3000" dirty="0">
                <a:latin typeface="メイリオ" panose="020B0604030504040204" pitchFamily="50" charset="-128"/>
                <a:ea typeface="メイリオ" panose="020B0604030504040204" pitchFamily="50" charset="-128"/>
              </a:rPr>
              <a:t>あなたに、より適しているサイトが他にも沢山あります。あなたにそのサイトが適しているか、ご両親に相談してください。</a:t>
            </a:r>
            <a:endParaRPr lang="en-US" altLang="ja-JP" sz="3000" dirty="0">
              <a:latin typeface="メイリオ" panose="020B0604030504040204" pitchFamily="50" charset="-128"/>
              <a:ea typeface="メイリオ" panose="020B0604030504040204" pitchFamily="50" charset="-128"/>
            </a:endParaRPr>
          </a:p>
          <a:p>
            <a:pPr marL="0" indent="0">
              <a:buNone/>
            </a:pPr>
            <a:endParaRPr kumimoji="1" lang="ja-JP" altLang="en-US" dirty="0"/>
          </a:p>
        </p:txBody>
      </p:sp>
      <p:sp>
        <p:nvSpPr>
          <p:cNvPr id="7" name="テキスト ボックス 6"/>
          <p:cNvSpPr txBox="1"/>
          <p:nvPr/>
        </p:nvSpPr>
        <p:spPr>
          <a:xfrm>
            <a:off x="2389516" y="5107916"/>
            <a:ext cx="7203057" cy="1862048"/>
          </a:xfrm>
          <a:prstGeom prst="rect">
            <a:avLst/>
          </a:prstGeom>
          <a:noFill/>
        </p:spPr>
        <p:txBody>
          <a:bodyPr wrap="square" rtlCol="0">
            <a:spAutoFit/>
          </a:bodyPr>
          <a:lstStyle/>
          <a:p>
            <a:r>
              <a:rPr lang="en-US" altLang="ja-JP" sz="11500" dirty="0">
                <a:solidFill>
                  <a:srgbClr val="FF0000"/>
                </a:solidFill>
                <a:latin typeface="メイリオ" panose="020B0604030504040204" pitchFamily="50" charset="-128"/>
                <a:ea typeface="メイリオ" panose="020B0604030504040204" pitchFamily="50" charset="-128"/>
              </a:rPr>
              <a:t>13</a:t>
            </a:r>
            <a:r>
              <a:rPr kumimoji="1" lang="ja-JP" altLang="en-US" sz="11500" dirty="0">
                <a:solidFill>
                  <a:srgbClr val="FF0000"/>
                </a:solidFill>
                <a:latin typeface="メイリオ" panose="020B0604030504040204" pitchFamily="50" charset="-128"/>
                <a:ea typeface="メイリオ" panose="020B0604030504040204" pitchFamily="50" charset="-128"/>
              </a:rPr>
              <a:t>歳</a:t>
            </a:r>
            <a:r>
              <a:rPr kumimoji="1" lang="ja-JP" altLang="en-US" sz="11500" dirty="0">
                <a:latin typeface="メイリオ" panose="020B0604030504040204" pitchFamily="50" charset="-128"/>
                <a:ea typeface="メイリオ" panose="020B0604030504040204" pitchFamily="50" charset="-128"/>
              </a:rPr>
              <a:t>から</a:t>
            </a:r>
          </a:p>
        </p:txBody>
      </p:sp>
      <p:sp>
        <p:nvSpPr>
          <p:cNvPr id="2" name="タイトル 1"/>
          <p:cNvSpPr>
            <a:spLocks noGrp="1"/>
          </p:cNvSpPr>
          <p:nvPr>
            <p:ph type="title"/>
          </p:nvPr>
        </p:nvSpPr>
        <p:spPr>
          <a:xfrm>
            <a:off x="173963" y="443429"/>
            <a:ext cx="7958418" cy="784598"/>
          </a:xfrm>
        </p:spPr>
        <p:txBody>
          <a:bodyPr/>
          <a:lstStyle/>
          <a:p>
            <a:r>
              <a:rPr kumimoji="1" lang="ja-JP" altLang="en-US" dirty="0"/>
              <a:t>利用規約の一部抜粋</a:t>
            </a:r>
            <a:r>
              <a:rPr kumimoji="1" lang="en-US" altLang="ja-JP" dirty="0"/>
              <a:t>【</a:t>
            </a:r>
            <a:r>
              <a:rPr kumimoji="1" lang="ja-JP" altLang="en-US" dirty="0"/>
              <a:t>例</a:t>
            </a:r>
            <a:r>
              <a:rPr kumimoji="1" lang="en-US" altLang="ja-JP" dirty="0"/>
              <a:t>】</a:t>
            </a:r>
            <a:endParaRPr kumimoji="1" lang="ja-JP" altLang="en-US" dirty="0"/>
          </a:p>
        </p:txBody>
      </p:sp>
    </p:spTree>
    <p:extLst>
      <p:ext uri="{BB962C8B-B14F-4D97-AF65-F5344CB8AC3E}">
        <p14:creationId xmlns:p14="http://schemas.microsoft.com/office/powerpoint/2010/main" val="36256701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99369" y="3657444"/>
            <a:ext cx="8151963" cy="1384995"/>
          </a:xfrm>
          <a:prstGeom prst="rect">
            <a:avLst/>
          </a:prstGeom>
          <a:noFill/>
        </p:spPr>
        <p:txBody>
          <a:bodyPr wrap="square" rtlCol="0">
            <a:spAutoFit/>
          </a:bodyPr>
          <a:lstStyle/>
          <a:p>
            <a:r>
              <a:rPr lang="ja-JP" altLang="en-US" sz="2800" dirty="0">
                <a:latin typeface="メイリオ" panose="020B0604030504040204" pitchFamily="50" charset="-128"/>
                <a:ea typeface="メイリオ" panose="020B0604030504040204" pitchFamily="50" charset="-128"/>
              </a:rPr>
              <a:t>子ども向けと見せかけて</a:t>
            </a:r>
            <a:r>
              <a:rPr lang="ja-JP" altLang="en-US" sz="2800" b="1" dirty="0">
                <a:latin typeface="メイリオ" panose="020B0604030504040204" pitchFamily="50" charset="-128"/>
                <a:ea typeface="メイリオ" panose="020B0604030504040204" pitchFamily="50" charset="-128"/>
              </a:rPr>
              <a:t>人気キャラクターの動画を装い、子どもがショックを受けるような不適切な内容を持つ動画などが出回っています。</a:t>
            </a:r>
            <a:endParaRPr kumimoji="1" lang="ja-JP" altLang="en-US" sz="2800" dirty="0">
              <a:latin typeface="メイリオ" panose="020B0604030504040204" pitchFamily="50" charset="-128"/>
              <a:ea typeface="メイリオ" panose="020B0604030504040204" pitchFamily="50" charset="-128"/>
            </a:endParaRPr>
          </a:p>
        </p:txBody>
      </p:sp>
      <p:sp>
        <p:nvSpPr>
          <p:cNvPr id="7" name="タイトル 1"/>
          <p:cNvSpPr txBox="1">
            <a:spLocks/>
          </p:cNvSpPr>
          <p:nvPr/>
        </p:nvSpPr>
        <p:spPr>
          <a:xfrm>
            <a:off x="199369" y="1541073"/>
            <a:ext cx="8243034" cy="1927113"/>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anchor="b">
            <a:normAutofit fontScale="92500"/>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ja-JP" altLang="en-US" sz="5400" dirty="0">
                <a:solidFill>
                  <a:schemeClr val="tx1"/>
                </a:solidFill>
                <a:latin typeface="メイリオ" panose="020B0604030504040204" pitchFamily="50" charset="-128"/>
                <a:ea typeface="メイリオ" panose="020B0604030504040204" pitchFamily="50" charset="-128"/>
              </a:rPr>
              <a:t>子どもの好奇心を悪用する</a:t>
            </a:r>
            <a:endParaRPr lang="en-US" altLang="ja-JP" sz="5400" dirty="0">
              <a:solidFill>
                <a:schemeClr val="tx1"/>
              </a:solidFill>
              <a:latin typeface="メイリオ" panose="020B0604030504040204" pitchFamily="50" charset="-128"/>
              <a:ea typeface="メイリオ" panose="020B0604030504040204" pitchFamily="50" charset="-128"/>
            </a:endParaRPr>
          </a:p>
          <a:p>
            <a:pPr>
              <a:lnSpc>
                <a:spcPct val="100000"/>
              </a:lnSpc>
            </a:pPr>
            <a:r>
              <a:rPr lang="ja-JP" altLang="en-US" sz="5400" dirty="0">
                <a:solidFill>
                  <a:schemeClr val="tx1"/>
                </a:solidFill>
                <a:latin typeface="メイリオ" panose="020B0604030504040204" pitchFamily="50" charset="-128"/>
                <a:ea typeface="メイリオ" panose="020B0604030504040204" pitchFamily="50" charset="-128"/>
              </a:rPr>
              <a:t>「エルサゲート」動画</a:t>
            </a:r>
          </a:p>
        </p:txBody>
      </p:sp>
      <p:sp>
        <p:nvSpPr>
          <p:cNvPr id="8" name="タイトル 7"/>
          <p:cNvSpPr>
            <a:spLocks noGrp="1"/>
          </p:cNvSpPr>
          <p:nvPr>
            <p:ph type="title"/>
          </p:nvPr>
        </p:nvSpPr>
        <p:spPr>
          <a:xfrm>
            <a:off x="122902" y="484582"/>
            <a:ext cx="7958418" cy="784598"/>
          </a:xfrm>
        </p:spPr>
        <p:txBody>
          <a:bodyPr/>
          <a:lstStyle/>
          <a:p>
            <a:r>
              <a:rPr kumimoji="1" lang="ja-JP" altLang="en-US" dirty="0"/>
              <a:t>なぜ年齢制限があるの？</a:t>
            </a:r>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8145" y="5024820"/>
            <a:ext cx="3196009" cy="1629006"/>
          </a:xfrm>
          <a:prstGeom prst="rect">
            <a:avLst/>
          </a:prstGeom>
        </p:spPr>
      </p:pic>
    </p:spTree>
    <p:extLst>
      <p:ext uri="{BB962C8B-B14F-4D97-AF65-F5344CB8AC3E}">
        <p14:creationId xmlns:p14="http://schemas.microsoft.com/office/powerpoint/2010/main" val="15509350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p:txBody>
          <a:bodyPr>
            <a:normAutofit/>
          </a:bodyPr>
          <a:lstStyle/>
          <a:p>
            <a:r>
              <a:rPr lang="ja-JP" altLang="en-US" sz="3600" dirty="0">
                <a:latin typeface="メイリオ" panose="020B0604030504040204" pitchFamily="50" charset="-128"/>
                <a:ea typeface="メイリオ" panose="020B0604030504040204" pitchFamily="50" charset="-128"/>
              </a:rPr>
              <a:t>子どもが閲覧する動画やサービスを知る。</a:t>
            </a:r>
            <a:endParaRPr lang="en-US" altLang="ja-JP" sz="3600" dirty="0">
              <a:latin typeface="メイリオ" panose="020B0604030504040204" pitchFamily="50" charset="-128"/>
              <a:ea typeface="メイリオ" panose="020B0604030504040204" pitchFamily="50" charset="-128"/>
            </a:endParaRPr>
          </a:p>
          <a:p>
            <a:r>
              <a:rPr lang="ja-JP" altLang="en-US" sz="3600" dirty="0">
                <a:latin typeface="メイリオ" panose="020B0604030504040204" pitchFamily="50" charset="-128"/>
                <a:ea typeface="メイリオ" panose="020B0604030504040204" pitchFamily="50" charset="-128"/>
              </a:rPr>
              <a:t>子どもに一人で</a:t>
            </a:r>
            <a:r>
              <a:rPr lang="ja-JP" altLang="en-US" dirty="0">
                <a:latin typeface="メイリオ" panose="020B0604030504040204" pitchFamily="50" charset="-128"/>
                <a:ea typeface="メイリオ" panose="020B0604030504040204" pitchFamily="50" charset="-128"/>
              </a:rPr>
              <a:t>利用</a:t>
            </a:r>
            <a:r>
              <a:rPr lang="ja-JP" altLang="en-US" sz="3600" dirty="0">
                <a:latin typeface="メイリオ" panose="020B0604030504040204" pitchFamily="50" charset="-128"/>
                <a:ea typeface="メイリオ" panose="020B0604030504040204" pitchFamily="50" charset="-128"/>
              </a:rPr>
              <a:t>させない。</a:t>
            </a:r>
            <a:endParaRPr lang="en-US" altLang="ja-JP" sz="3600" dirty="0">
              <a:latin typeface="メイリオ" panose="020B0604030504040204" pitchFamily="50" charset="-128"/>
              <a:ea typeface="メイリオ" panose="020B0604030504040204" pitchFamily="50" charset="-128"/>
            </a:endParaRPr>
          </a:p>
          <a:p>
            <a:r>
              <a:rPr kumimoji="1" lang="ja-JP" altLang="en-US" sz="3600" dirty="0">
                <a:latin typeface="メイリオ" panose="020B0604030504040204" pitchFamily="50" charset="-128"/>
                <a:ea typeface="メイリオ" panose="020B0604030504040204" pitchFamily="50" charset="-128"/>
              </a:rPr>
              <a:t>子どもが安全に利用できる動画やアプリを使用す</a:t>
            </a:r>
            <a:r>
              <a:rPr lang="ja-JP" altLang="en-US" sz="3600" dirty="0">
                <a:latin typeface="メイリオ" panose="020B0604030504040204" pitchFamily="50" charset="-128"/>
                <a:ea typeface="メイリオ" panose="020B0604030504040204" pitchFamily="50" charset="-128"/>
              </a:rPr>
              <a:t>る。</a:t>
            </a:r>
            <a:endParaRPr lang="en-US" altLang="ja-JP" sz="3600" dirty="0">
              <a:latin typeface="メイリオ" panose="020B0604030504040204" pitchFamily="50" charset="-128"/>
              <a:ea typeface="メイリオ" panose="020B0604030504040204" pitchFamily="50" charset="-128"/>
            </a:endParaRPr>
          </a:p>
          <a:p>
            <a:pPr marL="0" indent="0">
              <a:buNone/>
            </a:pPr>
            <a:r>
              <a:rPr lang="ja-JP" altLang="en-US" sz="3600" dirty="0">
                <a:latin typeface="メイリオ" panose="020B0604030504040204" pitchFamily="50" charset="-128"/>
                <a:ea typeface="メイリオ" panose="020B0604030504040204" pitchFamily="50" charset="-128"/>
              </a:rPr>
              <a:t>　　　</a:t>
            </a:r>
            <a:r>
              <a:rPr lang="ja-JP" altLang="en-US" sz="3600" b="1" dirty="0">
                <a:latin typeface="メイリオ" panose="020B0604030504040204" pitchFamily="50" charset="-128"/>
                <a:ea typeface="メイリオ" panose="020B0604030504040204" pitchFamily="50" charset="-128"/>
              </a:rPr>
              <a:t>動画閲覧の有効性も理解し、</a:t>
            </a:r>
            <a:endParaRPr lang="en-US" altLang="ja-JP" sz="3600" b="1" dirty="0">
              <a:latin typeface="メイリオ" panose="020B0604030504040204" pitchFamily="50" charset="-128"/>
              <a:ea typeface="メイリオ" panose="020B0604030504040204" pitchFamily="50" charset="-128"/>
            </a:endParaRPr>
          </a:p>
          <a:p>
            <a:pPr marL="0" indent="0">
              <a:buNone/>
            </a:pPr>
            <a:r>
              <a:rPr lang="ja-JP" altLang="en-US" sz="3600" b="1" dirty="0">
                <a:latin typeface="メイリオ" panose="020B0604030504040204" pitchFamily="50" charset="-128"/>
                <a:ea typeface="メイリオ" panose="020B0604030504040204" pitchFamily="50" charset="-128"/>
              </a:rPr>
              <a:t>　　　節度ある活用をする。</a:t>
            </a:r>
            <a:endParaRPr lang="en-US" altLang="ja-JP" sz="3600" b="1" dirty="0">
              <a:latin typeface="メイリオ" panose="020B0604030504040204" pitchFamily="50" charset="-128"/>
              <a:ea typeface="メイリオ" panose="020B0604030504040204" pitchFamily="50" charset="-128"/>
            </a:endParaRPr>
          </a:p>
          <a:p>
            <a:pPr marL="0" indent="0">
              <a:buNone/>
            </a:pPr>
            <a:endParaRPr lang="en-US" altLang="ja-JP" sz="3600" dirty="0">
              <a:latin typeface="メイリオ" panose="020B0604030504040204" pitchFamily="50" charset="-128"/>
              <a:ea typeface="メイリオ" panose="020B0604030504040204" pitchFamily="50" charset="-128"/>
            </a:endParaRPr>
          </a:p>
          <a:p>
            <a:pPr marL="0" indent="0">
              <a:buNone/>
            </a:pPr>
            <a:endParaRPr kumimoji="1" lang="en-US" altLang="ja-JP" sz="3600" dirty="0">
              <a:latin typeface="メイリオ" panose="020B0604030504040204" pitchFamily="50" charset="-128"/>
              <a:ea typeface="メイリオ" panose="020B0604030504040204" pitchFamily="50" charset="-128"/>
            </a:endParaRPr>
          </a:p>
        </p:txBody>
      </p:sp>
      <p:sp>
        <p:nvSpPr>
          <p:cNvPr id="2" name="タイトル 1"/>
          <p:cNvSpPr>
            <a:spLocks noGrp="1"/>
          </p:cNvSpPr>
          <p:nvPr>
            <p:ph type="title"/>
          </p:nvPr>
        </p:nvSpPr>
        <p:spPr>
          <a:xfrm>
            <a:off x="169602" y="452608"/>
            <a:ext cx="7958418" cy="784598"/>
          </a:xfrm>
        </p:spPr>
        <p:txBody>
          <a:bodyPr>
            <a:normAutofit fontScale="90000"/>
          </a:bodyPr>
          <a:lstStyle/>
          <a:p>
            <a:r>
              <a:rPr lang="ja-JP" altLang="en-US" sz="6000" dirty="0">
                <a:latin typeface="メイリオ" panose="020B0604030504040204" pitchFamily="50" charset="-128"/>
                <a:ea typeface="メイリオ" panose="020B0604030504040204" pitchFamily="50" charset="-128"/>
              </a:rPr>
              <a:t>対策</a:t>
            </a:r>
            <a:endParaRPr kumimoji="1" lang="ja-JP" altLang="en-US" sz="6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67298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sz="half" idx="1"/>
          </p:nvPr>
        </p:nvSpPr>
        <p:spPr>
          <a:xfrm>
            <a:off x="105432" y="1830687"/>
            <a:ext cx="8939713" cy="4351338"/>
          </a:xfrm>
        </p:spPr>
        <p:txBody>
          <a:bodyPr anchor="ctr">
            <a:normAutofit fontScale="92500" lnSpcReduction="20000"/>
          </a:bodyPr>
          <a:lstStyle/>
          <a:p>
            <a:pPr marL="0" indent="0">
              <a:lnSpc>
                <a:spcPct val="120000"/>
              </a:lnSpc>
              <a:buNone/>
            </a:pPr>
            <a:r>
              <a:rPr lang="ja-JP" altLang="en-US" sz="3900" dirty="0">
                <a:latin typeface="+mn-ea"/>
              </a:rPr>
              <a:t>写真や動画の撮影、投稿が</a:t>
            </a:r>
            <a:br>
              <a:rPr lang="ja-JP" altLang="en-US" sz="3900" dirty="0">
                <a:latin typeface="+mn-ea"/>
              </a:rPr>
            </a:br>
            <a:r>
              <a:rPr lang="ja-JP" altLang="en-US" sz="3900" dirty="0">
                <a:latin typeface="+mn-ea"/>
              </a:rPr>
              <a:t>手軽なアプリ、サービスの台頭。</a:t>
            </a:r>
            <a:endParaRPr lang="en-US" altLang="ja-JP" sz="3900" dirty="0">
              <a:latin typeface="+mn-ea"/>
            </a:endParaRPr>
          </a:p>
          <a:p>
            <a:pPr marL="0" indent="0">
              <a:buNone/>
            </a:pPr>
            <a:endParaRPr lang="en-US" altLang="ja-JP" sz="3900" dirty="0"/>
          </a:p>
          <a:p>
            <a:pPr marL="0" indent="0">
              <a:buNone/>
            </a:pPr>
            <a:r>
              <a:rPr lang="ja-JP" altLang="en-US" sz="3900" dirty="0"/>
              <a:t>観てる</a:t>
            </a:r>
            <a:r>
              <a:rPr kumimoji="1" lang="ja-JP" altLang="en-US" sz="3900" dirty="0"/>
              <a:t>だけ！⇒</a:t>
            </a:r>
            <a:r>
              <a:rPr kumimoji="1" lang="ja-JP" altLang="en-US" sz="3900" u="sng" dirty="0"/>
              <a:t>時間を使っていないかな？</a:t>
            </a:r>
            <a:endParaRPr kumimoji="1" lang="en-US" altLang="ja-JP" sz="3900" u="sng" dirty="0"/>
          </a:p>
          <a:p>
            <a:pPr marL="0" indent="0">
              <a:buNone/>
            </a:pPr>
            <a:r>
              <a:rPr lang="ja-JP" altLang="en-US" sz="3900" dirty="0"/>
              <a:t>撮影しただけ！⇒</a:t>
            </a:r>
            <a:r>
              <a:rPr lang="ja-JP" altLang="en-US" sz="3900" u="sng" dirty="0"/>
              <a:t>残せるものかな？</a:t>
            </a:r>
            <a:endParaRPr lang="en-US" altLang="ja-JP" sz="3900" u="sng" dirty="0"/>
          </a:p>
          <a:p>
            <a:pPr marL="0" indent="0">
              <a:buNone/>
            </a:pPr>
            <a:r>
              <a:rPr lang="ja-JP" altLang="en-US" sz="3900" dirty="0"/>
              <a:t>投稿してみた⇒</a:t>
            </a:r>
            <a:endParaRPr lang="en-US" altLang="ja-JP" sz="3900" dirty="0"/>
          </a:p>
          <a:p>
            <a:pPr marL="0" indent="0">
              <a:buNone/>
            </a:pPr>
            <a:r>
              <a:rPr lang="ja-JP" altLang="en-US" sz="3900" u="sng" dirty="0"/>
              <a:t>個人</a:t>
            </a:r>
            <a:r>
              <a:rPr lang="ja-JP" altLang="en-US" sz="3900" u="sng" dirty="0">
                <a:latin typeface="+mn-ea"/>
              </a:rPr>
              <a:t>情報</a:t>
            </a:r>
            <a:r>
              <a:rPr lang="ja-JP" altLang="en-US" sz="3900" u="sng" dirty="0"/>
              <a:t>の公開になることは理解できて</a:t>
            </a:r>
            <a:endParaRPr lang="en-US" altLang="ja-JP" sz="3900" u="sng" dirty="0"/>
          </a:p>
          <a:p>
            <a:pPr marL="0" indent="0">
              <a:buNone/>
            </a:pPr>
            <a:r>
              <a:rPr lang="ja-JP" altLang="en-US" sz="3900" u="sng" dirty="0"/>
              <a:t>いたかな？　</a:t>
            </a:r>
            <a:endParaRPr lang="en-US" altLang="ja-JP" sz="3900" u="sng" dirty="0"/>
          </a:p>
          <a:p>
            <a:pPr marL="0" indent="0">
              <a:buNone/>
            </a:pPr>
            <a:endParaRPr kumimoji="1" lang="ja-JP" altLang="en-US" dirty="0"/>
          </a:p>
        </p:txBody>
      </p:sp>
      <p:sp>
        <p:nvSpPr>
          <p:cNvPr id="3" name="タイトル 2"/>
          <p:cNvSpPr>
            <a:spLocks noGrp="1"/>
          </p:cNvSpPr>
          <p:nvPr>
            <p:ph type="title"/>
          </p:nvPr>
        </p:nvSpPr>
        <p:spPr>
          <a:xfrm>
            <a:off x="5072" y="705179"/>
            <a:ext cx="8224529" cy="784598"/>
          </a:xfrm>
        </p:spPr>
        <p:txBody>
          <a:bodyPr/>
          <a:lstStyle/>
          <a:p>
            <a:r>
              <a:rPr lang="ja-JP" altLang="en-US" dirty="0"/>
              <a:t>投稿が手軽なアプリやサービス</a:t>
            </a:r>
            <a:br>
              <a:rPr lang="ja-JP" altLang="en-US" dirty="0"/>
            </a:br>
            <a:endParaRPr kumimoji="1" lang="ja-JP" altLang="en-US" dirty="0"/>
          </a:p>
        </p:txBody>
      </p:sp>
    </p:spTree>
    <p:extLst>
      <p:ext uri="{BB962C8B-B14F-4D97-AF65-F5344CB8AC3E}">
        <p14:creationId xmlns:p14="http://schemas.microsoft.com/office/powerpoint/2010/main" val="29839917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333756" y="4852236"/>
            <a:ext cx="7691088" cy="1877437"/>
          </a:xfrm>
          <a:prstGeom prst="rect">
            <a:avLst/>
          </a:prstGeom>
          <a:noFill/>
        </p:spPr>
        <p:txBody>
          <a:bodyPr wrap="square" rtlCol="0">
            <a:spAutoFit/>
          </a:bodyPr>
          <a:lstStyle/>
          <a:p>
            <a:endParaRPr lang="en-US" altLang="ja-JP" sz="4400" dirty="0">
              <a:solidFill>
                <a:prstClr val="black"/>
              </a:solidFill>
              <a:latin typeface="+mn-ea"/>
            </a:endParaRPr>
          </a:p>
          <a:p>
            <a:r>
              <a:rPr lang="ja-JP" altLang="en-US" sz="3600" dirty="0">
                <a:solidFill>
                  <a:prstClr val="black"/>
                </a:solidFill>
                <a:latin typeface="+mn-ea"/>
              </a:rPr>
              <a:t>転載された動画、画像を本人は</a:t>
            </a:r>
            <a:endParaRPr lang="en-US" altLang="ja-JP" sz="3600" dirty="0">
              <a:solidFill>
                <a:prstClr val="black"/>
              </a:solidFill>
              <a:latin typeface="+mn-ea"/>
            </a:endParaRPr>
          </a:p>
          <a:p>
            <a:r>
              <a:rPr lang="ja-JP" altLang="en-US" sz="3600" dirty="0">
                <a:solidFill>
                  <a:prstClr val="black"/>
                </a:solidFill>
                <a:latin typeface="+mn-ea"/>
              </a:rPr>
              <a:t>消すことができません。</a:t>
            </a:r>
          </a:p>
        </p:txBody>
      </p:sp>
      <p:sp>
        <p:nvSpPr>
          <p:cNvPr id="6" name="タイトル 5"/>
          <p:cNvSpPr>
            <a:spLocks noGrp="1"/>
          </p:cNvSpPr>
          <p:nvPr>
            <p:ph type="title"/>
          </p:nvPr>
        </p:nvSpPr>
        <p:spPr>
          <a:xfrm>
            <a:off x="-11063" y="473977"/>
            <a:ext cx="7958418" cy="784598"/>
          </a:xfrm>
        </p:spPr>
        <p:txBody>
          <a:bodyPr/>
          <a:lstStyle/>
          <a:p>
            <a:r>
              <a:rPr lang="ja-JP" altLang="en-US" dirty="0"/>
              <a:t/>
            </a:r>
            <a:br>
              <a:rPr lang="ja-JP" altLang="en-US" dirty="0"/>
            </a:br>
            <a:r>
              <a:rPr lang="ja-JP" altLang="en-US" dirty="0"/>
              <a:t>「無断転載」される</a:t>
            </a:r>
            <a:br>
              <a:rPr lang="ja-JP" altLang="en-US" dirty="0"/>
            </a:br>
            <a:endParaRPr kumimoji="1" lang="ja-JP" altLang="en-US" dirty="0"/>
          </a:p>
        </p:txBody>
      </p:sp>
      <p:pic>
        <p:nvPicPr>
          <p:cNvPr id="15" name="図 14"/>
          <p:cNvPicPr>
            <a:picLocks noChangeAspect="1"/>
          </p:cNvPicPr>
          <p:nvPr/>
        </p:nvPicPr>
        <p:blipFill>
          <a:blip r:embed="rId3"/>
          <a:stretch>
            <a:fillRect/>
          </a:stretch>
        </p:blipFill>
        <p:spPr>
          <a:xfrm>
            <a:off x="774654" y="1561094"/>
            <a:ext cx="7569307" cy="3397097"/>
          </a:xfrm>
          <a:prstGeom prst="rect">
            <a:avLst/>
          </a:prstGeom>
        </p:spPr>
      </p:pic>
      <p:pic>
        <p:nvPicPr>
          <p:cNvPr id="14" name="図 13"/>
          <p:cNvPicPr>
            <a:picLocks noChangeAspect="1"/>
          </p:cNvPicPr>
          <p:nvPr/>
        </p:nvPicPr>
        <p:blipFill>
          <a:blip r:embed="rId4"/>
          <a:stretch>
            <a:fillRect/>
          </a:stretch>
        </p:blipFill>
        <p:spPr>
          <a:xfrm>
            <a:off x="3009935" y="1485593"/>
            <a:ext cx="2847079" cy="3310415"/>
          </a:xfrm>
          <a:prstGeom prst="rect">
            <a:avLst/>
          </a:prstGeom>
        </p:spPr>
      </p:pic>
    </p:spTree>
    <p:extLst>
      <p:ext uri="{BB962C8B-B14F-4D97-AF65-F5344CB8AC3E}">
        <p14:creationId xmlns:p14="http://schemas.microsoft.com/office/powerpoint/2010/main" val="293104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xit" presetSubtype="0" fill="hold" nodeType="clickEffect">
                                  <p:stCondLst>
                                    <p:cond delay="0"/>
                                  </p:stCondLst>
                                  <p:childTnLst>
                                    <p:anim calcmode="lin" valueType="num">
                                      <p:cBhvr>
                                        <p:cTn id="10" dur="1000"/>
                                        <p:tgtEl>
                                          <p:spTgt spid="14"/>
                                        </p:tgtEl>
                                        <p:attrNameLst>
                                          <p:attrName>ppt_w</p:attrName>
                                        </p:attrNameLst>
                                      </p:cBhvr>
                                      <p:tavLst>
                                        <p:tav tm="0">
                                          <p:val>
                                            <p:strVal val="ppt_w"/>
                                          </p:val>
                                        </p:tav>
                                        <p:tav tm="100000">
                                          <p:val>
                                            <p:fltVal val="0"/>
                                          </p:val>
                                        </p:tav>
                                      </p:tavLst>
                                    </p:anim>
                                    <p:anim calcmode="lin" valueType="num">
                                      <p:cBhvr>
                                        <p:cTn id="11" dur="1000"/>
                                        <p:tgtEl>
                                          <p:spTgt spid="14"/>
                                        </p:tgtEl>
                                        <p:attrNameLst>
                                          <p:attrName>ppt_h</p:attrName>
                                        </p:attrNameLst>
                                      </p:cBhvr>
                                      <p:tavLst>
                                        <p:tav tm="0">
                                          <p:val>
                                            <p:strVal val="ppt_h"/>
                                          </p:val>
                                        </p:tav>
                                        <p:tav tm="100000">
                                          <p:val>
                                            <p:fltVal val="0"/>
                                          </p:val>
                                        </p:tav>
                                      </p:tavLst>
                                    </p:anim>
                                    <p:anim calcmode="lin" valueType="num">
                                      <p:cBhvr>
                                        <p:cTn id="12" dur="1000"/>
                                        <p:tgtEl>
                                          <p:spTgt spid="14"/>
                                        </p:tgtEl>
                                        <p:attrNameLst>
                                          <p:attrName>style.rotation</p:attrName>
                                        </p:attrNameLst>
                                      </p:cBhvr>
                                      <p:tavLst>
                                        <p:tav tm="0">
                                          <p:val>
                                            <p:fltVal val="0"/>
                                          </p:val>
                                        </p:tav>
                                        <p:tav tm="100000">
                                          <p:val>
                                            <p:fltVal val="90"/>
                                          </p:val>
                                        </p:tav>
                                      </p:tavLst>
                                    </p:anim>
                                    <p:animEffect transition="out" filter="fade">
                                      <p:cBhvr>
                                        <p:cTn id="13" dur="1000"/>
                                        <p:tgtEl>
                                          <p:spTgt spid="14"/>
                                        </p:tgtEl>
                                      </p:cBhvr>
                                    </p:animEffect>
                                    <p:set>
                                      <p:cBhvr>
                                        <p:cTn id="14" dur="1" fill="hold">
                                          <p:stCondLst>
                                            <p:cond delay="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472131" y="1644392"/>
            <a:ext cx="7886701" cy="4351338"/>
          </a:xfrm>
        </p:spPr>
        <p:txBody>
          <a:bodyPr>
            <a:noAutofit/>
          </a:bodyPr>
          <a:lstStyle/>
          <a:p>
            <a:pPr marL="0" indent="0">
              <a:buNone/>
            </a:pPr>
            <a:endParaRPr lang="en-US" altLang="ja-JP" sz="3600" dirty="0">
              <a:latin typeface="+mn-ea"/>
            </a:endParaRPr>
          </a:p>
          <a:p>
            <a:pPr marL="0" indent="0">
              <a:buNone/>
            </a:pPr>
            <a:r>
              <a:rPr lang="ja-JP" altLang="en-US" sz="3600" dirty="0">
                <a:latin typeface="+mn-ea"/>
              </a:rPr>
              <a:t>「匿名だし</a:t>
            </a:r>
            <a:r>
              <a:rPr lang="en-US" altLang="ja-JP" sz="3600" dirty="0">
                <a:latin typeface="+mn-ea"/>
              </a:rPr>
              <a:t>…</a:t>
            </a:r>
            <a:r>
              <a:rPr lang="ja-JP" altLang="en-US" sz="3600" dirty="0">
                <a:latin typeface="+mn-ea"/>
              </a:rPr>
              <a:t>」</a:t>
            </a:r>
            <a:endParaRPr lang="en-US" altLang="ja-JP" sz="3600" dirty="0">
              <a:latin typeface="+mn-ea"/>
            </a:endParaRPr>
          </a:p>
          <a:p>
            <a:pPr marL="0" indent="0">
              <a:buNone/>
            </a:pPr>
            <a:r>
              <a:rPr lang="ja-JP" altLang="en-US" sz="3600" dirty="0">
                <a:latin typeface="+mn-ea"/>
              </a:rPr>
              <a:t>「消えるし</a:t>
            </a:r>
            <a:r>
              <a:rPr lang="en-US" altLang="ja-JP" sz="3600" dirty="0">
                <a:latin typeface="+mn-ea"/>
              </a:rPr>
              <a:t>…</a:t>
            </a:r>
            <a:r>
              <a:rPr lang="ja-JP" altLang="en-US" sz="3600" dirty="0">
                <a:latin typeface="+mn-ea"/>
              </a:rPr>
              <a:t>」</a:t>
            </a:r>
            <a:endParaRPr lang="en-US" altLang="ja-JP" sz="3600" dirty="0">
              <a:latin typeface="+mn-ea"/>
            </a:endParaRPr>
          </a:p>
          <a:p>
            <a:pPr marL="0" indent="0">
              <a:buNone/>
            </a:pPr>
            <a:r>
              <a:rPr lang="ja-JP" altLang="en-US" sz="3600" dirty="0">
                <a:latin typeface="+mn-ea"/>
              </a:rPr>
              <a:t>「友達しか見ないし</a:t>
            </a:r>
            <a:r>
              <a:rPr lang="en-US" altLang="ja-JP" sz="3600" dirty="0">
                <a:latin typeface="+mn-ea"/>
              </a:rPr>
              <a:t>…</a:t>
            </a:r>
            <a:r>
              <a:rPr lang="ja-JP" altLang="en-US" sz="3600" dirty="0">
                <a:latin typeface="+mn-ea"/>
              </a:rPr>
              <a:t>」</a:t>
            </a:r>
            <a:endParaRPr lang="en-US" altLang="ja-JP" sz="3600" dirty="0">
              <a:latin typeface="+mn-ea"/>
            </a:endParaRPr>
          </a:p>
          <a:p>
            <a:pPr marL="0" indent="0">
              <a:buNone/>
            </a:pPr>
            <a:endParaRPr kumimoji="1" lang="en-US" altLang="ja-JP" sz="3600" dirty="0">
              <a:latin typeface="+mn-ea"/>
            </a:endParaRPr>
          </a:p>
          <a:p>
            <a:pPr marL="0" indent="0">
              <a:buNone/>
            </a:pPr>
            <a:r>
              <a:rPr lang="ja-JP" altLang="en-US" sz="4000" b="1" dirty="0">
                <a:latin typeface="+mn-ea"/>
              </a:rPr>
              <a:t>→安易な投稿がネット上に残って</a:t>
            </a:r>
            <a:endParaRPr lang="en-US" altLang="ja-JP" sz="4000" b="1" dirty="0">
              <a:latin typeface="+mn-ea"/>
            </a:endParaRPr>
          </a:p>
          <a:p>
            <a:pPr marL="0" indent="0">
              <a:buNone/>
            </a:pPr>
            <a:r>
              <a:rPr lang="ja-JP" altLang="en-US" sz="4000" b="1" dirty="0">
                <a:latin typeface="+mn-ea"/>
              </a:rPr>
              <a:t>　一生つきまとう可能性</a:t>
            </a:r>
            <a:endParaRPr kumimoji="1" lang="ja-JP" altLang="en-US" sz="4000" b="1" dirty="0">
              <a:latin typeface="+mn-ea"/>
            </a:endParaRPr>
          </a:p>
        </p:txBody>
      </p:sp>
      <p:sp>
        <p:nvSpPr>
          <p:cNvPr id="6" name="タイトル 5"/>
          <p:cNvSpPr>
            <a:spLocks noGrp="1"/>
          </p:cNvSpPr>
          <p:nvPr>
            <p:ph type="title"/>
          </p:nvPr>
        </p:nvSpPr>
        <p:spPr>
          <a:xfrm>
            <a:off x="178225" y="475677"/>
            <a:ext cx="7958418" cy="784598"/>
          </a:xfrm>
        </p:spPr>
        <p:txBody>
          <a:bodyPr/>
          <a:lstStyle/>
          <a:p>
            <a:r>
              <a:rPr lang="en-US" altLang="ja-JP" dirty="0"/>
              <a:t>24</a:t>
            </a:r>
            <a:r>
              <a:rPr lang="ja-JP" altLang="en-US" dirty="0"/>
              <a:t>時間で消える？機能</a:t>
            </a:r>
            <a:endParaRPr kumimoji="1" lang="ja-JP" altLang="en-US" dirty="0"/>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2867" y="2051222"/>
            <a:ext cx="1075965" cy="2562754"/>
          </a:xfrm>
          <a:prstGeom prst="rect">
            <a:avLst/>
          </a:prstGeom>
        </p:spPr>
      </p:pic>
      <p:sp>
        <p:nvSpPr>
          <p:cNvPr id="8" name="円形吹き出し 7"/>
          <p:cNvSpPr/>
          <p:nvPr/>
        </p:nvSpPr>
        <p:spPr>
          <a:xfrm>
            <a:off x="4901514" y="1463159"/>
            <a:ext cx="2092411" cy="1963781"/>
          </a:xfrm>
          <a:prstGeom prst="wedgeEllipseCallout">
            <a:avLst>
              <a:gd name="adj1" fmla="val 60390"/>
              <a:gd name="adj2" fmla="val 20707"/>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bg1"/>
                </a:solidFill>
              </a:rPr>
              <a:t>24</a:t>
            </a:r>
            <a:r>
              <a:rPr kumimoji="1" lang="ja-JP" altLang="en-US" sz="2000" dirty="0">
                <a:solidFill>
                  <a:schemeClr val="bg1"/>
                </a:solidFill>
              </a:rPr>
              <a:t>時間で</a:t>
            </a:r>
            <a:endParaRPr kumimoji="1" lang="en-US" altLang="ja-JP" sz="2000" dirty="0">
              <a:solidFill>
                <a:schemeClr val="bg1"/>
              </a:solidFill>
            </a:endParaRPr>
          </a:p>
          <a:p>
            <a:pPr algn="ctr"/>
            <a:r>
              <a:rPr kumimoji="1" lang="ja-JP" altLang="en-US" sz="2000" dirty="0">
                <a:solidFill>
                  <a:schemeClr val="bg1"/>
                </a:solidFill>
              </a:rPr>
              <a:t>消えるから大丈夫！</a:t>
            </a:r>
          </a:p>
        </p:txBody>
      </p:sp>
    </p:spTree>
    <p:extLst>
      <p:ext uri="{BB962C8B-B14F-4D97-AF65-F5344CB8AC3E}">
        <p14:creationId xmlns:p14="http://schemas.microsoft.com/office/powerpoint/2010/main" val="67595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15152" y="1501854"/>
            <a:ext cx="8489471" cy="1138773"/>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投稿者の特定、コメント投稿者の特定も可能</a:t>
            </a:r>
            <a:endParaRPr kumimoji="1" lang="en-US" altLang="ja-JP" sz="28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kumimoji="1" lang="ja-JP" altLang="en-US" sz="2800" dirty="0">
                <a:latin typeface="メイリオ" panose="020B0604030504040204" pitchFamily="50" charset="-128"/>
                <a:ea typeface="メイリオ" panose="020B0604030504040204" pitchFamily="50" charset="-128"/>
              </a:rPr>
              <a:t>衝動的な使用が思いがけない事態を招くことに。</a:t>
            </a:r>
          </a:p>
        </p:txBody>
      </p:sp>
      <p:sp>
        <p:nvSpPr>
          <p:cNvPr id="4" name="テキスト ボックス 3"/>
          <p:cNvSpPr txBox="1"/>
          <p:nvPr/>
        </p:nvSpPr>
        <p:spPr>
          <a:xfrm>
            <a:off x="148282" y="2805985"/>
            <a:ext cx="228188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a:latin typeface="+mn-ea"/>
              </a:rPr>
              <a:t>動画投稿者に対し、</a:t>
            </a:r>
            <a:endParaRPr kumimoji="1" lang="en-US" altLang="ja-JP" dirty="0">
              <a:latin typeface="+mn-ea"/>
            </a:endParaRPr>
          </a:p>
          <a:p>
            <a:r>
              <a:rPr lang="ja-JP" altLang="en-US" dirty="0">
                <a:latin typeface="+mn-ea"/>
              </a:rPr>
              <a:t>誹謗中傷コメントを</a:t>
            </a:r>
            <a:r>
              <a:rPr kumimoji="1" lang="ja-JP" altLang="en-US" dirty="0">
                <a:latin typeface="+mn-ea"/>
              </a:rPr>
              <a:t>書きこんだ中学生。</a:t>
            </a:r>
          </a:p>
        </p:txBody>
      </p:sp>
      <p:sp>
        <p:nvSpPr>
          <p:cNvPr id="5" name="テキスト ボックス 4"/>
          <p:cNvSpPr txBox="1"/>
          <p:nvPr/>
        </p:nvSpPr>
        <p:spPr>
          <a:xfrm>
            <a:off x="3129861" y="2824580"/>
            <a:ext cx="2080494"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smtClean="0">
                <a:latin typeface="+mn-ea"/>
              </a:rPr>
              <a:t>誹謗中傷を書いた中学生が特定される。</a:t>
            </a:r>
            <a:endParaRPr kumimoji="1" lang="ja-JP" altLang="en-US" dirty="0">
              <a:latin typeface="+mn-ea"/>
            </a:endParaRPr>
          </a:p>
        </p:txBody>
      </p:sp>
      <p:sp>
        <p:nvSpPr>
          <p:cNvPr id="6" name="テキスト ボックス 5"/>
          <p:cNvSpPr txBox="1"/>
          <p:nvPr/>
        </p:nvSpPr>
        <p:spPr>
          <a:xfrm>
            <a:off x="5891627" y="2725369"/>
            <a:ext cx="2911289"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a:latin typeface="+mn-ea"/>
              </a:rPr>
              <a:t>動画投稿者が当該中学生の通う中学校にクレームの電話を入れる。</a:t>
            </a:r>
            <a:endParaRPr kumimoji="1" lang="en-US" altLang="ja-JP" dirty="0">
              <a:latin typeface="+mn-ea"/>
            </a:endParaRPr>
          </a:p>
          <a:p>
            <a:r>
              <a:rPr kumimoji="1" lang="ja-JP" altLang="en-US" dirty="0">
                <a:latin typeface="+mn-ea"/>
              </a:rPr>
              <a:t>その</a:t>
            </a:r>
            <a:r>
              <a:rPr lang="ja-JP" altLang="en-US" dirty="0">
                <a:latin typeface="+mn-ea"/>
              </a:rPr>
              <a:t>様子を動画コンテンツとして</a:t>
            </a:r>
            <a:r>
              <a:rPr kumimoji="1" lang="ja-JP" altLang="en-US" dirty="0">
                <a:latin typeface="+mn-ea"/>
              </a:rPr>
              <a:t>チャンネルにアップ。</a:t>
            </a:r>
          </a:p>
        </p:txBody>
      </p:sp>
      <p:sp>
        <p:nvSpPr>
          <p:cNvPr id="7" name="右矢印 6"/>
          <p:cNvSpPr/>
          <p:nvPr/>
        </p:nvSpPr>
        <p:spPr>
          <a:xfrm>
            <a:off x="2605401" y="3110142"/>
            <a:ext cx="457200" cy="2932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右矢印 7"/>
          <p:cNvSpPr/>
          <p:nvPr/>
        </p:nvSpPr>
        <p:spPr>
          <a:xfrm>
            <a:off x="5337549" y="3110142"/>
            <a:ext cx="457200" cy="2932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rot="5400000">
            <a:off x="7132778" y="4702355"/>
            <a:ext cx="428986" cy="2932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891627" y="5218313"/>
            <a:ext cx="2911289"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a:latin typeface="+mn-ea"/>
              </a:rPr>
              <a:t>当該中学生は</a:t>
            </a:r>
            <a:r>
              <a:rPr lang="ja-JP" altLang="en-US" dirty="0">
                <a:latin typeface="+mn-ea"/>
              </a:rPr>
              <a:t>注目を集めることになり、不登校、転校することになった。</a:t>
            </a:r>
            <a:endParaRPr kumimoji="1" lang="ja-JP" altLang="en-US" dirty="0">
              <a:latin typeface="+mn-ea"/>
            </a:endParaRPr>
          </a:p>
        </p:txBody>
      </p:sp>
      <p:sp>
        <p:nvSpPr>
          <p:cNvPr id="13" name="タイトル 12"/>
          <p:cNvSpPr>
            <a:spLocks noGrp="1"/>
          </p:cNvSpPr>
          <p:nvPr>
            <p:ph type="title"/>
          </p:nvPr>
        </p:nvSpPr>
        <p:spPr/>
        <p:txBody>
          <a:bodyPr/>
          <a:lstStyle/>
          <a:p>
            <a:r>
              <a:rPr kumimoji="1" lang="ja-JP" altLang="en-US" dirty="0"/>
              <a:t>コメント投稿</a:t>
            </a:r>
          </a:p>
        </p:txBody>
      </p: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5401" y="5691903"/>
            <a:ext cx="1691643" cy="1080518"/>
          </a:xfrm>
          <a:prstGeom prst="rect">
            <a:avLst/>
          </a:prstGeom>
        </p:spPr>
      </p:pic>
      <p:sp>
        <p:nvSpPr>
          <p:cNvPr id="15" name="角丸四角形吹き出し 14"/>
          <p:cNvSpPr/>
          <p:nvPr/>
        </p:nvSpPr>
        <p:spPr>
          <a:xfrm>
            <a:off x="339214" y="4084228"/>
            <a:ext cx="5168509" cy="1527171"/>
          </a:xfrm>
          <a:prstGeom prst="wedgeRoundRectCallout">
            <a:avLst>
              <a:gd name="adj1" fmla="val -7111"/>
              <a:gd name="adj2" fmla="val 60202"/>
              <a:gd name="adj3" fmla="val 16667"/>
            </a:avLst>
          </a:prstGeom>
          <a:noFill/>
          <a:ln w="28575">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377584" y="4288421"/>
            <a:ext cx="5130139" cy="1477328"/>
          </a:xfrm>
          <a:prstGeom prst="rect">
            <a:avLst/>
          </a:prstGeom>
          <a:noFill/>
        </p:spPr>
        <p:txBody>
          <a:bodyPr wrap="square" rtlCol="0">
            <a:spAutoFit/>
          </a:bodyPr>
          <a:lstStyle/>
          <a:p>
            <a:r>
              <a:rPr kumimoji="1" lang="ja-JP" altLang="en-US" dirty="0">
                <a:latin typeface="+mn-ea"/>
              </a:rPr>
              <a:t>コメント投稿のほとんどが、</a:t>
            </a:r>
            <a:endParaRPr kumimoji="1" lang="en-US" altLang="ja-JP" dirty="0">
              <a:latin typeface="+mn-ea"/>
            </a:endParaRPr>
          </a:p>
          <a:p>
            <a:r>
              <a:rPr kumimoji="1" lang="ja-JP" altLang="en-US" dirty="0">
                <a:latin typeface="+mn-ea"/>
              </a:rPr>
              <a:t>称賛もしくは</a:t>
            </a:r>
            <a:r>
              <a:rPr lang="ja-JP" altLang="en-US" dirty="0">
                <a:latin typeface="+mn-ea"/>
              </a:rPr>
              <a:t>誹謗中傷といわれています。</a:t>
            </a:r>
            <a:endParaRPr lang="en-US" altLang="ja-JP" dirty="0">
              <a:latin typeface="+mn-ea"/>
            </a:endParaRPr>
          </a:p>
          <a:p>
            <a:r>
              <a:rPr lang="ja-JP" altLang="en-US" dirty="0">
                <a:latin typeface="+mn-ea"/>
              </a:rPr>
              <a:t>そのコメントの書き込みもインターネットへの投稿であることを意識する必要があります。</a:t>
            </a:r>
            <a:endParaRPr lang="en-US" altLang="ja-JP" dirty="0">
              <a:latin typeface="+mn-ea"/>
            </a:endParaRPr>
          </a:p>
          <a:p>
            <a:endParaRPr kumimoji="1" lang="ja-JP" altLang="en-US" dirty="0">
              <a:latin typeface="+mn-ea"/>
            </a:endParaRPr>
          </a:p>
        </p:txBody>
      </p:sp>
    </p:spTree>
    <p:extLst>
      <p:ext uri="{BB962C8B-B14F-4D97-AF65-F5344CB8AC3E}">
        <p14:creationId xmlns:p14="http://schemas.microsoft.com/office/powerpoint/2010/main" val="3290417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26538" y="560431"/>
            <a:ext cx="7657071" cy="584775"/>
          </a:xfrm>
          <a:prstGeom prst="rect">
            <a:avLst/>
          </a:prstGeom>
        </p:spPr>
        <p:txBody>
          <a:bodyPr wrap="square">
            <a:spAutoFit/>
          </a:bodyPr>
          <a:lstStyle/>
          <a:p>
            <a:r>
              <a:rPr lang="ja-JP" altLang="en-US" sz="3200" b="1" dirty="0">
                <a:latin typeface="+mj-ea"/>
                <a:ea typeface="+mj-ea"/>
              </a:rPr>
              <a:t>保存・転載・拡散・特定（ネット私刑）</a:t>
            </a:r>
          </a:p>
        </p:txBody>
      </p:sp>
      <p:pic>
        <p:nvPicPr>
          <p:cNvPr id="10" name="図 9"/>
          <p:cNvPicPr>
            <a:picLocks noChangeAspect="1"/>
          </p:cNvPicPr>
          <p:nvPr/>
        </p:nvPicPr>
        <p:blipFill>
          <a:blip r:embed="rId3"/>
          <a:stretch>
            <a:fillRect/>
          </a:stretch>
        </p:blipFill>
        <p:spPr>
          <a:xfrm>
            <a:off x="123102" y="1507523"/>
            <a:ext cx="4791934" cy="2737165"/>
          </a:xfrm>
          <a:prstGeom prst="rect">
            <a:avLst/>
          </a:prstGeom>
        </p:spPr>
      </p:pic>
      <p:pic>
        <p:nvPicPr>
          <p:cNvPr id="11" name="図 10"/>
          <p:cNvPicPr>
            <a:picLocks noChangeAspect="1"/>
          </p:cNvPicPr>
          <p:nvPr/>
        </p:nvPicPr>
        <p:blipFill>
          <a:blip r:embed="rId4"/>
          <a:stretch>
            <a:fillRect/>
          </a:stretch>
        </p:blipFill>
        <p:spPr>
          <a:xfrm>
            <a:off x="3575222" y="3659989"/>
            <a:ext cx="5173362" cy="2922106"/>
          </a:xfrm>
          <a:prstGeom prst="rect">
            <a:avLst/>
          </a:prstGeom>
        </p:spPr>
      </p:pic>
      <p:pic>
        <p:nvPicPr>
          <p:cNvPr id="9" name="コンテンツ プレースホルダー 8"/>
          <p:cNvPicPr>
            <a:picLocks noGrp="1" noChangeAspect="1"/>
          </p:cNvPicPr>
          <p:nvPr>
            <p:ph sz="half" idx="1"/>
          </p:nvPr>
        </p:nvPicPr>
        <p:blipFill>
          <a:blip r:embed="rId5"/>
          <a:stretch>
            <a:fillRect/>
          </a:stretch>
        </p:blipFill>
        <p:spPr>
          <a:xfrm>
            <a:off x="2530623" y="1810627"/>
            <a:ext cx="3631280" cy="4222238"/>
          </a:xfrm>
          <a:prstGeom prst="rect">
            <a:avLst/>
          </a:prstGeom>
        </p:spPr>
      </p:pic>
    </p:spTree>
    <p:extLst>
      <p:ext uri="{BB962C8B-B14F-4D97-AF65-F5344CB8AC3E}">
        <p14:creationId xmlns:p14="http://schemas.microsoft.com/office/powerpoint/2010/main" val="378721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9"/>
                                        </p:tgtEl>
                                        <p:attrNameLst>
                                          <p:attrName>ppt_w</p:attrName>
                                        </p:attrNameLst>
                                      </p:cBhvr>
                                      <p:tavLst>
                                        <p:tav tm="0">
                                          <p:val>
                                            <p:strVal val="ppt_w"/>
                                          </p:val>
                                        </p:tav>
                                        <p:tav tm="100000">
                                          <p:val>
                                            <p:fltVal val="0"/>
                                          </p:val>
                                        </p:tav>
                                      </p:tavLst>
                                    </p:anim>
                                    <p:anim calcmode="lin" valueType="num">
                                      <p:cBhvr>
                                        <p:cTn id="7" dur="1000"/>
                                        <p:tgtEl>
                                          <p:spTgt spid="9"/>
                                        </p:tgtEl>
                                        <p:attrNameLst>
                                          <p:attrName>ppt_h</p:attrName>
                                        </p:attrNameLst>
                                      </p:cBhvr>
                                      <p:tavLst>
                                        <p:tav tm="0">
                                          <p:val>
                                            <p:strVal val="ppt_h"/>
                                          </p:val>
                                        </p:tav>
                                        <p:tav tm="100000">
                                          <p:val>
                                            <p:fltVal val="0"/>
                                          </p:val>
                                        </p:tav>
                                      </p:tavLst>
                                    </p:anim>
                                    <p:anim calcmode="lin" valueType="num">
                                      <p:cBhvr>
                                        <p:cTn id="8" dur="1000"/>
                                        <p:tgtEl>
                                          <p:spTgt spid="9"/>
                                        </p:tgtEl>
                                        <p:attrNameLst>
                                          <p:attrName>style.rotation</p:attrName>
                                        </p:attrNameLst>
                                      </p:cBhvr>
                                      <p:tavLst>
                                        <p:tav tm="0">
                                          <p:val>
                                            <p:fltVal val="0"/>
                                          </p:val>
                                        </p:tav>
                                        <p:tav tm="100000">
                                          <p:val>
                                            <p:fltVal val="90"/>
                                          </p:val>
                                        </p:tav>
                                      </p:tavLst>
                                    </p:anim>
                                    <p:animEffect transition="out" filter="fade">
                                      <p:cBhvr>
                                        <p:cTn id="9" dur="1000"/>
                                        <p:tgtEl>
                                          <p:spTgt spid="9"/>
                                        </p:tgtEl>
                                      </p:cBhvr>
                                    </p:animEffect>
                                    <p:set>
                                      <p:cBhvr>
                                        <p:cTn id="10"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正方形/長方形 4"/>
          <p:cNvSpPr/>
          <p:nvPr/>
        </p:nvSpPr>
        <p:spPr>
          <a:xfrm>
            <a:off x="931893" y="2033659"/>
            <a:ext cx="7891669" cy="1477328"/>
          </a:xfrm>
          <a:prstGeom prst="rect">
            <a:avLst/>
          </a:prstGeom>
        </p:spPr>
        <p:txBody>
          <a:bodyPr wrap="square">
            <a:spAutoFit/>
          </a:bodyPr>
          <a:lstStyle/>
          <a:p>
            <a:r>
              <a:rPr lang="ja-JP" altLang="en-US" dirty="0" smtClean="0">
                <a:solidFill>
                  <a:prstClr val="black"/>
                </a:solidFill>
              </a:rPr>
              <a:t>正式版</a:t>
            </a:r>
            <a:r>
              <a:rPr lang="ja-JP" altLang="en-US" dirty="0">
                <a:solidFill>
                  <a:prstClr val="black"/>
                </a:solidFill>
              </a:rPr>
              <a:t>が</a:t>
            </a:r>
            <a:r>
              <a:rPr lang="en-US" altLang="ja-JP" dirty="0">
                <a:solidFill>
                  <a:prstClr val="black"/>
                </a:solidFill>
              </a:rPr>
              <a:t>IPA</a:t>
            </a:r>
            <a:r>
              <a:rPr lang="ja-JP" altLang="en-US" dirty="0">
                <a:solidFill>
                  <a:prstClr val="black"/>
                </a:solidFill>
              </a:rPr>
              <a:t>サイトにてリリース後はこちらの教材は使用できません。</a:t>
            </a:r>
          </a:p>
          <a:p>
            <a:r>
              <a:rPr lang="ja-JP" altLang="en-US" dirty="0">
                <a:solidFill>
                  <a:prstClr val="black"/>
                </a:solidFill>
              </a:rPr>
              <a:t>正式版リリースまでの試行教材としてご利用ください。</a:t>
            </a:r>
          </a:p>
          <a:p>
            <a:r>
              <a:rPr lang="ja-JP" altLang="en-US" dirty="0" smtClean="0">
                <a:solidFill>
                  <a:prstClr val="black"/>
                </a:solidFill>
              </a:rPr>
              <a:t>正式版</a:t>
            </a:r>
            <a:r>
              <a:rPr lang="ja-JP" altLang="en-US" dirty="0">
                <a:solidFill>
                  <a:prstClr val="black"/>
                </a:solidFill>
              </a:rPr>
              <a:t>とは内容は変更される可能性がございます。</a:t>
            </a:r>
          </a:p>
          <a:p>
            <a:r>
              <a:rPr lang="ja-JP" altLang="en-US" dirty="0">
                <a:solidFill>
                  <a:prstClr val="black"/>
                </a:solidFill>
              </a:rPr>
              <a:t>試行版についての御利用者様のご意見をお待ちしております</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お気づき</a:t>
            </a:r>
            <a:r>
              <a:rPr lang="ja-JP" altLang="en-US" dirty="0">
                <a:solidFill>
                  <a:prstClr val="black"/>
                </a:solidFill>
              </a:rPr>
              <a:t>の点がございましたら　下記</a:t>
            </a:r>
            <a:r>
              <a:rPr lang="ja-JP" altLang="en-US" dirty="0" smtClean="0">
                <a:solidFill>
                  <a:prstClr val="black"/>
                </a:solidFill>
              </a:rPr>
              <a:t>まで</a:t>
            </a:r>
            <a:r>
              <a:rPr lang="ja-JP" altLang="en-US" dirty="0">
                <a:solidFill>
                  <a:prstClr val="black"/>
                </a:solidFill>
              </a:rPr>
              <a:t>お寄せください</a:t>
            </a:r>
            <a:r>
              <a:rPr lang="ja-JP" altLang="en-US" dirty="0" smtClean="0">
                <a:solidFill>
                  <a:prstClr val="black"/>
                </a:solidFill>
              </a:rPr>
              <a:t>。</a:t>
            </a:r>
            <a:endParaRPr lang="ja-JP" altLang="en-US" dirty="0">
              <a:solidFill>
                <a:prstClr val="black"/>
              </a:solidFill>
            </a:endParaRPr>
          </a:p>
        </p:txBody>
      </p:sp>
      <p:sp>
        <p:nvSpPr>
          <p:cNvPr id="6" name="テキスト ボックス 5"/>
          <p:cNvSpPr txBox="1"/>
          <p:nvPr/>
        </p:nvSpPr>
        <p:spPr>
          <a:xfrm>
            <a:off x="1002293" y="995227"/>
            <a:ext cx="7571303" cy="830997"/>
          </a:xfrm>
          <a:prstGeom prst="rect">
            <a:avLst/>
          </a:prstGeom>
          <a:noFill/>
        </p:spPr>
        <p:txBody>
          <a:bodyPr wrap="none" rtlCol="0">
            <a:spAutoFit/>
          </a:bodyPr>
          <a:lstStyle/>
          <a:p>
            <a:r>
              <a:rPr lang="ja-JP" altLang="en-US" sz="4800" b="1" dirty="0">
                <a:solidFill>
                  <a:srgbClr val="FF0000"/>
                </a:solidFill>
              </a:rPr>
              <a:t>当教材は試行版になります</a:t>
            </a:r>
          </a:p>
        </p:txBody>
      </p:sp>
      <p:cxnSp>
        <p:nvCxnSpPr>
          <p:cNvPr id="8" name="直線コネクタ 7"/>
          <p:cNvCxnSpPr/>
          <p:nvPr/>
        </p:nvCxnSpPr>
        <p:spPr>
          <a:xfrm>
            <a:off x="1087637" y="1766454"/>
            <a:ext cx="732484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916840" y="4352002"/>
            <a:ext cx="3094180" cy="523220"/>
          </a:xfrm>
          <a:prstGeom prst="rect">
            <a:avLst/>
          </a:prstGeom>
          <a:noFill/>
        </p:spPr>
        <p:txBody>
          <a:bodyPr wrap="none" rtlCol="0">
            <a:spAutoFit/>
          </a:bodyPr>
          <a:lstStyle/>
          <a:p>
            <a:r>
              <a:rPr lang="en-US" altLang="ja-JP" sz="2800" dirty="0">
                <a:solidFill>
                  <a:prstClr val="black"/>
                </a:solidFill>
              </a:rPr>
              <a:t>ipa@edu-net.co.jp</a:t>
            </a:r>
            <a:endParaRPr lang="ja-JP" altLang="en-US" sz="2800" dirty="0">
              <a:solidFill>
                <a:prstClr val="black"/>
              </a:solidFill>
            </a:endParaRPr>
          </a:p>
        </p:txBody>
      </p:sp>
      <p:sp>
        <p:nvSpPr>
          <p:cNvPr id="25" name="テキスト ボックス 24"/>
          <p:cNvSpPr txBox="1"/>
          <p:nvPr/>
        </p:nvSpPr>
        <p:spPr>
          <a:xfrm>
            <a:off x="2363932" y="4087004"/>
            <a:ext cx="4199996" cy="369332"/>
          </a:xfrm>
          <a:prstGeom prst="rect">
            <a:avLst/>
          </a:prstGeom>
          <a:noFill/>
        </p:spPr>
        <p:txBody>
          <a:bodyPr wrap="none" rtlCol="0">
            <a:spAutoFit/>
          </a:bodyPr>
          <a:lstStyle/>
          <a:p>
            <a:r>
              <a:rPr lang="en-US" altLang="ja-JP" dirty="0" smtClean="0">
                <a:solidFill>
                  <a:prstClr val="black"/>
                </a:solidFill>
              </a:rPr>
              <a:t>IPA</a:t>
            </a:r>
            <a:r>
              <a:rPr lang="ja-JP" altLang="en-US" dirty="0" smtClean="0">
                <a:solidFill>
                  <a:prstClr val="black"/>
                </a:solidFill>
              </a:rPr>
              <a:t>インターネット安全教室事務局まで</a:t>
            </a:r>
            <a:endParaRPr lang="ja-JP" altLang="en-US" dirty="0">
              <a:solidFill>
                <a:prstClr val="black"/>
              </a:solidFill>
            </a:endParaRPr>
          </a:p>
        </p:txBody>
      </p:sp>
      <p:sp>
        <p:nvSpPr>
          <p:cNvPr id="26" name="正方形/長方形 25"/>
          <p:cNvSpPr/>
          <p:nvPr/>
        </p:nvSpPr>
        <p:spPr>
          <a:xfrm>
            <a:off x="2078178" y="3906981"/>
            <a:ext cx="4771505" cy="11804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2179900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ChangeAspect="1"/>
          </p:cNvPicPr>
          <p:nvPr/>
        </p:nvPicPr>
        <p:blipFill>
          <a:blip r:embed="rId3"/>
          <a:stretch>
            <a:fillRect/>
          </a:stretch>
        </p:blipFill>
        <p:spPr>
          <a:xfrm>
            <a:off x="208316" y="1434754"/>
            <a:ext cx="2875988" cy="565163"/>
          </a:xfrm>
          <a:prstGeom prst="rect">
            <a:avLst/>
          </a:prstGeom>
        </p:spPr>
      </p:pic>
      <p:sp>
        <p:nvSpPr>
          <p:cNvPr id="5" name="テキスト ボックス 4"/>
          <p:cNvSpPr txBox="1"/>
          <p:nvPr/>
        </p:nvSpPr>
        <p:spPr>
          <a:xfrm>
            <a:off x="6921454" y="6421950"/>
            <a:ext cx="2793077" cy="369332"/>
          </a:xfrm>
          <a:prstGeom prst="rect">
            <a:avLst/>
          </a:prstGeom>
          <a:noFill/>
        </p:spPr>
        <p:txBody>
          <a:bodyPr wrap="square" rtlCol="0">
            <a:spAutoFit/>
          </a:bodyPr>
          <a:lstStyle/>
          <a:p>
            <a:r>
              <a:rPr lang="en-US" altLang="ja-JP" dirty="0">
                <a:solidFill>
                  <a:prstClr val="black"/>
                </a:solidFill>
              </a:rPr>
              <a:t>SNS</a:t>
            </a:r>
            <a:r>
              <a:rPr lang="ja-JP" altLang="en-US" dirty="0">
                <a:solidFill>
                  <a:prstClr val="black"/>
                </a:solidFill>
              </a:rPr>
              <a:t>風イメージ画像</a:t>
            </a:r>
          </a:p>
        </p:txBody>
      </p:sp>
      <p:sp>
        <p:nvSpPr>
          <p:cNvPr id="7" name="正方形/長方形 6"/>
          <p:cNvSpPr/>
          <p:nvPr/>
        </p:nvSpPr>
        <p:spPr>
          <a:xfrm>
            <a:off x="208316" y="501953"/>
            <a:ext cx="7505581" cy="769441"/>
          </a:xfrm>
          <a:prstGeom prst="rect">
            <a:avLst/>
          </a:prstGeom>
        </p:spPr>
        <p:txBody>
          <a:bodyPr wrap="none">
            <a:spAutoFit/>
          </a:bodyPr>
          <a:lstStyle/>
          <a:p>
            <a:r>
              <a:rPr lang="en-US" altLang="ja-JP" sz="4400" b="1" dirty="0">
                <a:solidFill>
                  <a:prstClr val="black"/>
                </a:solidFill>
                <a:latin typeface="メイリオ" panose="020B0604030504040204" pitchFamily="50" charset="-128"/>
                <a:ea typeface="メイリオ" panose="020B0604030504040204" pitchFamily="50" charset="-128"/>
              </a:rPr>
              <a:t>SNS</a:t>
            </a:r>
            <a:r>
              <a:rPr lang="ja-JP" altLang="en-US" sz="4400" b="1" dirty="0">
                <a:solidFill>
                  <a:prstClr val="black"/>
                </a:solidFill>
                <a:latin typeface="メイリオ" panose="020B0604030504040204" pitchFamily="50" charset="-128"/>
                <a:ea typeface="メイリオ" panose="020B0604030504040204" pitchFamily="50" charset="-128"/>
              </a:rPr>
              <a:t>で交流が容易　</a:t>
            </a:r>
            <a:r>
              <a:rPr lang="ja-JP" altLang="en-US" sz="2400" b="1" dirty="0">
                <a:solidFill>
                  <a:prstClr val="black"/>
                </a:solidFill>
                <a:latin typeface="メイリオ" panose="020B0604030504040204" pitchFamily="50" charset="-128"/>
                <a:ea typeface="メイリオ" panose="020B0604030504040204" pitchFamily="50" charset="-128"/>
              </a:rPr>
              <a:t>＃ハッシュタグ</a:t>
            </a:r>
          </a:p>
        </p:txBody>
      </p:sp>
      <p:pic>
        <p:nvPicPr>
          <p:cNvPr id="1026" name="Picture 2" descr="C:\Users\staff\Desktop\図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613" y="1999917"/>
            <a:ext cx="7643812" cy="4164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667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half" idx="1"/>
          </p:nvPr>
        </p:nvSpPr>
        <p:spPr>
          <a:xfrm>
            <a:off x="735740" y="2723550"/>
            <a:ext cx="7886701" cy="2952321"/>
          </a:xfrm>
        </p:spPr>
        <p:txBody>
          <a:bodyPr>
            <a:normAutofit/>
          </a:bodyPr>
          <a:lstStyle/>
          <a:p>
            <a:pPr marL="0" indent="0">
              <a:buNone/>
            </a:pPr>
            <a:r>
              <a:rPr kumimoji="1" lang="ja-JP" altLang="en-US" sz="5400" dirty="0">
                <a:latin typeface="+mn-ea"/>
              </a:rPr>
              <a:t>トークアプリ使用時の</a:t>
            </a:r>
            <a:endParaRPr kumimoji="1" lang="en-US" altLang="ja-JP" sz="5400" dirty="0">
              <a:latin typeface="+mn-ea"/>
            </a:endParaRPr>
          </a:p>
          <a:p>
            <a:pPr marL="0" indent="0">
              <a:buNone/>
            </a:pPr>
            <a:r>
              <a:rPr kumimoji="1" lang="ja-JP" altLang="en-US" sz="5400" dirty="0">
                <a:latin typeface="+mn-ea"/>
              </a:rPr>
              <a:t>トラブル</a:t>
            </a:r>
            <a:endParaRPr kumimoji="1" lang="en-US" altLang="ja-JP" sz="5400" dirty="0">
              <a:latin typeface="+mn-ea"/>
            </a:endParaRPr>
          </a:p>
        </p:txBody>
      </p:sp>
      <p:sp>
        <p:nvSpPr>
          <p:cNvPr id="3" name="タイトル 4"/>
          <p:cNvSpPr txBox="1">
            <a:spLocks/>
          </p:cNvSpPr>
          <p:nvPr/>
        </p:nvSpPr>
        <p:spPr>
          <a:xfrm>
            <a:off x="1418813" y="253033"/>
            <a:ext cx="558129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sz="5400" dirty="0">
              <a:solidFill>
                <a:prstClr val="black"/>
              </a:solidFill>
              <a:latin typeface="メイリオ" panose="020B0604030504040204" pitchFamily="50" charset="-128"/>
            </a:endParaRPr>
          </a:p>
        </p:txBody>
      </p:sp>
      <p:sp>
        <p:nvSpPr>
          <p:cNvPr id="4" name="タイトル 3"/>
          <p:cNvSpPr>
            <a:spLocks noGrp="1"/>
          </p:cNvSpPr>
          <p:nvPr>
            <p:ph type="title"/>
          </p:nvPr>
        </p:nvSpPr>
        <p:spPr>
          <a:xfrm>
            <a:off x="1270532" y="523515"/>
            <a:ext cx="7958418" cy="784598"/>
          </a:xfrm>
        </p:spPr>
        <p:txBody>
          <a:bodyPr/>
          <a:lstStyle/>
          <a:p>
            <a:r>
              <a:rPr lang="ja-JP" altLang="en-US" dirty="0"/>
              <a:t>身近な</a:t>
            </a:r>
            <a:r>
              <a:rPr lang="en-US" altLang="ja-JP" dirty="0"/>
              <a:t>SNS</a:t>
            </a:r>
            <a:r>
              <a:rPr lang="ja-JP" altLang="en-US" dirty="0"/>
              <a:t>トラブルは？</a:t>
            </a:r>
            <a:endParaRPr kumimoji="1" lang="ja-JP" altLang="en-US" dirty="0"/>
          </a:p>
        </p:txBody>
      </p:sp>
    </p:spTree>
    <p:extLst>
      <p:ext uri="{BB962C8B-B14F-4D97-AF65-F5344CB8AC3E}">
        <p14:creationId xmlns:p14="http://schemas.microsoft.com/office/powerpoint/2010/main" val="2798170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stretch>
            <a:fillRect/>
          </a:stretch>
        </p:blipFill>
        <p:spPr>
          <a:xfrm>
            <a:off x="3854968" y="1548714"/>
            <a:ext cx="5065741" cy="5189438"/>
          </a:xfrm>
          <a:prstGeom prst="rect">
            <a:avLst/>
          </a:prstGeom>
        </p:spPr>
      </p:pic>
      <p:sp>
        <p:nvSpPr>
          <p:cNvPr id="8" name="テキスト ボックス 7"/>
          <p:cNvSpPr txBox="1"/>
          <p:nvPr/>
        </p:nvSpPr>
        <p:spPr>
          <a:xfrm>
            <a:off x="2036047" y="2539926"/>
            <a:ext cx="139719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A</a:t>
            </a:r>
            <a:r>
              <a:rPr kumimoji="1" lang="ja-JP" altLang="en-US" sz="2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子</a:t>
            </a:r>
          </a:p>
        </p:txBody>
      </p:sp>
      <p:sp>
        <p:nvSpPr>
          <p:cNvPr id="19" name="テキスト ボックス 18"/>
          <p:cNvSpPr txBox="1"/>
          <p:nvPr/>
        </p:nvSpPr>
        <p:spPr>
          <a:xfrm>
            <a:off x="2506819" y="2053147"/>
            <a:ext cx="11677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B</a:t>
            </a:r>
            <a:r>
              <a:rPr kumimoji="1" lang="ja-JP" altLang="en-US" sz="2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子</a:t>
            </a:r>
          </a:p>
        </p:txBody>
      </p:sp>
      <p:sp>
        <p:nvSpPr>
          <p:cNvPr id="12" name="テキスト ボックス 11"/>
          <p:cNvSpPr txBox="1"/>
          <p:nvPr/>
        </p:nvSpPr>
        <p:spPr>
          <a:xfrm>
            <a:off x="2542566" y="3491966"/>
            <a:ext cx="139719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C</a:t>
            </a:r>
            <a:r>
              <a:rPr kumimoji="1" lang="ja-JP" altLang="en-US" sz="2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子</a:t>
            </a:r>
          </a:p>
        </p:txBody>
      </p:sp>
      <p:sp>
        <p:nvSpPr>
          <p:cNvPr id="5" name="角丸四角形吹き出し 4"/>
          <p:cNvSpPr/>
          <p:nvPr/>
        </p:nvSpPr>
        <p:spPr>
          <a:xfrm>
            <a:off x="4073508" y="2169921"/>
            <a:ext cx="4237991" cy="854965"/>
          </a:xfrm>
          <a:prstGeom prst="wedgeRoundRectCallout">
            <a:avLst>
              <a:gd name="adj1" fmla="val -54149"/>
              <a:gd name="adj2" fmla="val -52039"/>
              <a:gd name="adj3" fmla="val 16667"/>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まじ</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今日あいつうざく</a:t>
            </a:r>
            <a:endPar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なかった～？</a:t>
            </a:r>
          </a:p>
        </p:txBody>
      </p:sp>
      <p:pic>
        <p:nvPicPr>
          <p:cNvPr id="13" name="図 12"/>
          <p:cNvPicPr>
            <a:picLocks noChangeAspect="1"/>
          </p:cNvPicPr>
          <p:nvPr/>
        </p:nvPicPr>
        <p:blipFill>
          <a:blip r:embed="rId4" cstate="print"/>
          <a:stretch>
            <a:fillRect/>
          </a:stretch>
        </p:blipFill>
        <p:spPr>
          <a:xfrm>
            <a:off x="5442022" y="1548714"/>
            <a:ext cx="1800200" cy="392118"/>
          </a:xfrm>
          <a:prstGeom prst="rect">
            <a:avLst/>
          </a:prstGeom>
        </p:spPr>
      </p:pic>
      <p:sp>
        <p:nvSpPr>
          <p:cNvPr id="17" name="テキスト ボックス 16"/>
          <p:cNvSpPr txBox="1"/>
          <p:nvPr/>
        </p:nvSpPr>
        <p:spPr>
          <a:xfrm>
            <a:off x="4490851" y="1529433"/>
            <a:ext cx="399707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ともだちグループ（８）</a:t>
            </a:r>
          </a:p>
        </p:txBody>
      </p:sp>
      <p:sp>
        <p:nvSpPr>
          <p:cNvPr id="18" name="角丸四角形吹き出し 17"/>
          <p:cNvSpPr/>
          <p:nvPr/>
        </p:nvSpPr>
        <p:spPr>
          <a:xfrm>
            <a:off x="4073508" y="3336376"/>
            <a:ext cx="4779817" cy="877652"/>
          </a:xfrm>
          <a:prstGeom prst="wedgeRoundRectCallout">
            <a:avLst>
              <a:gd name="adj1" fmla="val -54149"/>
              <a:gd name="adj2" fmla="val -52039"/>
              <a:gd name="adj3" fmla="val 16667"/>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今日も話しかけてきた</a:t>
            </a:r>
            <a:r>
              <a:rPr kumimoji="1" lang="ja-JP" altLang="en-US" sz="2800" b="1"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よね</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草</a:t>
            </a:r>
          </a:p>
        </p:txBody>
      </p:sp>
      <p:sp>
        <p:nvSpPr>
          <p:cNvPr id="15" name="角丸四角形吹き出し 14"/>
          <p:cNvSpPr/>
          <p:nvPr/>
        </p:nvSpPr>
        <p:spPr>
          <a:xfrm>
            <a:off x="4073508" y="4479951"/>
            <a:ext cx="4720899" cy="931326"/>
          </a:xfrm>
          <a:prstGeom prst="wedgeRoundRectCallout">
            <a:avLst>
              <a:gd name="adj1" fmla="val -54149"/>
              <a:gd name="adj2" fmla="val -52039"/>
              <a:gd name="adj3" fmla="val 16667"/>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超こまったわ～。めいわく</a:t>
            </a:r>
          </a:p>
        </p:txBody>
      </p:sp>
      <p:sp>
        <p:nvSpPr>
          <p:cNvPr id="20" name="角丸四角形 19"/>
          <p:cNvSpPr/>
          <p:nvPr/>
        </p:nvSpPr>
        <p:spPr>
          <a:xfrm>
            <a:off x="3149600" y="5645087"/>
            <a:ext cx="5899278" cy="104592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mn-ea"/>
              </a:rPr>
              <a:t>「自分のことかもしれない」</a:t>
            </a:r>
            <a:endParaRPr kumimoji="1" lang="en-US" altLang="ja-JP" sz="3200" b="0" i="0" u="none" strike="noStrike" kern="1200" cap="none" spc="0" normalizeH="0" baseline="0" noProof="0" dirty="0">
              <a:ln>
                <a:noFill/>
              </a:ln>
              <a:solidFill>
                <a:prstClr val="black"/>
              </a:solidFill>
              <a:effectLst/>
              <a:uLnTx/>
              <a:uFillTx/>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mn-ea"/>
              </a:rPr>
              <a:t>と不安をあおる</a:t>
            </a:r>
            <a:r>
              <a:rPr lang="ja-JP" altLang="en-US" sz="3200" dirty="0">
                <a:solidFill>
                  <a:prstClr val="black"/>
                </a:solidFill>
                <a:latin typeface="+mn-ea"/>
              </a:rPr>
              <a:t>言葉を</a:t>
            </a:r>
            <a:r>
              <a:rPr kumimoji="1" lang="ja-JP" altLang="en-US" sz="3200" b="0" i="0" u="none" strike="noStrike" kern="1200" cap="none" spc="0" normalizeH="0" baseline="0" noProof="0" dirty="0">
                <a:ln>
                  <a:noFill/>
                </a:ln>
                <a:solidFill>
                  <a:prstClr val="black"/>
                </a:solidFill>
                <a:effectLst/>
                <a:uLnTx/>
                <a:uFillTx/>
                <a:latin typeface="+mn-ea"/>
              </a:rPr>
              <a:t>書く。</a:t>
            </a:r>
            <a:endParaRPr kumimoji="1" lang="en-US" altLang="ja-JP" sz="3200" b="0" i="0" u="none" strike="noStrike" kern="1200" cap="none" spc="0" normalizeH="0" baseline="0" noProof="0" dirty="0">
              <a:ln>
                <a:noFill/>
              </a:ln>
              <a:solidFill>
                <a:prstClr val="black"/>
              </a:solidFill>
              <a:effectLst/>
              <a:uLnTx/>
              <a:uFillTx/>
              <a:latin typeface="+mn-ea"/>
            </a:endParaRPr>
          </a:p>
        </p:txBody>
      </p:sp>
      <p:sp>
        <p:nvSpPr>
          <p:cNvPr id="6" name="テキスト ボックス 5"/>
          <p:cNvSpPr txBox="1"/>
          <p:nvPr/>
        </p:nvSpPr>
        <p:spPr>
          <a:xfrm>
            <a:off x="157726" y="1643736"/>
            <a:ext cx="3915782" cy="4154984"/>
          </a:xfrm>
          <a:prstGeom prst="rect">
            <a:avLst/>
          </a:prstGeom>
          <a:noFill/>
        </p:spPr>
        <p:txBody>
          <a:bodyPr wrap="square" rtlCol="0">
            <a:spAutoFit/>
          </a:bodyPr>
          <a:lstStyle/>
          <a:p>
            <a:r>
              <a:rPr kumimoji="1" lang="ja-JP" altLang="en-US" sz="3200" dirty="0" smtClean="0">
                <a:latin typeface="+mj-ea"/>
                <a:ea typeface="+mj-ea"/>
              </a:rPr>
              <a:t>文字のみの交流</a:t>
            </a:r>
            <a:endParaRPr kumimoji="1" lang="en-US" altLang="ja-JP" sz="3200" dirty="0" smtClean="0">
              <a:latin typeface="+mj-ea"/>
              <a:ea typeface="+mj-ea"/>
            </a:endParaRPr>
          </a:p>
          <a:p>
            <a:r>
              <a:rPr lang="ja-JP" altLang="en-US" sz="3200" dirty="0" smtClean="0">
                <a:latin typeface="+mj-ea"/>
                <a:ea typeface="+mj-ea"/>
              </a:rPr>
              <a:t>言葉</a:t>
            </a:r>
            <a:r>
              <a:rPr lang="ja-JP" altLang="en-US" sz="3200" dirty="0">
                <a:latin typeface="+mj-ea"/>
                <a:ea typeface="+mj-ea"/>
              </a:rPr>
              <a:t>の省力</a:t>
            </a:r>
            <a:endParaRPr lang="en-US" altLang="ja-JP" sz="3200" dirty="0">
              <a:latin typeface="+mj-ea"/>
              <a:ea typeface="+mj-ea"/>
            </a:endParaRPr>
          </a:p>
          <a:p>
            <a:r>
              <a:rPr kumimoji="1" lang="ja-JP" altLang="en-US" sz="3200" dirty="0">
                <a:latin typeface="+mj-ea"/>
                <a:ea typeface="+mj-ea"/>
              </a:rPr>
              <a:t>主語抜き文</a:t>
            </a:r>
            <a:endParaRPr kumimoji="1" lang="en-US" altLang="ja-JP" sz="3200" dirty="0">
              <a:latin typeface="+mj-ea"/>
              <a:ea typeface="+mj-ea"/>
            </a:endParaRPr>
          </a:p>
          <a:p>
            <a:endParaRPr kumimoji="1" lang="en-US" altLang="ja-JP" sz="3200" dirty="0">
              <a:latin typeface="+mj-ea"/>
              <a:ea typeface="+mj-ea"/>
            </a:endParaRPr>
          </a:p>
          <a:p>
            <a:r>
              <a:rPr lang="ja-JP" altLang="en-US" sz="3200" dirty="0">
                <a:latin typeface="+mj-ea"/>
                <a:ea typeface="+mj-ea"/>
              </a:rPr>
              <a:t>⇒</a:t>
            </a:r>
            <a:r>
              <a:rPr kumimoji="1" lang="ja-JP" altLang="en-US" sz="3200" dirty="0">
                <a:latin typeface="+mj-ea"/>
                <a:ea typeface="+mj-ea"/>
              </a:rPr>
              <a:t>お互いの認識</a:t>
            </a:r>
            <a:endParaRPr kumimoji="1" lang="en-US" altLang="ja-JP" sz="3200" dirty="0">
              <a:latin typeface="+mj-ea"/>
              <a:ea typeface="+mj-ea"/>
            </a:endParaRPr>
          </a:p>
          <a:p>
            <a:r>
              <a:rPr lang="ja-JP" altLang="en-US" sz="3200" dirty="0">
                <a:latin typeface="+mj-ea"/>
                <a:ea typeface="+mj-ea"/>
              </a:rPr>
              <a:t>違いを生みやすい</a:t>
            </a:r>
            <a:endParaRPr kumimoji="1" lang="en-US" altLang="ja-JP" dirty="0">
              <a:latin typeface="+mj-ea"/>
              <a:ea typeface="+mj-ea"/>
            </a:endParaRPr>
          </a:p>
          <a:p>
            <a:endParaRPr lang="en-US" altLang="ja-JP" dirty="0">
              <a:latin typeface="+mj-ea"/>
              <a:ea typeface="+mj-ea"/>
            </a:endParaRPr>
          </a:p>
          <a:p>
            <a:endParaRPr kumimoji="1" lang="en-US" altLang="ja-JP" dirty="0">
              <a:latin typeface="+mj-ea"/>
              <a:ea typeface="+mj-ea"/>
            </a:endParaRPr>
          </a:p>
          <a:p>
            <a:endParaRPr lang="en-US" altLang="ja-JP" dirty="0">
              <a:latin typeface="+mj-ea"/>
              <a:ea typeface="+mj-ea"/>
            </a:endParaRPr>
          </a:p>
          <a:p>
            <a:endParaRPr kumimoji="1" lang="ja-JP" altLang="en-US" dirty="0">
              <a:latin typeface="+mj-ea"/>
              <a:ea typeface="+mj-ea"/>
            </a:endParaRPr>
          </a:p>
        </p:txBody>
      </p:sp>
      <p:sp>
        <p:nvSpPr>
          <p:cNvPr id="2" name="タイトル 1"/>
          <p:cNvSpPr>
            <a:spLocks noGrp="1"/>
          </p:cNvSpPr>
          <p:nvPr>
            <p:ph type="title"/>
          </p:nvPr>
        </p:nvSpPr>
        <p:spPr>
          <a:xfrm>
            <a:off x="94299" y="498193"/>
            <a:ext cx="7958418" cy="784598"/>
          </a:xfrm>
        </p:spPr>
        <p:txBody>
          <a:bodyPr/>
          <a:lstStyle/>
          <a:p>
            <a:r>
              <a:rPr lang="ja-JP" altLang="en-US" dirty="0"/>
              <a:t>コミュニケーショントラブル</a:t>
            </a:r>
            <a:endParaRPr kumimoji="1" lang="ja-JP" altLang="en-US" dirty="0"/>
          </a:p>
        </p:txBody>
      </p:sp>
    </p:spTree>
    <p:extLst>
      <p:ext uri="{BB962C8B-B14F-4D97-AF65-F5344CB8AC3E}">
        <p14:creationId xmlns:p14="http://schemas.microsoft.com/office/powerpoint/2010/main" val="353553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animBg="1"/>
      <p:bldP spid="15"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57488" y="446734"/>
            <a:ext cx="7958418" cy="784598"/>
          </a:xfrm>
          <a:noFill/>
          <a:ln>
            <a:noFill/>
          </a:ln>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ja-JP" altLang="en-US" dirty="0">
                <a:solidFill>
                  <a:schemeClr val="tx1"/>
                </a:solidFill>
              </a:rPr>
              <a:t>プロフィールメッセージ</a:t>
            </a:r>
            <a:endParaRPr kumimoji="1" lang="ja-JP" altLang="en-US" b="1" dirty="0">
              <a:solidFill>
                <a:schemeClr val="tx1"/>
              </a:solidFill>
            </a:endParaRPr>
          </a:p>
        </p:txBody>
      </p:sp>
      <p:sp>
        <p:nvSpPr>
          <p:cNvPr id="6" name="正方形/長方形 5"/>
          <p:cNvSpPr/>
          <p:nvPr/>
        </p:nvSpPr>
        <p:spPr>
          <a:xfrm>
            <a:off x="1562374" y="1380897"/>
            <a:ext cx="6384324" cy="48178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2702578" y="2605794"/>
            <a:ext cx="4103914" cy="461665"/>
          </a:xfrm>
          <a:prstGeom prst="rect">
            <a:avLst/>
          </a:prstGeom>
          <a:noFill/>
        </p:spPr>
        <p:txBody>
          <a:bodyPr wrap="square" rtlCol="0">
            <a:spAutoFit/>
          </a:bodyPr>
          <a:lstStyle/>
          <a:p>
            <a:pPr algn="ctr"/>
            <a:r>
              <a:rPr kumimoji="1" lang="en-US" altLang="ja-JP" sz="2400" b="1" dirty="0"/>
              <a:t>P</a:t>
            </a:r>
            <a:r>
              <a:rPr kumimoji="1" lang="ja-JP" altLang="en-US" sz="2400" b="1" dirty="0"/>
              <a:t>子　</a:t>
            </a:r>
            <a:r>
              <a:rPr kumimoji="1" lang="en-US" altLang="ja-JP" sz="2400" b="1" dirty="0"/>
              <a:t>(^_-)-☆</a:t>
            </a:r>
            <a:endParaRPr kumimoji="1" lang="ja-JP" altLang="en-US" sz="2400" b="1" dirty="0"/>
          </a:p>
        </p:txBody>
      </p:sp>
      <p:sp>
        <p:nvSpPr>
          <p:cNvPr id="11" name="テキスト ボックス 10"/>
          <p:cNvSpPr txBox="1"/>
          <p:nvPr/>
        </p:nvSpPr>
        <p:spPr>
          <a:xfrm>
            <a:off x="2513539" y="3535125"/>
            <a:ext cx="4677936" cy="2308324"/>
          </a:xfrm>
          <a:prstGeom prst="rect">
            <a:avLst/>
          </a:prstGeom>
          <a:noFill/>
        </p:spPr>
        <p:txBody>
          <a:bodyPr wrap="square" rtlCol="0">
            <a:spAutoFit/>
          </a:bodyPr>
          <a:lstStyle/>
          <a:p>
            <a:pPr algn="ctr"/>
            <a:r>
              <a:rPr lang="ja-JP" altLang="en-US" sz="2400" b="1" dirty="0"/>
              <a:t>テスト前でしんどいのに</a:t>
            </a:r>
            <a:endParaRPr lang="en-US" altLang="ja-JP" sz="2400" b="1" dirty="0"/>
          </a:p>
          <a:p>
            <a:pPr algn="ctr"/>
            <a:r>
              <a:rPr kumimoji="1" lang="ja-JP" altLang="en-US" sz="2400" b="1" dirty="0"/>
              <a:t>なんではなしかけてくるんだろ</a:t>
            </a:r>
            <a:endParaRPr kumimoji="1" lang="en-US" altLang="ja-JP" sz="2400" b="1" dirty="0"/>
          </a:p>
          <a:p>
            <a:pPr algn="ctr"/>
            <a:endParaRPr lang="en-US" altLang="ja-JP" sz="2400" b="1" dirty="0"/>
          </a:p>
          <a:p>
            <a:pPr algn="ctr"/>
            <a:endParaRPr kumimoji="1" lang="en-US" altLang="ja-JP" sz="2400" b="1" dirty="0"/>
          </a:p>
          <a:p>
            <a:pPr algn="ctr"/>
            <a:r>
              <a:rPr lang="ja-JP" altLang="en-US" sz="2400" b="1" dirty="0"/>
              <a:t>マジで</a:t>
            </a:r>
            <a:r>
              <a:rPr lang="ja-JP" altLang="en-US" sz="2400" b="1" dirty="0" err="1"/>
              <a:t>うざ</a:t>
            </a:r>
            <a:r>
              <a:rPr lang="ja-JP" altLang="en-US" sz="2400" b="1" dirty="0"/>
              <a:t>すぎ</a:t>
            </a:r>
            <a:endParaRPr lang="en-US" altLang="ja-JP" sz="2400" b="1" dirty="0"/>
          </a:p>
          <a:p>
            <a:pPr algn="ctr"/>
            <a:endParaRPr kumimoji="1" lang="ja-JP" altLang="en-US" sz="2400" b="1" dirty="0"/>
          </a:p>
        </p:txBody>
      </p:sp>
      <p:sp>
        <p:nvSpPr>
          <p:cNvPr id="12" name="テキスト ボックス 11"/>
          <p:cNvSpPr txBox="1"/>
          <p:nvPr/>
        </p:nvSpPr>
        <p:spPr>
          <a:xfrm>
            <a:off x="3450457" y="6481750"/>
            <a:ext cx="5812972" cy="369332"/>
          </a:xfrm>
          <a:prstGeom prst="rect">
            <a:avLst/>
          </a:prstGeom>
          <a:noFill/>
        </p:spPr>
        <p:txBody>
          <a:bodyPr wrap="square" rtlCol="0">
            <a:spAutoFit/>
          </a:bodyPr>
          <a:lstStyle/>
          <a:p>
            <a:r>
              <a:rPr kumimoji="1" lang="ja-JP" altLang="en-US" dirty="0">
                <a:latin typeface="+mn-ea"/>
              </a:rPr>
              <a:t>トークアプリ　</a:t>
            </a:r>
            <a:r>
              <a:rPr lang="ja-JP" altLang="en-US" dirty="0">
                <a:latin typeface="+mn-ea"/>
              </a:rPr>
              <a:t>プロフィール</a:t>
            </a:r>
            <a:r>
              <a:rPr kumimoji="1" lang="ja-JP" altLang="en-US" dirty="0">
                <a:latin typeface="+mn-ea"/>
              </a:rPr>
              <a:t>メッセージイメージ画</a:t>
            </a:r>
          </a:p>
        </p:txBody>
      </p:sp>
      <p:sp>
        <p:nvSpPr>
          <p:cNvPr id="2" name="正方形/長方形 1"/>
          <p:cNvSpPr/>
          <p:nvPr/>
        </p:nvSpPr>
        <p:spPr>
          <a:xfrm>
            <a:off x="1562374" y="1380897"/>
            <a:ext cx="6384324" cy="4331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rotWithShape="1">
          <a:blip r:embed="rId3"/>
          <a:srcRect t="35860" r="3370"/>
          <a:stretch/>
        </p:blipFill>
        <p:spPr>
          <a:xfrm>
            <a:off x="3813315" y="1380897"/>
            <a:ext cx="1882441" cy="1075332"/>
          </a:xfrm>
          <a:prstGeom prst="rect">
            <a:avLst/>
          </a:prstGeom>
        </p:spPr>
      </p:pic>
    </p:spTree>
    <p:extLst>
      <p:ext uri="{BB962C8B-B14F-4D97-AF65-F5344CB8AC3E}">
        <p14:creationId xmlns:p14="http://schemas.microsoft.com/office/powerpoint/2010/main" val="34265441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txBox="1">
            <a:spLocks/>
          </p:cNvSpPr>
          <p:nvPr/>
        </p:nvSpPr>
        <p:spPr>
          <a:xfrm>
            <a:off x="601581" y="1420990"/>
            <a:ext cx="8248073" cy="470003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600" b="1" dirty="0">
                <a:latin typeface="メイリオ" panose="020B0604030504040204" pitchFamily="50" charset="-128"/>
                <a:ea typeface="メイリオ" panose="020B0604030504040204" pitchFamily="50" charset="-128"/>
              </a:rPr>
              <a:t>メリット　</a:t>
            </a:r>
            <a:endParaRPr lang="en-US" altLang="ja-JP" sz="3600" b="1"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sz="3600" b="1" dirty="0">
                <a:latin typeface="メイリオ" panose="020B0604030504040204" pitchFamily="50" charset="-128"/>
                <a:ea typeface="メイリオ" panose="020B0604030504040204" pitchFamily="50" charset="-128"/>
              </a:rPr>
              <a:t>　　スピードの速さ、リアルタイム</a:t>
            </a:r>
            <a:endParaRPr lang="en-US" altLang="ja-JP" sz="3600" b="1"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sz="3600" b="1" dirty="0">
                <a:latin typeface="メイリオ" panose="020B0604030504040204" pitchFamily="50" charset="-128"/>
                <a:ea typeface="メイリオ" panose="020B0604030504040204" pitchFamily="50" charset="-128"/>
              </a:rPr>
              <a:t>　　拡散性、確実性、手軽。</a:t>
            </a:r>
            <a:endParaRPr lang="en-US" altLang="ja-JP" sz="3600" b="1"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endParaRPr lang="en-US" altLang="ja-JP" sz="3600" b="1"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sz="3600" b="1" dirty="0">
                <a:latin typeface="メイリオ" panose="020B0604030504040204" pitchFamily="50" charset="-128"/>
                <a:ea typeface="メイリオ" panose="020B0604030504040204" pitchFamily="50" charset="-128"/>
              </a:rPr>
              <a:t>デメリット　　</a:t>
            </a:r>
            <a:endParaRPr lang="en-US" altLang="ja-JP" sz="3600" b="1" dirty="0">
              <a:latin typeface="メイリオ" panose="020B0604030504040204" pitchFamily="50" charset="-128"/>
              <a:ea typeface="メイリオ" panose="020B0604030504040204" pitchFamily="50" charset="-128"/>
            </a:endParaRPr>
          </a:p>
          <a:p>
            <a:pPr marL="457200" lvl="1" indent="0">
              <a:buNone/>
            </a:pPr>
            <a:r>
              <a:rPr lang="ja-JP" altLang="en-US" sz="3600" b="1" dirty="0">
                <a:latin typeface="メイリオ" panose="020B0604030504040204" pitchFamily="50" charset="-128"/>
                <a:ea typeface="メイリオ" panose="020B0604030504040204" pitchFamily="50" charset="-128"/>
              </a:rPr>
              <a:t>　表情が見えないので気持ちの</a:t>
            </a:r>
            <a:endParaRPr lang="en-US" altLang="ja-JP" sz="3600" b="1" dirty="0">
              <a:latin typeface="メイリオ" panose="020B0604030504040204" pitchFamily="50" charset="-128"/>
              <a:ea typeface="メイリオ" panose="020B0604030504040204" pitchFamily="50" charset="-128"/>
            </a:endParaRPr>
          </a:p>
          <a:p>
            <a:pPr marL="457200" lvl="1" indent="0">
              <a:buFont typeface="Arial" panose="020B0604020202020204" pitchFamily="34" charset="0"/>
              <a:buNone/>
            </a:pPr>
            <a:r>
              <a:rPr lang="ja-JP" altLang="en-US" sz="3600" b="1" dirty="0">
                <a:latin typeface="メイリオ" panose="020B0604030504040204" pitchFamily="50" charset="-128"/>
                <a:ea typeface="メイリオ" panose="020B0604030504040204" pitchFamily="50" charset="-128"/>
              </a:rPr>
              <a:t>　いきちがいがおこることもある。</a:t>
            </a:r>
            <a:endParaRPr lang="en-US" altLang="ja-JP" sz="3600" b="1" dirty="0">
              <a:latin typeface="メイリオ" panose="020B0604030504040204" pitchFamily="50" charset="-128"/>
              <a:ea typeface="メイリオ" panose="020B0604030504040204" pitchFamily="50" charset="-128"/>
            </a:endParaRPr>
          </a:p>
          <a:p>
            <a:pPr marL="457200" lvl="1" indent="0">
              <a:buNone/>
            </a:pPr>
            <a:r>
              <a:rPr lang="ja-JP" altLang="en-US" sz="3600" b="1" dirty="0">
                <a:latin typeface="メイリオ" panose="020B0604030504040204" pitchFamily="50" charset="-128"/>
                <a:ea typeface="メイリオ" panose="020B0604030504040204" pitchFamily="50" charset="-128"/>
              </a:rPr>
              <a:t>　スタンプも万能ではない。</a:t>
            </a:r>
            <a:endParaRPr lang="en-US" altLang="ja-JP" sz="3600" b="1" dirty="0">
              <a:latin typeface="メイリオ" panose="020B0604030504040204" pitchFamily="50" charset="-128"/>
              <a:ea typeface="メイリオ" panose="020B0604030504040204" pitchFamily="50" charset="-128"/>
            </a:endParaRPr>
          </a:p>
          <a:p>
            <a:pPr marL="457200" lvl="1" indent="0">
              <a:buFont typeface="Arial" panose="020B0604020202020204" pitchFamily="34" charset="0"/>
              <a:buNone/>
            </a:pPr>
            <a:endParaRPr lang="en-US" altLang="ja-JP" sz="3900" b="1" dirty="0">
              <a:solidFill>
                <a:srgbClr val="D62475"/>
              </a:solidFill>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1455605" y="5918471"/>
            <a:ext cx="7608499" cy="830997"/>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ja-JP" altLang="en-US" sz="2400" b="1" dirty="0">
                <a:solidFill>
                  <a:schemeClr val="bg1"/>
                </a:solidFill>
                <a:latin typeface="メイリオ" panose="020B0604030504040204" pitchFamily="50" charset="-128"/>
                <a:ea typeface="メイリオ" panose="020B0604030504040204" pitchFamily="50" charset="-128"/>
              </a:rPr>
              <a:t>衝動的な判断をしない。</a:t>
            </a:r>
            <a:endParaRPr lang="en-US" altLang="ja-JP" sz="2400" b="1" dirty="0">
              <a:solidFill>
                <a:schemeClr val="bg1"/>
              </a:solidFill>
              <a:latin typeface="メイリオ" panose="020B0604030504040204" pitchFamily="50" charset="-128"/>
              <a:ea typeface="メイリオ" panose="020B0604030504040204" pitchFamily="50" charset="-128"/>
            </a:endParaRPr>
          </a:p>
          <a:p>
            <a:r>
              <a:rPr lang="ja-JP" altLang="en-US" sz="2400" b="1" dirty="0">
                <a:solidFill>
                  <a:schemeClr val="bg1"/>
                </a:solidFill>
                <a:latin typeface="メイリオ" panose="020B0604030504040204" pitchFamily="50" charset="-128"/>
                <a:ea typeface="メイリオ" panose="020B0604030504040204" pitchFamily="50" charset="-128"/>
              </a:rPr>
              <a:t>コミュニケーションをトークアプリにたよらない。</a:t>
            </a:r>
          </a:p>
        </p:txBody>
      </p:sp>
      <p:sp>
        <p:nvSpPr>
          <p:cNvPr id="6" name="タイトル 5"/>
          <p:cNvSpPr>
            <a:spLocks noGrp="1"/>
          </p:cNvSpPr>
          <p:nvPr>
            <p:ph type="title"/>
          </p:nvPr>
        </p:nvSpPr>
        <p:spPr>
          <a:xfrm>
            <a:off x="183719" y="765326"/>
            <a:ext cx="7958418" cy="784598"/>
          </a:xfrm>
        </p:spPr>
        <p:txBody>
          <a:bodyPr/>
          <a:lstStyle/>
          <a:p>
            <a:r>
              <a:rPr lang="ja-JP" altLang="en-US" dirty="0"/>
              <a:t>トークアプリの特徴</a:t>
            </a:r>
            <a:br>
              <a:rPr lang="ja-JP" altLang="en-US" dirty="0"/>
            </a:br>
            <a:endParaRPr kumimoji="1" lang="ja-JP" altLang="en-US" dirty="0"/>
          </a:p>
        </p:txBody>
      </p:sp>
    </p:spTree>
    <p:extLst>
      <p:ext uri="{BB962C8B-B14F-4D97-AF65-F5344CB8AC3E}">
        <p14:creationId xmlns:p14="http://schemas.microsoft.com/office/powerpoint/2010/main" val="4320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204106" y="2054225"/>
            <a:ext cx="8722180" cy="4351338"/>
          </a:xfrm>
        </p:spPr>
        <p:txBody>
          <a:bodyPr>
            <a:noAutofit/>
          </a:bodyPr>
          <a:lstStyle/>
          <a:p>
            <a:pPr marL="0" indent="0">
              <a:buNone/>
            </a:pPr>
            <a:r>
              <a:rPr lang="ja-JP" altLang="en-US" sz="6000" b="1" dirty="0">
                <a:latin typeface="メイリオ" panose="020B0604030504040204" pitchFamily="50" charset="-128"/>
                <a:ea typeface="メイリオ" panose="020B0604030504040204" pitchFamily="50" charset="-128"/>
              </a:rPr>
              <a:t>モラルに反することは、現実世界でも</a:t>
            </a:r>
            <a:endParaRPr lang="en-US" altLang="ja-JP" sz="6000" b="1" dirty="0">
              <a:latin typeface="メイリオ" panose="020B0604030504040204" pitchFamily="50" charset="-128"/>
              <a:ea typeface="メイリオ" panose="020B0604030504040204" pitchFamily="50" charset="-128"/>
            </a:endParaRPr>
          </a:p>
          <a:p>
            <a:pPr marL="0" indent="0">
              <a:buNone/>
            </a:pPr>
            <a:r>
              <a:rPr lang="ja-JP" altLang="en-US" sz="6000" b="1" dirty="0">
                <a:latin typeface="メイリオ" panose="020B0604030504040204" pitchFamily="50" charset="-128"/>
                <a:ea typeface="メイリオ" panose="020B0604030504040204" pitchFamily="50" charset="-128"/>
              </a:rPr>
              <a:t>ネット世界でもやってはいけない。</a:t>
            </a:r>
            <a:endParaRPr lang="en-US" altLang="ja-JP" sz="6000" b="1" dirty="0">
              <a:latin typeface="メイリオ" panose="020B0604030504040204" pitchFamily="50" charset="-128"/>
              <a:ea typeface="メイリオ" panose="020B0604030504040204" pitchFamily="50" charset="-128"/>
            </a:endParaRPr>
          </a:p>
          <a:p>
            <a:pPr marL="0" indent="0">
              <a:buNone/>
            </a:pPr>
            <a:endParaRPr lang="en-US" altLang="ja-JP" sz="4800" b="1" dirty="0">
              <a:solidFill>
                <a:srgbClr val="D62475"/>
              </a:solidFill>
            </a:endParaRPr>
          </a:p>
        </p:txBody>
      </p:sp>
      <p:sp>
        <p:nvSpPr>
          <p:cNvPr id="2" name="タイトル 1"/>
          <p:cNvSpPr>
            <a:spLocks noGrp="1"/>
          </p:cNvSpPr>
          <p:nvPr>
            <p:ph type="title"/>
          </p:nvPr>
        </p:nvSpPr>
        <p:spPr>
          <a:xfrm>
            <a:off x="117821" y="465259"/>
            <a:ext cx="7958418" cy="784598"/>
          </a:xfrm>
        </p:spPr>
        <p:txBody>
          <a:bodyPr/>
          <a:lstStyle/>
          <a:p>
            <a:r>
              <a:rPr lang="ja-JP" altLang="en-US" sz="4000" dirty="0"/>
              <a:t>ネットが悪い？スマホが悪い？</a:t>
            </a:r>
            <a:endParaRPr kumimoji="1" lang="ja-JP" altLang="en-US" sz="4000" dirty="0"/>
          </a:p>
        </p:txBody>
      </p:sp>
    </p:spTree>
    <p:extLst>
      <p:ext uri="{BB962C8B-B14F-4D97-AF65-F5344CB8AC3E}">
        <p14:creationId xmlns:p14="http://schemas.microsoft.com/office/powerpoint/2010/main" val="33901836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idx="4294967295"/>
          </p:nvPr>
        </p:nvSpPr>
        <p:spPr>
          <a:xfrm>
            <a:off x="628649" y="1812303"/>
            <a:ext cx="7772400" cy="2954337"/>
          </a:xfrm>
        </p:spPr>
        <p:txBody>
          <a:bodyPr>
            <a:normAutofit/>
          </a:bodyPr>
          <a:lstStyle/>
          <a:p>
            <a:r>
              <a:rPr lang="ja-JP" altLang="en-US" sz="6600" b="1" dirty="0">
                <a:latin typeface="メイリオ" panose="020B0604030504040204" pitchFamily="50" charset="-128"/>
                <a:ea typeface="メイリオ" panose="020B0604030504040204" pitchFamily="50" charset="-128"/>
              </a:rPr>
              <a:t>子どもたちの</a:t>
            </a:r>
            <a:br>
              <a:rPr lang="ja-JP" altLang="en-US" sz="6600" b="1" dirty="0">
                <a:latin typeface="メイリオ" panose="020B0604030504040204" pitchFamily="50" charset="-128"/>
                <a:ea typeface="メイリオ" panose="020B0604030504040204" pitchFamily="50" charset="-128"/>
              </a:rPr>
            </a:br>
            <a:r>
              <a:rPr lang="ja-JP" altLang="en-US" sz="6600" b="1" dirty="0">
                <a:latin typeface="メイリオ" panose="020B0604030504040204" pitchFamily="50" charset="-128"/>
                <a:ea typeface="メイリオ" panose="020B0604030504040204" pitchFamily="50" charset="-128"/>
              </a:rPr>
              <a:t>使用状況を</a:t>
            </a:r>
            <a:br>
              <a:rPr lang="ja-JP" altLang="en-US" sz="6600" b="1" dirty="0">
                <a:latin typeface="メイリオ" panose="020B0604030504040204" pitchFamily="50" charset="-128"/>
                <a:ea typeface="メイリオ" panose="020B0604030504040204" pitchFamily="50" charset="-128"/>
              </a:rPr>
            </a:br>
            <a:r>
              <a:rPr lang="ja-JP" altLang="en-US" sz="6600" b="1" dirty="0">
                <a:latin typeface="メイリオ" panose="020B0604030504040204" pitchFamily="50" charset="-128"/>
                <a:ea typeface="メイリオ" panose="020B0604030504040204" pitchFamily="50" charset="-128"/>
              </a:rPr>
              <a:t>知ることが大切。</a:t>
            </a:r>
            <a:endParaRPr kumimoji="1" lang="ja-JP" altLang="en-US" sz="6600" b="1" dirty="0">
              <a:latin typeface="メイリオ" panose="020B0604030504040204" pitchFamily="50" charset="-128"/>
              <a:ea typeface="メイリオ" panose="020B0604030504040204" pitchFamily="50" charset="-128"/>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8218" y="4895378"/>
            <a:ext cx="5670816" cy="1801372"/>
          </a:xfrm>
          <a:prstGeom prst="rect">
            <a:avLst/>
          </a:prstGeom>
        </p:spPr>
      </p:pic>
      <p:sp>
        <p:nvSpPr>
          <p:cNvPr id="2" name="円形吹き出し 1"/>
          <p:cNvSpPr/>
          <p:nvPr/>
        </p:nvSpPr>
        <p:spPr>
          <a:xfrm>
            <a:off x="6852704" y="3177510"/>
            <a:ext cx="2051221" cy="1647568"/>
          </a:xfrm>
          <a:prstGeom prst="wedgeEllipseCallout">
            <a:avLst>
              <a:gd name="adj1" fmla="val -79944"/>
              <a:gd name="adj2" fmla="val 695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a:t>わからないことは聞く姿勢も大事</a:t>
            </a:r>
          </a:p>
        </p:txBody>
      </p:sp>
    </p:spTree>
    <p:extLst>
      <p:ext uri="{BB962C8B-B14F-4D97-AF65-F5344CB8AC3E}">
        <p14:creationId xmlns:p14="http://schemas.microsoft.com/office/powerpoint/2010/main" val="41178631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idx="4294967295"/>
          </p:nvPr>
        </p:nvSpPr>
        <p:spPr>
          <a:xfrm>
            <a:off x="389140" y="1679710"/>
            <a:ext cx="9221788" cy="2954337"/>
          </a:xfrm>
        </p:spPr>
        <p:txBody>
          <a:bodyPr>
            <a:normAutofit/>
          </a:bodyPr>
          <a:lstStyle/>
          <a:p>
            <a:r>
              <a:rPr lang="ja-JP" altLang="en-US" sz="6600" b="1" dirty="0">
                <a:latin typeface="メイリオ" panose="020B0604030504040204" pitchFamily="50" charset="-128"/>
                <a:ea typeface="メイリオ" panose="020B0604030504040204" pitchFamily="50" charset="-128"/>
              </a:rPr>
              <a:t>投稿の結果を想像させ適切な使い方を</a:t>
            </a:r>
            <a:r>
              <a:rPr lang="en-US" altLang="ja-JP" sz="6600" b="1" dirty="0">
                <a:latin typeface="メイリオ" panose="020B0604030504040204" pitchFamily="50" charset="-128"/>
                <a:ea typeface="メイリオ" panose="020B0604030504040204" pitchFamily="50" charset="-128"/>
              </a:rPr>
              <a:t/>
            </a:r>
            <a:br>
              <a:rPr lang="en-US" altLang="ja-JP" sz="6600" b="1" dirty="0">
                <a:latin typeface="メイリオ" panose="020B0604030504040204" pitchFamily="50" charset="-128"/>
                <a:ea typeface="メイリオ" panose="020B0604030504040204" pitchFamily="50" charset="-128"/>
              </a:rPr>
            </a:br>
            <a:r>
              <a:rPr lang="ja-JP" altLang="en-US" sz="6600" b="1" dirty="0">
                <a:latin typeface="メイリオ" panose="020B0604030504040204" pitchFamily="50" charset="-128"/>
                <a:ea typeface="メイリオ" panose="020B0604030504040204" pitchFamily="50" charset="-128"/>
              </a:rPr>
              <a:t>話し合う。</a:t>
            </a: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8218" y="4895378"/>
            <a:ext cx="5670816" cy="1801372"/>
          </a:xfrm>
          <a:prstGeom prst="rect">
            <a:avLst/>
          </a:prstGeom>
        </p:spPr>
      </p:pic>
    </p:spTree>
    <p:extLst>
      <p:ext uri="{BB962C8B-B14F-4D97-AF65-F5344CB8AC3E}">
        <p14:creationId xmlns:p14="http://schemas.microsoft.com/office/powerpoint/2010/main" val="56138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xmlns="" id="{1C7DDBA5-2C27-4768-8D88-FFA784A7E198}"/>
              </a:ext>
            </a:extLst>
          </p:cNvPr>
          <p:cNvSpPr>
            <a:spLocks noGrp="1"/>
          </p:cNvSpPr>
          <p:nvPr>
            <p:ph sz="half" idx="1"/>
          </p:nvPr>
        </p:nvSpPr>
        <p:spPr>
          <a:xfrm>
            <a:off x="404913" y="1640799"/>
            <a:ext cx="8739087" cy="4351338"/>
          </a:xfrm>
        </p:spPr>
        <p:txBody>
          <a:bodyPr>
            <a:normAutofit/>
          </a:bodyPr>
          <a:lstStyle/>
          <a:p>
            <a:pPr marL="0" indent="0">
              <a:buNone/>
            </a:pPr>
            <a:r>
              <a:rPr lang="ja-JP" altLang="en-US" sz="6000" b="1" dirty="0">
                <a:latin typeface="メイリオ" panose="020B0604030504040204" pitchFamily="50" charset="-128"/>
                <a:ea typeface="メイリオ" panose="020B0604030504040204" pitchFamily="50" charset="-128"/>
              </a:rPr>
              <a:t>子どもたちが</a:t>
            </a:r>
            <a:endParaRPr lang="en-US" altLang="ja-JP" sz="6000" b="1" dirty="0">
              <a:latin typeface="メイリオ" panose="020B0604030504040204" pitchFamily="50" charset="-128"/>
              <a:ea typeface="メイリオ" panose="020B0604030504040204" pitchFamily="50" charset="-128"/>
            </a:endParaRPr>
          </a:p>
          <a:p>
            <a:pPr marL="0" indent="0">
              <a:buNone/>
            </a:pPr>
            <a:r>
              <a:rPr lang="ja-JP" altLang="en-US" sz="6000" b="1" dirty="0">
                <a:latin typeface="メイリオ" panose="020B0604030504040204" pitchFamily="50" charset="-128"/>
                <a:ea typeface="メイリオ" panose="020B0604030504040204" pitchFamily="50" charset="-128"/>
              </a:rPr>
              <a:t>困った時に</a:t>
            </a:r>
            <a:r>
              <a:rPr lang="en-US" altLang="ja-JP" sz="6000" b="1" dirty="0">
                <a:latin typeface="メイリオ" panose="020B0604030504040204" pitchFamily="50" charset="-128"/>
                <a:ea typeface="メイリオ" panose="020B0604030504040204" pitchFamily="50" charset="-128"/>
              </a:rPr>
              <a:t/>
            </a:r>
            <a:br>
              <a:rPr lang="en-US" altLang="ja-JP" sz="6000" b="1" dirty="0">
                <a:latin typeface="メイリオ" panose="020B0604030504040204" pitchFamily="50" charset="-128"/>
                <a:ea typeface="メイリオ" panose="020B0604030504040204" pitchFamily="50" charset="-128"/>
              </a:rPr>
            </a:br>
            <a:r>
              <a:rPr lang="ja-JP" altLang="en-US" sz="6000" b="1" dirty="0">
                <a:latin typeface="メイリオ" panose="020B0604030504040204" pitchFamily="50" charset="-128"/>
                <a:ea typeface="メイリオ" panose="020B0604030504040204" pitchFamily="50" charset="-128"/>
              </a:rPr>
              <a:t>相談できる存在になる。</a:t>
            </a:r>
            <a:endParaRPr lang="en-US" altLang="ja-JP" sz="6000" b="1" dirty="0">
              <a:latin typeface="メイリオ" panose="020B0604030504040204" pitchFamily="50" charset="-128"/>
              <a:ea typeface="メイリオ" panose="020B0604030504040204" pitchFamily="50" charset="-128"/>
            </a:endParaRPr>
          </a:p>
          <a:p>
            <a:pPr marL="0" indent="0">
              <a:buNone/>
            </a:pPr>
            <a:endParaRPr lang="en-US" altLang="ja-JP" sz="6000" dirty="0"/>
          </a:p>
        </p:txBody>
      </p:sp>
    </p:spTree>
    <p:extLst>
      <p:ext uri="{BB962C8B-B14F-4D97-AF65-F5344CB8AC3E}">
        <p14:creationId xmlns:p14="http://schemas.microsoft.com/office/powerpoint/2010/main" val="387557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sz="11500" dirty="0">
                <a:solidFill>
                  <a:prstClr val="black"/>
                </a:solidFill>
                <a:latin typeface="メイリオ"/>
              </a:rPr>
              <a:t>SNS</a:t>
            </a:r>
            <a:endParaRPr kumimoji="1" lang="ja-JP" altLang="en-US" dirty="0"/>
          </a:p>
        </p:txBody>
      </p:sp>
      <p:sp>
        <p:nvSpPr>
          <p:cNvPr id="6" name="コンテンツ プレースホルダー 5"/>
          <p:cNvSpPr>
            <a:spLocks noGrp="1"/>
          </p:cNvSpPr>
          <p:nvPr>
            <p:ph sz="half" idx="1"/>
          </p:nvPr>
        </p:nvSpPr>
        <p:spPr>
          <a:xfrm>
            <a:off x="5145314" y="6229584"/>
            <a:ext cx="4619918" cy="748620"/>
          </a:xfrm>
        </p:spPr>
        <p:txBody>
          <a:bodyPr/>
          <a:lstStyle/>
          <a:p>
            <a:r>
              <a:rPr kumimoji="1" lang="ja-JP" altLang="en-US" dirty="0"/>
              <a:t>対象：保護者</a:t>
            </a:r>
          </a:p>
        </p:txBody>
      </p:sp>
    </p:spTree>
    <p:extLst>
      <p:ext uri="{BB962C8B-B14F-4D97-AF65-F5344CB8AC3E}">
        <p14:creationId xmlns:p14="http://schemas.microsoft.com/office/powerpoint/2010/main" val="3344494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396" y="118225"/>
            <a:ext cx="9046723" cy="510363"/>
          </a:xfrm>
          <a:solidFill>
            <a:schemeClr val="accent2">
              <a:lumMod val="20000"/>
              <a:lumOff val="80000"/>
            </a:schemeClr>
          </a:solidFill>
          <a:ln w="28575">
            <a:noFill/>
          </a:ln>
        </p:spPr>
        <p:txBody>
          <a:bodyPr>
            <a:normAutofit/>
          </a:bodyPr>
          <a:lstStyle/>
          <a:p>
            <a:pPr algn="ctr"/>
            <a:r>
              <a:rPr kumimoji="1" lang="ja-JP" altLang="en-US" sz="2400" dirty="0">
                <a:latin typeface="+mn-ea"/>
                <a:ea typeface="+mn-ea"/>
              </a:rPr>
              <a:t>本教材の使用方法　</a:t>
            </a:r>
            <a:r>
              <a:rPr kumimoji="1" lang="en-US" altLang="ja-JP" sz="2400" dirty="0">
                <a:latin typeface="+mn-ea"/>
                <a:ea typeface="+mn-ea"/>
              </a:rPr>
              <a:t>SNS_</a:t>
            </a:r>
            <a:r>
              <a:rPr lang="ja-JP" altLang="en-US" sz="2400" dirty="0">
                <a:latin typeface="+mn-ea"/>
                <a:ea typeface="+mn-ea"/>
              </a:rPr>
              <a:t>保護者</a:t>
            </a:r>
            <a:endParaRPr kumimoji="1" lang="ja-JP" altLang="en-US" sz="2400" dirty="0">
              <a:latin typeface="+mn-ea"/>
              <a:ea typeface="+mn-ea"/>
            </a:endParaRPr>
          </a:p>
        </p:txBody>
      </p:sp>
      <p:sp>
        <p:nvSpPr>
          <p:cNvPr id="3" name="タイトル 1"/>
          <p:cNvSpPr txBox="1">
            <a:spLocks/>
          </p:cNvSpPr>
          <p:nvPr/>
        </p:nvSpPr>
        <p:spPr>
          <a:xfrm>
            <a:off x="122806" y="1630401"/>
            <a:ext cx="2931673" cy="442269"/>
          </a:xfrm>
          <a:prstGeom prst="rect">
            <a:avLst/>
          </a:prstGeom>
          <a:ln w="28575">
            <a:solidFill>
              <a:schemeClr val="accent2"/>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dirty="0">
                <a:solidFill>
                  <a:prstClr val="black"/>
                </a:solidFill>
                <a:latin typeface="+mn-ea"/>
                <a:ea typeface="+mn-ea"/>
              </a:rPr>
              <a:t>本教材のねらい</a:t>
            </a:r>
          </a:p>
        </p:txBody>
      </p:sp>
      <p:sp>
        <p:nvSpPr>
          <p:cNvPr id="5" name="テキスト ボックス 4"/>
          <p:cNvSpPr txBox="1"/>
          <p:nvPr/>
        </p:nvSpPr>
        <p:spPr>
          <a:xfrm>
            <a:off x="122807" y="2141323"/>
            <a:ext cx="8755299" cy="1569660"/>
          </a:xfrm>
          <a:prstGeom prst="rect">
            <a:avLst/>
          </a:prstGeom>
          <a:noFill/>
        </p:spPr>
        <p:txBody>
          <a:bodyPr wrap="square" rtlCol="0">
            <a:spAutoFit/>
          </a:bodyPr>
          <a:lstStyle/>
          <a:p>
            <a:r>
              <a:rPr lang="ja-JP" altLang="en-US" sz="1600" dirty="0">
                <a:solidFill>
                  <a:prstClr val="black"/>
                </a:solidFill>
                <a:latin typeface="+mn-ea"/>
              </a:rPr>
              <a:t>現在、</a:t>
            </a:r>
            <a:r>
              <a:rPr lang="en-US" altLang="ja-JP" sz="1600" dirty="0">
                <a:solidFill>
                  <a:prstClr val="black"/>
                </a:solidFill>
                <a:latin typeface="+mn-ea"/>
              </a:rPr>
              <a:t>SNS</a:t>
            </a:r>
            <a:r>
              <a:rPr lang="ja-JP" altLang="en-US" sz="1600" dirty="0">
                <a:solidFill>
                  <a:prstClr val="black"/>
                </a:solidFill>
                <a:latin typeface="+mn-ea"/>
              </a:rPr>
              <a:t>サービスが多様化し、世代別に利用</a:t>
            </a:r>
            <a:r>
              <a:rPr lang="en-US" altLang="ja-JP" sz="1600" dirty="0">
                <a:solidFill>
                  <a:prstClr val="black"/>
                </a:solidFill>
                <a:latin typeface="+mn-ea"/>
              </a:rPr>
              <a:t>SNS</a:t>
            </a:r>
            <a:r>
              <a:rPr lang="ja-JP" altLang="en-US" sz="1600" dirty="0">
                <a:solidFill>
                  <a:prstClr val="black"/>
                </a:solidFill>
                <a:latin typeface="+mn-ea"/>
              </a:rPr>
              <a:t>に違いがある。しかし、</a:t>
            </a:r>
            <a:r>
              <a:rPr lang="en-US" altLang="ja-JP" sz="1600" dirty="0">
                <a:solidFill>
                  <a:prstClr val="black"/>
                </a:solidFill>
                <a:latin typeface="+mn-ea"/>
              </a:rPr>
              <a:t>SNS</a:t>
            </a:r>
            <a:r>
              <a:rPr lang="ja-JP" altLang="en-US" sz="1600" dirty="0">
                <a:solidFill>
                  <a:prstClr val="black"/>
                </a:solidFill>
                <a:latin typeface="+mn-ea"/>
              </a:rPr>
              <a:t>への投稿はインターネットという情報伝達の手段を使用する上で不易な特徴（拡散性、記録性等）があるといわれており、押さえておくべきポイントは同じである。この教材では保護者の視点から、子ども達の</a:t>
            </a:r>
            <a:r>
              <a:rPr lang="en-US" altLang="ja-JP" sz="1600" dirty="0">
                <a:solidFill>
                  <a:prstClr val="black"/>
                </a:solidFill>
                <a:latin typeface="+mn-ea"/>
              </a:rPr>
              <a:t>SNS</a:t>
            </a:r>
            <a:r>
              <a:rPr lang="ja-JP" altLang="en-US" sz="1600" dirty="0">
                <a:solidFill>
                  <a:prstClr val="black"/>
                </a:solidFill>
                <a:latin typeface="+mn-ea"/>
              </a:rPr>
              <a:t>利用状況を確認し、考えられるトラブル事例を伝えることを目的としている。また保護者の責任として、</a:t>
            </a:r>
            <a:r>
              <a:rPr lang="en-US" altLang="ja-JP" sz="1600" dirty="0">
                <a:solidFill>
                  <a:prstClr val="black"/>
                </a:solidFill>
                <a:latin typeface="+mn-ea"/>
              </a:rPr>
              <a:t>SNS</a:t>
            </a:r>
            <a:r>
              <a:rPr lang="ja-JP" altLang="en-US" sz="1600" dirty="0">
                <a:solidFill>
                  <a:prstClr val="black"/>
                </a:solidFill>
                <a:latin typeface="+mn-ea"/>
              </a:rPr>
              <a:t>の年齢制限や使用時のメリットデメリットなどを子どもと話し合って使う必要性があることを伝える。</a:t>
            </a:r>
            <a:endParaRPr lang="en-US" altLang="ja-JP" sz="1600" dirty="0">
              <a:solidFill>
                <a:prstClr val="black"/>
              </a:solidFill>
              <a:latin typeface="+mn-ea"/>
            </a:endParaRPr>
          </a:p>
        </p:txBody>
      </p:sp>
      <p:sp>
        <p:nvSpPr>
          <p:cNvPr id="6" name="タイトル 1"/>
          <p:cNvSpPr txBox="1">
            <a:spLocks/>
          </p:cNvSpPr>
          <p:nvPr/>
        </p:nvSpPr>
        <p:spPr>
          <a:xfrm>
            <a:off x="122808" y="670224"/>
            <a:ext cx="2996525" cy="442269"/>
          </a:xfrm>
          <a:prstGeom prst="rect">
            <a:avLst/>
          </a:prstGeom>
          <a:ln w="28575">
            <a:solidFill>
              <a:schemeClr val="accent2"/>
            </a:solidFill>
          </a:ln>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dirty="0">
                <a:solidFill>
                  <a:prstClr val="black"/>
                </a:solidFill>
                <a:latin typeface="+mn-ea"/>
                <a:ea typeface="+mn-ea"/>
              </a:rPr>
              <a:t>テーマ①</a:t>
            </a:r>
            <a:r>
              <a:rPr lang="en-US" altLang="ja-JP" sz="2400" dirty="0">
                <a:solidFill>
                  <a:prstClr val="black"/>
                </a:solidFill>
                <a:latin typeface="+mn-ea"/>
                <a:ea typeface="+mn-ea"/>
              </a:rPr>
              <a:t>SNS</a:t>
            </a:r>
            <a:r>
              <a:rPr lang="ja-JP" altLang="en-US" sz="2400" dirty="0">
                <a:solidFill>
                  <a:prstClr val="black"/>
                </a:solidFill>
                <a:latin typeface="+mn-ea"/>
                <a:ea typeface="+mn-ea"/>
              </a:rPr>
              <a:t>教材のねらい</a:t>
            </a:r>
          </a:p>
        </p:txBody>
      </p:sp>
      <p:sp>
        <p:nvSpPr>
          <p:cNvPr id="7" name="テキスト ボックス 6"/>
          <p:cNvSpPr txBox="1"/>
          <p:nvPr/>
        </p:nvSpPr>
        <p:spPr>
          <a:xfrm>
            <a:off x="122808" y="1090533"/>
            <a:ext cx="8315097" cy="584775"/>
          </a:xfrm>
          <a:prstGeom prst="rect">
            <a:avLst/>
          </a:prstGeom>
          <a:noFill/>
        </p:spPr>
        <p:txBody>
          <a:bodyPr wrap="none" rtlCol="0">
            <a:spAutoFit/>
          </a:bodyPr>
          <a:lstStyle/>
          <a:p>
            <a:r>
              <a:rPr lang="en-US" altLang="ja-JP" sz="1600" dirty="0">
                <a:solidFill>
                  <a:prstClr val="black"/>
                </a:solidFill>
                <a:latin typeface="+mn-ea"/>
              </a:rPr>
              <a:t>SNS</a:t>
            </a:r>
            <a:r>
              <a:rPr lang="ja-JP" altLang="en-US" sz="1600" dirty="0">
                <a:solidFill>
                  <a:prstClr val="black"/>
                </a:solidFill>
                <a:latin typeface="+mn-ea"/>
              </a:rPr>
              <a:t>とは？</a:t>
            </a:r>
            <a:r>
              <a:rPr lang="en-US" altLang="ja-JP" sz="1600" dirty="0">
                <a:solidFill>
                  <a:prstClr val="black"/>
                </a:solidFill>
                <a:latin typeface="+mn-ea"/>
              </a:rPr>
              <a:t>SNS</a:t>
            </a:r>
            <a:r>
              <a:rPr lang="ja-JP" altLang="en-US" sz="1600" dirty="0">
                <a:solidFill>
                  <a:prstClr val="black"/>
                </a:solidFill>
                <a:latin typeface="+mn-ea"/>
              </a:rPr>
              <a:t>の可能性、利点も確認した上で、個人情報拡散や危険な「出会い」などの</a:t>
            </a:r>
            <a:endParaRPr lang="en-US" altLang="ja-JP" sz="1600" dirty="0">
              <a:solidFill>
                <a:prstClr val="black"/>
              </a:solidFill>
              <a:latin typeface="+mn-ea"/>
            </a:endParaRPr>
          </a:p>
          <a:p>
            <a:r>
              <a:rPr lang="ja-JP" altLang="en-US" sz="1600" dirty="0">
                <a:solidFill>
                  <a:prstClr val="black"/>
                </a:solidFill>
                <a:latin typeface="+mn-ea"/>
              </a:rPr>
              <a:t>負の面があることを理解し、対応する力をつける。</a:t>
            </a:r>
          </a:p>
        </p:txBody>
      </p:sp>
      <p:sp>
        <p:nvSpPr>
          <p:cNvPr id="8" name="タイトル 1"/>
          <p:cNvSpPr txBox="1">
            <a:spLocks/>
          </p:cNvSpPr>
          <p:nvPr/>
        </p:nvSpPr>
        <p:spPr>
          <a:xfrm>
            <a:off x="122805" y="3659152"/>
            <a:ext cx="2931673" cy="442269"/>
          </a:xfrm>
          <a:prstGeom prst="rect">
            <a:avLst/>
          </a:prstGeom>
          <a:ln w="28575">
            <a:solidFill>
              <a:schemeClr val="accent2"/>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dirty="0">
                <a:solidFill>
                  <a:prstClr val="black"/>
                </a:solidFill>
                <a:latin typeface="+mn-ea"/>
                <a:ea typeface="+mn-ea"/>
              </a:rPr>
              <a:t>指導のポイント</a:t>
            </a:r>
          </a:p>
        </p:txBody>
      </p:sp>
      <p:sp>
        <p:nvSpPr>
          <p:cNvPr id="9" name="タイトル 1"/>
          <p:cNvSpPr txBox="1">
            <a:spLocks/>
          </p:cNvSpPr>
          <p:nvPr/>
        </p:nvSpPr>
        <p:spPr>
          <a:xfrm>
            <a:off x="122805" y="5763239"/>
            <a:ext cx="3307812" cy="342862"/>
          </a:xfrm>
          <a:prstGeom prst="rect">
            <a:avLst/>
          </a:prstGeom>
          <a:ln w="28575">
            <a:solidFill>
              <a:schemeClr val="accent2"/>
            </a:solidFill>
          </a:ln>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dirty="0">
                <a:solidFill>
                  <a:prstClr val="black"/>
                </a:solidFill>
                <a:latin typeface="+mn-ea"/>
                <a:ea typeface="+mn-ea"/>
              </a:rPr>
              <a:t>お伝えしたいこと</a:t>
            </a:r>
          </a:p>
        </p:txBody>
      </p:sp>
      <p:sp>
        <p:nvSpPr>
          <p:cNvPr id="10" name="テキスト ボックス 9"/>
          <p:cNvSpPr txBox="1"/>
          <p:nvPr/>
        </p:nvSpPr>
        <p:spPr>
          <a:xfrm>
            <a:off x="88596" y="4172596"/>
            <a:ext cx="8755299" cy="1600438"/>
          </a:xfrm>
          <a:prstGeom prst="rect">
            <a:avLst/>
          </a:prstGeom>
          <a:noFill/>
        </p:spPr>
        <p:txBody>
          <a:bodyPr wrap="square" rtlCol="0">
            <a:spAutoFit/>
          </a:bodyPr>
          <a:lstStyle/>
          <a:p>
            <a:r>
              <a:rPr lang="ja-JP" altLang="en-US" sz="1600" dirty="0">
                <a:solidFill>
                  <a:prstClr val="black"/>
                </a:solidFill>
                <a:latin typeface="+mn-ea"/>
              </a:rPr>
              <a:t>子ども達の</a:t>
            </a:r>
            <a:r>
              <a:rPr lang="en-US" altLang="ja-JP" sz="1600" dirty="0">
                <a:solidFill>
                  <a:prstClr val="black"/>
                </a:solidFill>
                <a:latin typeface="+mn-ea"/>
              </a:rPr>
              <a:t>ICT</a:t>
            </a:r>
            <a:r>
              <a:rPr lang="ja-JP" altLang="en-US" sz="1600" dirty="0">
                <a:solidFill>
                  <a:prstClr val="black"/>
                </a:solidFill>
                <a:latin typeface="+mn-ea"/>
              </a:rPr>
              <a:t>機器利用状況、また</a:t>
            </a:r>
            <a:r>
              <a:rPr lang="en-US" altLang="ja-JP" sz="1600" dirty="0">
                <a:solidFill>
                  <a:prstClr val="black"/>
                </a:solidFill>
                <a:latin typeface="+mn-ea"/>
              </a:rPr>
              <a:t>SNS</a:t>
            </a:r>
            <a:r>
              <a:rPr lang="ja-JP" altLang="en-US" sz="1600" dirty="0">
                <a:solidFill>
                  <a:prstClr val="black"/>
                </a:solidFill>
                <a:latin typeface="+mn-ea"/>
              </a:rPr>
              <a:t>利用状況を確認し、より安全に有益に使用する方法を考える必要があることを確認する。</a:t>
            </a:r>
            <a:r>
              <a:rPr lang="en-US" altLang="ja-JP" sz="1600" dirty="0">
                <a:solidFill>
                  <a:prstClr val="black"/>
                </a:solidFill>
                <a:latin typeface="+mn-ea"/>
              </a:rPr>
              <a:t>SNS</a:t>
            </a:r>
            <a:r>
              <a:rPr lang="ja-JP" altLang="en-US" sz="1600" dirty="0">
                <a:solidFill>
                  <a:prstClr val="black"/>
                </a:solidFill>
                <a:latin typeface="+mn-ea"/>
              </a:rPr>
              <a:t>をめぐるトラブル事例等を紹介、</a:t>
            </a:r>
            <a:r>
              <a:rPr lang="en-US" altLang="ja-JP" sz="1600" dirty="0">
                <a:solidFill>
                  <a:prstClr val="black"/>
                </a:solidFill>
                <a:latin typeface="+mn-ea"/>
              </a:rPr>
              <a:t>SNS</a:t>
            </a:r>
            <a:r>
              <a:rPr lang="ja-JP" altLang="en-US" sz="1600" dirty="0">
                <a:solidFill>
                  <a:prstClr val="black"/>
                </a:solidFill>
                <a:latin typeface="+mn-ea"/>
              </a:rPr>
              <a:t>は有益なサービスではあるが、デメリットもしっかり意識して付き合うことが重要になる。保護者として</a:t>
            </a:r>
            <a:r>
              <a:rPr lang="en-US" altLang="ja-JP" sz="1600" dirty="0">
                <a:solidFill>
                  <a:prstClr val="black"/>
                </a:solidFill>
                <a:latin typeface="+mn-ea"/>
              </a:rPr>
              <a:t>ICT</a:t>
            </a:r>
            <a:r>
              <a:rPr lang="ja-JP" altLang="en-US" sz="1600" dirty="0">
                <a:solidFill>
                  <a:prstClr val="black"/>
                </a:solidFill>
                <a:latin typeface="+mn-ea"/>
              </a:rPr>
              <a:t>機器を子どもに使用させる場合には、フィルタリング機能（ペアレンタルコントロール参照）を付けるなど、子どもの使用状況を把握する必要性、また大人としてトラブルや相談には応えていただけるよう伝える</a:t>
            </a:r>
            <a:r>
              <a:rPr lang="ja-JP" altLang="en-US" dirty="0">
                <a:solidFill>
                  <a:prstClr val="black"/>
                </a:solidFill>
                <a:latin typeface="+mn-ea"/>
              </a:rPr>
              <a:t>。</a:t>
            </a:r>
            <a:endParaRPr lang="en-US" altLang="ja-JP" dirty="0">
              <a:solidFill>
                <a:prstClr val="black"/>
              </a:solidFill>
              <a:latin typeface="+mn-ea"/>
            </a:endParaRPr>
          </a:p>
        </p:txBody>
      </p:sp>
      <p:sp>
        <p:nvSpPr>
          <p:cNvPr id="13" name="テキスト ボックス 12"/>
          <p:cNvSpPr txBox="1"/>
          <p:nvPr/>
        </p:nvSpPr>
        <p:spPr>
          <a:xfrm>
            <a:off x="2001872" y="6155000"/>
            <a:ext cx="7647181" cy="584775"/>
          </a:xfrm>
          <a:prstGeom prst="rect">
            <a:avLst/>
          </a:prstGeom>
          <a:noFill/>
        </p:spPr>
        <p:txBody>
          <a:bodyPr wrap="square" rtlCol="0">
            <a:spAutoFit/>
          </a:bodyPr>
          <a:lstStyle/>
          <a:p>
            <a:r>
              <a:rPr lang="ja-JP" altLang="en-US" sz="1600" dirty="0">
                <a:solidFill>
                  <a:prstClr val="black"/>
                </a:solidFill>
                <a:latin typeface="+mn-ea"/>
              </a:rPr>
              <a:t>新しいサービスについていく必要はありません。</a:t>
            </a:r>
            <a:endParaRPr lang="en-US" altLang="ja-JP" sz="1600" dirty="0">
              <a:solidFill>
                <a:prstClr val="black"/>
              </a:solidFill>
              <a:latin typeface="+mn-ea"/>
            </a:endParaRPr>
          </a:p>
          <a:p>
            <a:r>
              <a:rPr lang="ja-JP" altLang="en-US" sz="1600" dirty="0">
                <a:solidFill>
                  <a:prstClr val="black"/>
                </a:solidFill>
                <a:latin typeface="+mn-ea"/>
              </a:rPr>
              <a:t>わからないことは子どもに聞く姿勢で一緒に安全な使用方法を考えましょう。</a:t>
            </a:r>
          </a:p>
        </p:txBody>
      </p:sp>
    </p:spTree>
    <p:extLst>
      <p:ext uri="{BB962C8B-B14F-4D97-AF65-F5344CB8AC3E}">
        <p14:creationId xmlns:p14="http://schemas.microsoft.com/office/powerpoint/2010/main" val="4215007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329681" y="5938452"/>
            <a:ext cx="7814319" cy="276999"/>
          </a:xfrm>
          <a:prstGeom prst="rect">
            <a:avLst/>
          </a:prstGeom>
        </p:spPr>
        <p:txBody>
          <a:bodyPr wrap="square">
            <a:spAutoFit/>
          </a:bodyPr>
          <a:lstStyle/>
          <a:p>
            <a:r>
              <a:rPr lang="en-US" altLang="ja-JP" sz="1200" dirty="0">
                <a:solidFill>
                  <a:prstClr val="black"/>
                </a:solidFill>
                <a:latin typeface="+mn-ea"/>
                <a:hlinkClick r:id="rId3"/>
              </a:rPr>
              <a:t>https://www.ipa.go.jp/security/event/hyogo/2018/sakuhin_hyogo-gp.html</a:t>
            </a:r>
            <a:r>
              <a:rPr lang="ja-JP" altLang="en-US" sz="1200" dirty="0">
                <a:solidFill>
                  <a:prstClr val="black"/>
                </a:solidFill>
                <a:latin typeface="+mn-ea"/>
              </a:rPr>
              <a:t>　　</a:t>
            </a:r>
            <a:r>
              <a:rPr lang="en-US" altLang="ja-JP" sz="1200" dirty="0">
                <a:solidFill>
                  <a:prstClr val="black"/>
                </a:solidFill>
                <a:latin typeface="+mn-ea"/>
              </a:rPr>
              <a:t>20190714</a:t>
            </a:r>
            <a:r>
              <a:rPr lang="ja-JP" altLang="en-US" sz="1200" dirty="0">
                <a:solidFill>
                  <a:prstClr val="black"/>
                </a:solidFill>
                <a:latin typeface="+mn-ea"/>
              </a:rPr>
              <a:t>引用</a:t>
            </a:r>
          </a:p>
        </p:txBody>
      </p:sp>
      <p:sp>
        <p:nvSpPr>
          <p:cNvPr id="4" name="テキスト ボックス 3"/>
          <p:cNvSpPr txBox="1"/>
          <p:nvPr/>
        </p:nvSpPr>
        <p:spPr>
          <a:xfrm>
            <a:off x="100518" y="100360"/>
            <a:ext cx="8761914" cy="646331"/>
          </a:xfrm>
          <a:prstGeom prst="rect">
            <a:avLst/>
          </a:prstGeom>
          <a:noFill/>
        </p:spPr>
        <p:txBody>
          <a:bodyPr wrap="square" rtlCol="0">
            <a:spAutoFit/>
          </a:bodyPr>
          <a:lstStyle/>
          <a:p>
            <a:r>
              <a:rPr lang="ja-JP" altLang="en-US" dirty="0">
                <a:solidFill>
                  <a:prstClr val="black"/>
                </a:solidFill>
                <a:latin typeface="+mj-ea"/>
                <a:ea typeface="+mj-ea"/>
              </a:rPr>
              <a:t>第</a:t>
            </a:r>
            <a:r>
              <a:rPr lang="en-US" altLang="ja-JP" dirty="0">
                <a:solidFill>
                  <a:prstClr val="black"/>
                </a:solidFill>
                <a:latin typeface="+mj-ea"/>
                <a:ea typeface="+mj-ea"/>
              </a:rPr>
              <a:t>14</a:t>
            </a:r>
            <a:r>
              <a:rPr lang="ja-JP" altLang="en-US" dirty="0">
                <a:solidFill>
                  <a:prstClr val="black"/>
                </a:solidFill>
                <a:latin typeface="+mj-ea"/>
                <a:ea typeface="+mj-ea"/>
              </a:rPr>
              <a:t>回</a:t>
            </a:r>
            <a:r>
              <a:rPr lang="en-US" altLang="ja-JP" dirty="0">
                <a:solidFill>
                  <a:prstClr val="black"/>
                </a:solidFill>
                <a:latin typeface="+mj-ea"/>
                <a:ea typeface="+mj-ea"/>
              </a:rPr>
              <a:t>IPA</a:t>
            </a:r>
            <a:r>
              <a:rPr lang="ja-JP" altLang="en-US" dirty="0">
                <a:solidFill>
                  <a:prstClr val="black"/>
                </a:solidFill>
                <a:latin typeface="+mj-ea"/>
                <a:ea typeface="+mj-ea"/>
              </a:rPr>
              <a:t>「ひろげよう情報モラル・セキュリティコンクール」</a:t>
            </a:r>
            <a:r>
              <a:rPr lang="en-US" altLang="ja-JP" dirty="0">
                <a:solidFill>
                  <a:prstClr val="black"/>
                </a:solidFill>
                <a:latin typeface="+mj-ea"/>
                <a:ea typeface="+mj-ea"/>
              </a:rPr>
              <a:t>2018</a:t>
            </a:r>
            <a:r>
              <a:rPr lang="ja-JP" altLang="en-US" dirty="0">
                <a:solidFill>
                  <a:prstClr val="black"/>
                </a:solidFill>
                <a:latin typeface="+mj-ea"/>
                <a:ea typeface="+mj-ea"/>
              </a:rPr>
              <a:t>年度標語部門最優秀賞</a:t>
            </a:r>
          </a:p>
        </p:txBody>
      </p:sp>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9849" y="847690"/>
            <a:ext cx="3145406" cy="4508415"/>
          </a:xfrm>
          <a:prstGeom prst="rect">
            <a:avLst/>
          </a:prstGeom>
          <a:ln w="88900" cap="sq" cmpd="thickThin">
            <a:solidFill>
              <a:schemeClr val="accent2"/>
            </a:solidFill>
            <a:prstDash val="solid"/>
            <a:miter lim="800000"/>
          </a:ln>
          <a:effectLst>
            <a:innerShdw blurRad="76200">
              <a:srgbClr val="000000"/>
            </a:innerShdw>
          </a:effectLst>
        </p:spPr>
      </p:pic>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2872" y="3959525"/>
            <a:ext cx="2381724" cy="1517350"/>
          </a:xfrm>
          <a:prstGeom prst="rect">
            <a:avLst/>
          </a:prstGeom>
        </p:spPr>
      </p:pic>
      <p:sp>
        <p:nvSpPr>
          <p:cNvPr id="7" name="テキスト ボックス 6"/>
          <p:cNvSpPr txBox="1"/>
          <p:nvPr/>
        </p:nvSpPr>
        <p:spPr>
          <a:xfrm>
            <a:off x="1796818" y="5569120"/>
            <a:ext cx="8761914" cy="369332"/>
          </a:xfrm>
          <a:prstGeom prst="rect">
            <a:avLst/>
          </a:prstGeom>
          <a:noFill/>
        </p:spPr>
        <p:txBody>
          <a:bodyPr wrap="square" rtlCol="0">
            <a:spAutoFit/>
          </a:bodyPr>
          <a:lstStyle/>
          <a:p>
            <a:r>
              <a:rPr lang="ja-JP" altLang="en-US" dirty="0">
                <a:solidFill>
                  <a:prstClr val="black"/>
                </a:solidFill>
                <a:latin typeface="+mn-ea"/>
              </a:rPr>
              <a:t>大阪府　桃山学院高等学校　</a:t>
            </a:r>
            <a:r>
              <a:rPr lang="en-US" altLang="ja-JP" dirty="0">
                <a:solidFill>
                  <a:prstClr val="black"/>
                </a:solidFill>
                <a:latin typeface="+mn-ea"/>
              </a:rPr>
              <a:t>2</a:t>
            </a:r>
            <a:r>
              <a:rPr lang="ja-JP" altLang="en-US" dirty="0">
                <a:solidFill>
                  <a:prstClr val="black"/>
                </a:solidFill>
                <a:latin typeface="+mn-ea"/>
              </a:rPr>
              <a:t>年（当時）　郷司　篤希さん</a:t>
            </a:r>
          </a:p>
        </p:txBody>
      </p:sp>
      <p:sp>
        <p:nvSpPr>
          <p:cNvPr id="8" name="正方形/長方形 7"/>
          <p:cNvSpPr/>
          <p:nvPr/>
        </p:nvSpPr>
        <p:spPr>
          <a:xfrm>
            <a:off x="4175185" y="1285336"/>
            <a:ext cx="569343" cy="1268083"/>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25715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8"/>
                                        </p:tgtEl>
                                      </p:cBhvr>
                                    </p:animEffect>
                                    <p:anim calcmode="lin" valueType="num">
                                      <p:cBhvr>
                                        <p:cTn id="7" dur="1000"/>
                                        <p:tgtEl>
                                          <p:spTgt spid="8"/>
                                        </p:tgtEl>
                                        <p:attrNameLst>
                                          <p:attrName>ppt_x</p:attrName>
                                        </p:attrNameLst>
                                      </p:cBhvr>
                                      <p:tavLst>
                                        <p:tav tm="0">
                                          <p:val>
                                            <p:strVal val="ppt_x"/>
                                          </p:val>
                                        </p:tav>
                                        <p:tav tm="100000">
                                          <p:val>
                                            <p:strVal val="ppt_x"/>
                                          </p:val>
                                        </p:tav>
                                      </p:tavLst>
                                    </p:anim>
                                    <p:anim calcmode="lin" valueType="num">
                                      <p:cBhvr>
                                        <p:cTn id="8" dur="1000"/>
                                        <p:tgtEl>
                                          <p:spTgt spid="8"/>
                                        </p:tgtEl>
                                        <p:attrNameLst>
                                          <p:attrName>ppt_y</p:attrName>
                                        </p:attrNameLst>
                                      </p:cBhvr>
                                      <p:tavLst>
                                        <p:tav tm="0">
                                          <p:val>
                                            <p:strVal val="ppt_y"/>
                                          </p:val>
                                        </p:tav>
                                        <p:tav tm="100000">
                                          <p:val>
                                            <p:strVal val="ppt_y+.1"/>
                                          </p:val>
                                        </p:tav>
                                      </p:tavLst>
                                    </p:anim>
                                    <p:set>
                                      <p:cBhvr>
                                        <p:cTn id="9"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0518" y="100360"/>
            <a:ext cx="8761914" cy="369332"/>
          </a:xfrm>
          <a:prstGeom prst="rect">
            <a:avLst/>
          </a:prstGeom>
          <a:noFill/>
        </p:spPr>
        <p:txBody>
          <a:bodyPr wrap="square" rtlCol="0">
            <a:spAutoFit/>
          </a:bodyPr>
          <a:lstStyle/>
          <a:p>
            <a:r>
              <a:rPr lang="ja-JP" altLang="en-US" dirty="0">
                <a:solidFill>
                  <a:prstClr val="black"/>
                </a:solidFill>
              </a:rPr>
              <a:t>第</a:t>
            </a:r>
            <a:r>
              <a:rPr lang="en-US" altLang="ja-JP" dirty="0">
                <a:solidFill>
                  <a:prstClr val="black"/>
                </a:solidFill>
              </a:rPr>
              <a:t>14</a:t>
            </a:r>
            <a:r>
              <a:rPr lang="ja-JP" altLang="en-US" dirty="0">
                <a:solidFill>
                  <a:prstClr val="black"/>
                </a:solidFill>
              </a:rPr>
              <a:t>回</a:t>
            </a:r>
            <a:r>
              <a:rPr lang="en-US" altLang="ja-JP" dirty="0">
                <a:solidFill>
                  <a:prstClr val="black"/>
                </a:solidFill>
              </a:rPr>
              <a:t>IPA</a:t>
            </a:r>
            <a:r>
              <a:rPr lang="ja-JP" altLang="en-US" dirty="0">
                <a:solidFill>
                  <a:prstClr val="black"/>
                </a:solidFill>
              </a:rPr>
              <a:t>「ひろげよう情報モラル・セキュリティコンクール」</a:t>
            </a:r>
            <a:r>
              <a:rPr lang="en-US" altLang="ja-JP" dirty="0">
                <a:solidFill>
                  <a:prstClr val="black"/>
                </a:solidFill>
              </a:rPr>
              <a:t>2018</a:t>
            </a:r>
            <a:r>
              <a:rPr lang="ja-JP" altLang="en-US" dirty="0">
                <a:solidFill>
                  <a:prstClr val="black"/>
                </a:solidFill>
              </a:rPr>
              <a:t>年度標語部門優秀賞</a:t>
            </a: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0708" y="3916392"/>
            <a:ext cx="2381724" cy="1517350"/>
          </a:xfrm>
          <a:prstGeom prst="rect">
            <a:avLst/>
          </a:prstGeom>
        </p:spPr>
      </p:pic>
      <p:sp>
        <p:nvSpPr>
          <p:cNvPr id="7" name="テキスト ボックス 6"/>
          <p:cNvSpPr txBox="1"/>
          <p:nvPr/>
        </p:nvSpPr>
        <p:spPr>
          <a:xfrm>
            <a:off x="1723309" y="5556052"/>
            <a:ext cx="6989370" cy="369332"/>
          </a:xfrm>
          <a:prstGeom prst="rect">
            <a:avLst/>
          </a:prstGeom>
          <a:noFill/>
        </p:spPr>
        <p:txBody>
          <a:bodyPr wrap="square" rtlCol="0">
            <a:spAutoFit/>
          </a:bodyPr>
          <a:lstStyle/>
          <a:p>
            <a:r>
              <a:rPr lang="ja-JP" altLang="en-US" dirty="0">
                <a:solidFill>
                  <a:prstClr val="black"/>
                </a:solidFill>
                <a:latin typeface="+mn-ea"/>
              </a:rPr>
              <a:t>大阪府　桃山学院中学校　</a:t>
            </a:r>
            <a:r>
              <a:rPr lang="en-US" altLang="ja-JP" dirty="0">
                <a:solidFill>
                  <a:prstClr val="black"/>
                </a:solidFill>
                <a:latin typeface="+mn-ea"/>
              </a:rPr>
              <a:t>1</a:t>
            </a:r>
            <a:r>
              <a:rPr lang="ja-JP" altLang="en-US" dirty="0">
                <a:solidFill>
                  <a:prstClr val="black"/>
                </a:solidFill>
                <a:latin typeface="+mn-ea"/>
              </a:rPr>
              <a:t>年（当時）金城　百華さん</a:t>
            </a:r>
          </a:p>
        </p:txBody>
      </p:sp>
      <p:sp>
        <p:nvSpPr>
          <p:cNvPr id="8" name="正方形/長方形 7"/>
          <p:cNvSpPr/>
          <p:nvPr/>
        </p:nvSpPr>
        <p:spPr>
          <a:xfrm>
            <a:off x="1723309" y="5924700"/>
            <a:ext cx="8573074" cy="276999"/>
          </a:xfrm>
          <a:prstGeom prst="rect">
            <a:avLst/>
          </a:prstGeom>
        </p:spPr>
        <p:txBody>
          <a:bodyPr wrap="square">
            <a:spAutoFit/>
          </a:bodyPr>
          <a:lstStyle/>
          <a:p>
            <a:r>
              <a:rPr lang="en-US" altLang="ja-JP" sz="1200" dirty="0">
                <a:solidFill>
                  <a:prstClr val="black"/>
                </a:solidFill>
                <a:latin typeface="+mn-ea"/>
                <a:hlinkClick r:id="rId4"/>
              </a:rPr>
              <a:t>https://www.ipa.go.jp/security/event/hyogo/2018/sakuhin_hyogo-gp.html</a:t>
            </a:r>
            <a:r>
              <a:rPr lang="ja-JP" altLang="en-US" sz="1200" dirty="0">
                <a:solidFill>
                  <a:prstClr val="black"/>
                </a:solidFill>
                <a:latin typeface="+mn-ea"/>
              </a:rPr>
              <a:t>　　</a:t>
            </a:r>
            <a:r>
              <a:rPr lang="en-US" altLang="ja-JP" sz="1200" dirty="0">
                <a:solidFill>
                  <a:prstClr val="black"/>
                </a:solidFill>
                <a:latin typeface="+mn-ea"/>
              </a:rPr>
              <a:t>20190714</a:t>
            </a:r>
            <a:r>
              <a:rPr lang="ja-JP" altLang="en-US" sz="1200" dirty="0">
                <a:solidFill>
                  <a:prstClr val="black"/>
                </a:solidFill>
                <a:latin typeface="+mn-ea"/>
              </a:rPr>
              <a:t>引用</a:t>
            </a:r>
          </a:p>
        </p:txBody>
      </p:sp>
      <p:pic>
        <p:nvPicPr>
          <p:cNvPr id="9" name="図 8"/>
          <p:cNvPicPr>
            <a:picLocks noChangeAspect="1"/>
          </p:cNvPicPr>
          <p:nvPr/>
        </p:nvPicPr>
        <p:blipFill>
          <a:blip r:embed="rId5"/>
          <a:stretch>
            <a:fillRect/>
          </a:stretch>
        </p:blipFill>
        <p:spPr>
          <a:xfrm>
            <a:off x="2820838" y="911622"/>
            <a:ext cx="3124025" cy="4440818"/>
          </a:xfrm>
          <a:prstGeom prst="rect">
            <a:avLst/>
          </a:prstGeom>
          <a:ln w="88900" cap="sq" cmpd="thickThin">
            <a:solidFill>
              <a:schemeClr val="accent2"/>
            </a:solidFill>
            <a:prstDash val="solid"/>
            <a:miter lim="800000"/>
          </a:ln>
          <a:effectLst>
            <a:innerShdw blurRad="76200">
              <a:srgbClr val="000000"/>
            </a:innerShdw>
          </a:effectLst>
        </p:spPr>
      </p:pic>
      <p:sp>
        <p:nvSpPr>
          <p:cNvPr id="10" name="正方形/長方形 9"/>
          <p:cNvSpPr/>
          <p:nvPr/>
        </p:nvSpPr>
        <p:spPr>
          <a:xfrm>
            <a:off x="4098178" y="1328468"/>
            <a:ext cx="569343" cy="1268083"/>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404461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10"/>
                                        </p:tgtEl>
                                      </p:cBhvr>
                                    </p:animEffect>
                                    <p:anim calcmode="lin" valueType="num">
                                      <p:cBhvr>
                                        <p:cTn id="7" dur="1000"/>
                                        <p:tgtEl>
                                          <p:spTgt spid="10"/>
                                        </p:tgtEl>
                                        <p:attrNameLst>
                                          <p:attrName>ppt_x</p:attrName>
                                        </p:attrNameLst>
                                      </p:cBhvr>
                                      <p:tavLst>
                                        <p:tav tm="0">
                                          <p:val>
                                            <p:strVal val="ppt_x"/>
                                          </p:val>
                                        </p:tav>
                                        <p:tav tm="100000">
                                          <p:val>
                                            <p:strVal val="ppt_x"/>
                                          </p:val>
                                        </p:tav>
                                      </p:tavLst>
                                    </p:anim>
                                    <p:anim calcmode="lin" valueType="num">
                                      <p:cBhvr>
                                        <p:cTn id="8" dur="1000"/>
                                        <p:tgtEl>
                                          <p:spTgt spid="10"/>
                                        </p:tgtEl>
                                        <p:attrNameLst>
                                          <p:attrName>ppt_y</p:attrName>
                                        </p:attrNameLst>
                                      </p:cBhvr>
                                      <p:tavLst>
                                        <p:tav tm="0">
                                          <p:val>
                                            <p:strVal val="ppt_y"/>
                                          </p:val>
                                        </p:tav>
                                        <p:tav tm="100000">
                                          <p:val>
                                            <p:strVal val="ppt_y+.1"/>
                                          </p:val>
                                        </p:tav>
                                      </p:tavLst>
                                    </p:anim>
                                    <p:set>
                                      <p:cBhvr>
                                        <p:cTn id="9"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p:nvPr>
            <p:extLst>
              <p:ext uri="{D42A27DB-BD31-4B8C-83A1-F6EECF244321}">
                <p14:modId xmlns:p14="http://schemas.microsoft.com/office/powerpoint/2010/main" val="1473421192"/>
              </p:ext>
            </p:extLst>
          </p:nvPr>
        </p:nvGraphicFramePr>
        <p:xfrm>
          <a:off x="1260388" y="1359244"/>
          <a:ext cx="7702377" cy="5395097"/>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p:cNvSpPr txBox="1"/>
          <p:nvPr/>
        </p:nvSpPr>
        <p:spPr>
          <a:xfrm>
            <a:off x="3079325" y="6504844"/>
            <a:ext cx="5883440" cy="276999"/>
          </a:xfrm>
          <a:prstGeom prst="rect">
            <a:avLst/>
          </a:prstGeom>
          <a:noFill/>
        </p:spPr>
        <p:txBody>
          <a:bodyPr wrap="square" rtlCol="0">
            <a:spAutoFit/>
          </a:bodyPr>
          <a:lstStyle/>
          <a:p>
            <a:pPr algn="r"/>
            <a:r>
              <a:rPr lang="ja-JP" altLang="en-US" sz="1200" dirty="0">
                <a:latin typeface="+mn-ea"/>
              </a:rPr>
              <a:t>出典：</a:t>
            </a:r>
            <a:r>
              <a:rPr kumimoji="1" lang="ja-JP" altLang="en-US" sz="1200" dirty="0">
                <a:latin typeface="+mn-ea"/>
              </a:rPr>
              <a:t>内閣府「平成</a:t>
            </a:r>
            <a:r>
              <a:rPr kumimoji="1" lang="en-US" altLang="ja-JP" sz="1200" dirty="0">
                <a:latin typeface="+mn-ea"/>
              </a:rPr>
              <a:t>29</a:t>
            </a:r>
            <a:r>
              <a:rPr kumimoji="1" lang="ja-JP" altLang="en-US" sz="1200" dirty="0">
                <a:latin typeface="+mn-ea"/>
              </a:rPr>
              <a:t>年度青少年のインターネット利用環境実態調査報告書」</a:t>
            </a:r>
          </a:p>
        </p:txBody>
      </p:sp>
      <p:sp>
        <p:nvSpPr>
          <p:cNvPr id="6" name="タイトル 2"/>
          <p:cNvSpPr txBox="1">
            <a:spLocks/>
          </p:cNvSpPr>
          <p:nvPr/>
        </p:nvSpPr>
        <p:spPr>
          <a:xfrm>
            <a:off x="1538641" y="489507"/>
            <a:ext cx="8229600" cy="936625"/>
          </a:xfrm>
          <a:prstGeom prst="rect">
            <a:avLst/>
          </a:prstGeom>
        </p:spPr>
        <p:txBody>
          <a:bodyPr anchor="t">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b="1" dirty="0">
                <a:latin typeface="メイリオ" panose="020B0604030504040204" pitchFamily="50" charset="-128"/>
                <a:ea typeface="メイリオ" panose="020B0604030504040204" pitchFamily="50" charset="-128"/>
              </a:rPr>
              <a:t>青少年が利用する</a:t>
            </a:r>
            <a:r>
              <a:rPr lang="en-US" altLang="ja-JP" b="1" dirty="0">
                <a:latin typeface="メイリオ" panose="020B0604030504040204" pitchFamily="50" charset="-128"/>
                <a:ea typeface="メイリオ" panose="020B0604030504040204" pitchFamily="50" charset="-128"/>
              </a:rPr>
              <a:t>ICT</a:t>
            </a:r>
            <a:r>
              <a:rPr lang="ja-JP" altLang="en-US" b="1" dirty="0">
                <a:latin typeface="メイリオ" panose="020B0604030504040204" pitchFamily="50" charset="-128"/>
                <a:ea typeface="メイリオ" panose="020B0604030504040204" pitchFamily="50" charset="-128"/>
              </a:rPr>
              <a:t>機器</a:t>
            </a:r>
          </a:p>
        </p:txBody>
      </p:sp>
      <p:sp>
        <p:nvSpPr>
          <p:cNvPr id="3" name="コンテンツ プレースホルダー 2">
            <a:extLst>
              <a:ext uri="{FF2B5EF4-FFF2-40B4-BE49-F238E27FC236}">
                <a16:creationId xmlns:a16="http://schemas.microsoft.com/office/drawing/2014/main" xmlns="" id="{EFDAD8F5-A7B8-4CD4-B79F-69ACB89E5E60}"/>
              </a:ext>
            </a:extLst>
          </p:cNvPr>
          <p:cNvSpPr>
            <a:spLocks noGrp="1"/>
          </p:cNvSpPr>
          <p:nvPr>
            <p:ph sz="half" idx="1"/>
          </p:nvPr>
        </p:nvSpPr>
        <p:spPr>
          <a:xfrm>
            <a:off x="511418" y="1881123"/>
            <a:ext cx="7886701" cy="4351338"/>
          </a:xfrm>
        </p:spPr>
        <p:txBody>
          <a:bodyPr/>
          <a:lstStyle/>
          <a:p>
            <a:pPr marL="0" indent="0">
              <a:buNone/>
            </a:pPr>
            <a:r>
              <a:rPr kumimoji="1" lang="ja-JP" altLang="en-US" dirty="0"/>
              <a:t>　</a:t>
            </a:r>
          </a:p>
        </p:txBody>
      </p:sp>
    </p:spTree>
    <p:extLst>
      <p:ext uri="{BB962C8B-B14F-4D97-AF65-F5344CB8AC3E}">
        <p14:creationId xmlns:p14="http://schemas.microsoft.com/office/powerpoint/2010/main" val="804449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
          </p:nvPr>
        </p:nvSpPr>
        <p:spPr/>
        <p:txBody>
          <a:bodyPr/>
          <a:lstStyle/>
          <a:p>
            <a:endParaRPr kumimoji="1" lang="ja-JP" altLang="en-US"/>
          </a:p>
        </p:txBody>
      </p:sp>
      <p:sp>
        <p:nvSpPr>
          <p:cNvPr id="2" name="タイトル 1"/>
          <p:cNvSpPr>
            <a:spLocks noGrp="1"/>
          </p:cNvSpPr>
          <p:nvPr>
            <p:ph type="title"/>
          </p:nvPr>
        </p:nvSpPr>
        <p:spPr>
          <a:xfrm>
            <a:off x="556932" y="3665891"/>
            <a:ext cx="7958418" cy="784598"/>
          </a:xfrm>
        </p:spPr>
        <p:txBody>
          <a:bodyPr>
            <a:noAutofit/>
          </a:bodyPr>
          <a:lstStyle/>
          <a:p>
            <a:r>
              <a:rPr kumimoji="1" lang="ja-JP" altLang="en-US" sz="7200" dirty="0">
                <a:latin typeface="メイリオ" panose="020B0604030504040204" pitchFamily="50" charset="-128"/>
                <a:ea typeface="メイリオ" panose="020B0604030504040204" pitchFamily="50" charset="-128"/>
              </a:rPr>
              <a:t>子どもも大人も</a:t>
            </a:r>
            <a:r>
              <a:rPr kumimoji="1" lang="en-US" altLang="ja-JP" sz="7200" dirty="0">
                <a:latin typeface="メイリオ" panose="020B0604030504040204" pitchFamily="50" charset="-128"/>
                <a:ea typeface="メイリオ" panose="020B0604030504040204" pitchFamily="50" charset="-128"/>
              </a:rPr>
              <a:t/>
            </a:r>
            <a:br>
              <a:rPr kumimoji="1" lang="en-US" altLang="ja-JP" sz="7200" dirty="0">
                <a:latin typeface="メイリオ" panose="020B0604030504040204" pitchFamily="50" charset="-128"/>
                <a:ea typeface="メイリオ" panose="020B0604030504040204" pitchFamily="50" charset="-128"/>
              </a:rPr>
            </a:br>
            <a:r>
              <a:rPr lang="ja-JP" altLang="en-US" sz="7200" dirty="0">
                <a:latin typeface="メイリオ" panose="020B0604030504040204" pitchFamily="50" charset="-128"/>
                <a:ea typeface="メイリオ" panose="020B0604030504040204" pitchFamily="50" charset="-128"/>
              </a:rPr>
              <a:t>ネットを賢く使う</a:t>
            </a:r>
            <a:endParaRPr kumimoji="1" lang="ja-JP" altLang="en-US" sz="7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45766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xmlns="" id="{87F0A434-FF9E-49B1-B354-B840D661A997}"/>
              </a:ext>
            </a:extLst>
          </p:cNvPr>
          <p:cNvSpPr>
            <a:spLocks noGrp="1"/>
          </p:cNvSpPr>
          <p:nvPr>
            <p:ph type="title" idx="4294967295"/>
          </p:nvPr>
        </p:nvSpPr>
        <p:spPr>
          <a:xfrm>
            <a:off x="2274277" y="2280506"/>
            <a:ext cx="7886700" cy="1325562"/>
          </a:xfrm>
        </p:spPr>
        <p:txBody>
          <a:bodyPr>
            <a:noAutofit/>
          </a:bodyPr>
          <a:lstStyle/>
          <a:p>
            <a:r>
              <a:rPr lang="ja-JP" altLang="en-US" sz="6000" dirty="0">
                <a:latin typeface="メイリオ" panose="020B0604030504040204" pitchFamily="50" charset="-128"/>
                <a:ea typeface="メイリオ" panose="020B0604030504040204" pitchFamily="50" charset="-128"/>
              </a:rPr>
              <a:t>子供たちを</a:t>
            </a:r>
            <a:r>
              <a:rPr lang="en-US" altLang="ja-JP" sz="6000" dirty="0">
                <a:latin typeface="メイリオ" panose="020B0604030504040204" pitchFamily="50" charset="-128"/>
                <a:ea typeface="メイリオ" panose="020B0604030504040204" pitchFamily="50" charset="-128"/>
              </a:rPr>
              <a:t/>
            </a:r>
            <a:br>
              <a:rPr lang="en-US" altLang="ja-JP" sz="6000" dirty="0">
                <a:latin typeface="メイリオ" panose="020B0604030504040204" pitchFamily="50" charset="-128"/>
                <a:ea typeface="メイリオ" panose="020B0604030504040204" pitchFamily="50" charset="-128"/>
              </a:rPr>
            </a:br>
            <a:r>
              <a:rPr lang="ja-JP" altLang="en-US" sz="6000" dirty="0">
                <a:latin typeface="メイリオ" panose="020B0604030504040204" pitchFamily="50" charset="-128"/>
                <a:ea typeface="メイリオ" panose="020B0604030504040204" pitchFamily="50" charset="-128"/>
              </a:rPr>
              <a:t>とりまく現状</a:t>
            </a:r>
            <a:endParaRPr kumimoji="1" lang="ja-JP" altLang="en-US" sz="6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24051301"/>
      </p:ext>
    </p:extLst>
  </p:cSld>
  <p:clrMapOvr>
    <a:masterClrMapping/>
  </p:clrMapOvr>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2453</Words>
  <Application>Microsoft Office PowerPoint</Application>
  <PresentationFormat>画面に合わせる (4:3)</PresentationFormat>
  <Paragraphs>502</Paragraphs>
  <Slides>28</Slides>
  <Notes>26</Notes>
  <HiddenSlides>1</HiddenSlides>
  <MMClips>0</MMClips>
  <ScaleCrop>false</ScaleCrop>
  <HeadingPairs>
    <vt:vector size="4" baseType="variant">
      <vt:variant>
        <vt:lpstr>テーマ</vt:lpstr>
      </vt:variant>
      <vt:variant>
        <vt:i4>2</vt:i4>
      </vt:variant>
      <vt:variant>
        <vt:lpstr>スライド タイトル</vt:lpstr>
      </vt:variant>
      <vt:variant>
        <vt:i4>28</vt:i4>
      </vt:variant>
    </vt:vector>
  </HeadingPairs>
  <TitlesOfParts>
    <vt:vector size="30" baseType="lpstr">
      <vt:lpstr>1_Office テーマ</vt:lpstr>
      <vt:lpstr>2_Office テーマ</vt:lpstr>
      <vt:lpstr>PowerPoint プレゼンテーション</vt:lpstr>
      <vt:lpstr>PowerPoint プレゼンテーション</vt:lpstr>
      <vt:lpstr>SNS</vt:lpstr>
      <vt:lpstr>本教材の使用方法　SNS_保護者</vt:lpstr>
      <vt:lpstr>PowerPoint プレゼンテーション</vt:lpstr>
      <vt:lpstr>PowerPoint プレゼンテーション</vt:lpstr>
      <vt:lpstr>PowerPoint プレゼンテーション</vt:lpstr>
      <vt:lpstr>子どもも大人も ネットを賢く使う</vt:lpstr>
      <vt:lpstr>子供たちを とりまく現状</vt:lpstr>
      <vt:lpstr>2018年度中学生16486人 使ったことがあるSNSサービス</vt:lpstr>
      <vt:lpstr>知ってますか？</vt:lpstr>
      <vt:lpstr>利用規約の一部抜粋【例】</vt:lpstr>
      <vt:lpstr>なぜ年齢制限があるの？</vt:lpstr>
      <vt:lpstr>対策</vt:lpstr>
      <vt:lpstr>投稿が手軽なアプリやサービス </vt:lpstr>
      <vt:lpstr> 「無断転載」される </vt:lpstr>
      <vt:lpstr>24時間で消える？機能</vt:lpstr>
      <vt:lpstr>コメント投稿</vt:lpstr>
      <vt:lpstr>PowerPoint プレゼンテーション</vt:lpstr>
      <vt:lpstr>PowerPoint プレゼンテーション</vt:lpstr>
      <vt:lpstr>身近なSNSトラブルは？</vt:lpstr>
      <vt:lpstr>コミュニケーショントラブル</vt:lpstr>
      <vt:lpstr>プロフィールメッセージ</vt:lpstr>
      <vt:lpstr>トークアプリの特徴 </vt:lpstr>
      <vt:lpstr>ネットが悪い？スマホが悪い？</vt:lpstr>
      <vt:lpstr>子どもたちの 使用状況を 知ることが大切。</vt:lpstr>
      <vt:lpstr>投稿の結果を想像させ適切な使い方を 話し合う。</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2019-09-18T05:48:20Z</dcterms:created>
  <dcterms:modified xsi:type="dcterms:W3CDTF">2019-09-19T04:43:51Z</dcterms:modified>
</cp:coreProperties>
</file>