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7" r:id="rId1"/>
    <p:sldMasterId id="2147483890" r:id="rId2"/>
  </p:sldMasterIdLst>
  <p:notesMasterIdLst>
    <p:notesMasterId r:id="rId25"/>
  </p:notesMasterIdLst>
  <p:handoutMasterIdLst>
    <p:handoutMasterId r:id="rId26"/>
  </p:handoutMasterIdLst>
  <p:sldIdLst>
    <p:sldId id="752" r:id="rId3"/>
    <p:sldId id="755" r:id="rId4"/>
    <p:sldId id="741" r:id="rId5"/>
    <p:sldId id="754" r:id="rId6"/>
    <p:sldId id="742" r:id="rId7"/>
    <p:sldId id="743" r:id="rId8"/>
    <p:sldId id="707" r:id="rId9"/>
    <p:sldId id="757" r:id="rId10"/>
    <p:sldId id="726" r:id="rId11"/>
    <p:sldId id="728" r:id="rId12"/>
    <p:sldId id="729" r:id="rId13"/>
    <p:sldId id="745" r:id="rId14"/>
    <p:sldId id="758" r:id="rId15"/>
    <p:sldId id="732" r:id="rId16"/>
    <p:sldId id="746" r:id="rId17"/>
    <p:sldId id="747" r:id="rId18"/>
    <p:sldId id="730" r:id="rId19"/>
    <p:sldId id="731" r:id="rId20"/>
    <p:sldId id="750" r:id="rId21"/>
    <p:sldId id="749" r:id="rId22"/>
    <p:sldId id="751" r:id="rId23"/>
    <p:sldId id="748" r:id="rId24"/>
  </p:sldIdLst>
  <p:sldSz cx="9144000" cy="6858000" type="screen4x3"/>
  <p:notesSz cx="7053263" cy="10180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81E"/>
    <a:srgbClr val="D62475"/>
    <a:srgbClr val="FF99CC"/>
    <a:srgbClr val="FFFFCC"/>
    <a:srgbClr val="F60052"/>
    <a:srgbClr val="FBD1AF"/>
    <a:srgbClr val="FFF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69319" autoAdjust="0"/>
  </p:normalViewPr>
  <p:slideViewPr>
    <p:cSldViewPr snapToGrid="0">
      <p:cViewPr varScale="1">
        <p:scale>
          <a:sx n="79" d="100"/>
          <a:sy n="79" d="100"/>
        </p:scale>
        <p:origin x="-2544" y="-9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55702" cy="509762"/>
          </a:xfrm>
          <a:prstGeom prst="rect">
            <a:avLst/>
          </a:prstGeom>
        </p:spPr>
        <p:txBody>
          <a:bodyPr vert="horz" lIns="93982" tIns="46991" rIns="93982" bIns="4699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95918" y="1"/>
            <a:ext cx="3055701" cy="509762"/>
          </a:xfrm>
          <a:prstGeom prst="rect">
            <a:avLst/>
          </a:prstGeom>
        </p:spPr>
        <p:txBody>
          <a:bodyPr vert="horz" lIns="93982" tIns="46991" rIns="93982" bIns="46991"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670876"/>
            <a:ext cx="3055702" cy="509762"/>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a:p>
        </p:txBody>
      </p:sp>
      <p:sp>
        <p:nvSpPr>
          <p:cNvPr id="5" name="スライド番号プレースホルダー 4"/>
          <p:cNvSpPr>
            <a:spLocks noGrp="1"/>
          </p:cNvSpPr>
          <p:nvPr>
            <p:ph type="sldNum" sz="quarter" idx="3"/>
          </p:nvPr>
        </p:nvSpPr>
        <p:spPr>
          <a:xfrm>
            <a:off x="3995918" y="9670876"/>
            <a:ext cx="3055701" cy="509762"/>
          </a:xfrm>
          <a:prstGeom prst="rect">
            <a:avLst/>
          </a:prstGeom>
        </p:spPr>
        <p:txBody>
          <a:bodyPr vert="horz" lIns="93982" tIns="46991" rIns="93982" bIns="46991" rtlCol="0" anchor="b"/>
          <a:lstStyle>
            <a:lvl1pPr algn="r">
              <a:defRPr sz="1200"/>
            </a:lvl1pPr>
          </a:lstStyle>
          <a:p>
            <a:fld id="{5951B48D-9D36-4DF8-897D-043405FC11B0}" type="slidenum">
              <a:rPr kumimoji="1" lang="ja-JP" altLang="en-US" smtClean="0"/>
              <a:t>‹#›</a:t>
            </a:fld>
            <a:endParaRPr kumimoji="1" lang="ja-JP" altLang="en-US"/>
          </a:p>
        </p:txBody>
      </p:sp>
    </p:spTree>
    <p:extLst>
      <p:ext uri="{BB962C8B-B14F-4D97-AF65-F5344CB8AC3E}">
        <p14:creationId xmlns:p14="http://schemas.microsoft.com/office/powerpoint/2010/main" val="916882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56414" cy="510800"/>
          </a:xfrm>
          <a:prstGeom prst="rect">
            <a:avLst/>
          </a:prstGeom>
        </p:spPr>
        <p:txBody>
          <a:bodyPr vert="horz" lIns="93982" tIns="46991" rIns="93982" bIns="4699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95218" y="0"/>
            <a:ext cx="3056414" cy="510800"/>
          </a:xfrm>
          <a:prstGeom prst="rect">
            <a:avLst/>
          </a:prstGeom>
        </p:spPr>
        <p:txBody>
          <a:bodyPr vert="horz" lIns="93982" tIns="46991" rIns="93982" bIns="469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1236663" y="1273175"/>
            <a:ext cx="4579937" cy="3435350"/>
          </a:xfrm>
          <a:prstGeom prst="rect">
            <a:avLst/>
          </a:prstGeom>
          <a:noFill/>
          <a:ln w="12700">
            <a:solidFill>
              <a:prstClr val="black"/>
            </a:solidFill>
          </a:ln>
        </p:spPr>
        <p:txBody>
          <a:bodyPr vert="horz" lIns="93982" tIns="46991" rIns="93982" bIns="46991" rtlCol="0" anchor="ctr"/>
          <a:lstStyle/>
          <a:p>
            <a:endParaRPr lang="ja-JP" altLang="en-US" dirty="0"/>
          </a:p>
        </p:txBody>
      </p:sp>
      <p:sp>
        <p:nvSpPr>
          <p:cNvPr id="5" name="ノート プレースホルダー 4"/>
          <p:cNvSpPr>
            <a:spLocks noGrp="1"/>
          </p:cNvSpPr>
          <p:nvPr>
            <p:ph type="body" sz="quarter" idx="3"/>
          </p:nvPr>
        </p:nvSpPr>
        <p:spPr>
          <a:xfrm>
            <a:off x="705327" y="4899432"/>
            <a:ext cx="5642610" cy="4008626"/>
          </a:xfrm>
          <a:prstGeom prst="rect">
            <a:avLst/>
          </a:prstGeom>
        </p:spPr>
        <p:txBody>
          <a:bodyPr vert="horz" lIns="93982" tIns="46991" rIns="93982" bIns="469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69840"/>
            <a:ext cx="3056414" cy="510798"/>
          </a:xfrm>
          <a:prstGeom prst="rect">
            <a:avLst/>
          </a:prstGeom>
        </p:spPr>
        <p:txBody>
          <a:bodyPr vert="horz" lIns="93982" tIns="46991" rIns="93982" bIns="46991" rtlCol="0" anchor="b"/>
          <a:lstStyle>
            <a:lvl1pPr algn="l">
              <a:defRPr sz="1200"/>
            </a:lvl1pPr>
          </a:lstStyle>
          <a:p>
            <a:r>
              <a:rPr kumimoji="1" lang="en-US" altLang="ja-JP"/>
              <a:t>Copyright (C) 2009-2017 Edu-net Co., Ltd.  All Rights Reserved. </a:t>
            </a:r>
            <a:endParaRPr kumimoji="1" lang="ja-JP" altLang="en-US" dirty="0"/>
          </a:p>
        </p:txBody>
      </p:sp>
      <p:sp>
        <p:nvSpPr>
          <p:cNvPr id="7" name="スライド番号プレースホルダー 6"/>
          <p:cNvSpPr>
            <a:spLocks noGrp="1"/>
          </p:cNvSpPr>
          <p:nvPr>
            <p:ph type="sldNum" sz="quarter" idx="5"/>
          </p:nvPr>
        </p:nvSpPr>
        <p:spPr>
          <a:xfrm>
            <a:off x="3995218" y="9669840"/>
            <a:ext cx="3056414" cy="510798"/>
          </a:xfrm>
          <a:prstGeom prst="rect">
            <a:avLst/>
          </a:prstGeom>
        </p:spPr>
        <p:txBody>
          <a:bodyPr vert="horz" lIns="93982" tIns="46991" rIns="93982" bIns="46991" rtlCol="0" anchor="b"/>
          <a:lstStyle>
            <a:lvl1pPr algn="r">
              <a:defRPr sz="1200"/>
            </a:lvl1pPr>
          </a:lstStyle>
          <a:p>
            <a:fld id="{99569974-2F47-451E-96BB-2DC3A8AF4879}" type="slidenum">
              <a:rPr kumimoji="1" lang="ja-JP" altLang="en-US" smtClean="0"/>
              <a:t>‹#›</a:t>
            </a:fld>
            <a:endParaRPr kumimoji="1" lang="ja-JP" altLang="en-US" dirty="0"/>
          </a:p>
        </p:txBody>
      </p:sp>
    </p:spTree>
    <p:extLst>
      <p:ext uri="{BB962C8B-B14F-4D97-AF65-F5344CB8AC3E}">
        <p14:creationId xmlns:p14="http://schemas.microsoft.com/office/powerpoint/2010/main" val="21791343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教材　</a:t>
            </a:r>
            <a:r>
              <a:rPr kumimoji="1" lang="en-US" altLang="ja-JP" dirty="0"/>
              <a:t>ver.1_20190830</a:t>
            </a:r>
          </a:p>
          <a:p>
            <a:endParaRPr kumimoji="1" lang="en-US" altLang="ja-JP" dirty="0"/>
          </a:p>
          <a:p>
            <a:r>
              <a:rPr kumimoji="1" lang="ja-JP" altLang="en-US" dirty="0"/>
              <a:t>当教材について</a:t>
            </a:r>
          </a:p>
          <a:p>
            <a:r>
              <a:rPr kumimoji="1" lang="ja-JP" altLang="en-US" dirty="0"/>
              <a:t>スライド教材のノートには以下の内容が記載されております。</a:t>
            </a:r>
          </a:p>
          <a:p>
            <a:r>
              <a:rPr kumimoji="1" lang="ja-JP" altLang="en-US" dirty="0"/>
              <a:t>・</a:t>
            </a:r>
            <a:r>
              <a:rPr kumimoji="1" lang="en-US" altLang="ja-JP" dirty="0"/>
              <a:t>【</a:t>
            </a:r>
            <a:r>
              <a:rPr kumimoji="1" lang="ja-JP" altLang="en-US" dirty="0"/>
              <a:t>導入時のポイント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・・・導入時、またそのスライドでかならずふれるべきこと</a:t>
            </a:r>
          </a:p>
          <a:p>
            <a:r>
              <a:rPr kumimoji="1" lang="ja-JP" altLang="en-US" dirty="0"/>
              <a:t>・</a:t>
            </a:r>
            <a:r>
              <a:rPr kumimoji="1" lang="en-US" altLang="ja-JP" dirty="0"/>
              <a:t>【</a:t>
            </a:r>
            <a:r>
              <a:rPr kumimoji="1" lang="ja-JP" altLang="en-US" dirty="0"/>
              <a:t>進行のポイント</a:t>
            </a:r>
            <a:r>
              <a:rPr kumimoji="1" lang="en-US" altLang="ja-JP" dirty="0"/>
              <a:t>】</a:t>
            </a:r>
            <a:r>
              <a:rPr kumimoji="1" lang="ja-JP" altLang="en-US" dirty="0"/>
              <a:t>または</a:t>
            </a:r>
            <a:r>
              <a:rPr kumimoji="1" lang="en-US" altLang="ja-JP" dirty="0"/>
              <a:t>【</a:t>
            </a:r>
            <a:r>
              <a:rPr kumimoji="1" lang="ja-JP" altLang="en-US" dirty="0"/>
              <a:t>ポイント</a:t>
            </a:r>
            <a:r>
              <a:rPr kumimoji="1" lang="en-US" altLang="ja-JP" dirty="0"/>
              <a:t>】</a:t>
            </a:r>
            <a:r>
              <a:rPr kumimoji="1" lang="ja-JP" altLang="en-US" dirty="0"/>
              <a:t>・・・進行時、またそのスライドでかならずふれるべきこと</a:t>
            </a:r>
          </a:p>
          <a:p>
            <a:r>
              <a:rPr kumimoji="1" lang="ja-JP" altLang="en-US" dirty="0"/>
              <a:t>・</a:t>
            </a:r>
            <a:r>
              <a:rPr kumimoji="1" lang="en-US" altLang="ja-JP" dirty="0"/>
              <a:t>《</a:t>
            </a:r>
            <a:r>
              <a:rPr kumimoji="1" lang="ja-JP" altLang="en-US" dirty="0"/>
              <a:t>講師のセリフ例</a:t>
            </a:r>
            <a:r>
              <a:rPr kumimoji="1" lang="en-US" altLang="ja-JP" dirty="0"/>
              <a:t>》</a:t>
            </a:r>
            <a:r>
              <a:rPr kumimoji="1" lang="ja-JP" altLang="en-US" dirty="0"/>
              <a:t>・・・ポイントを踏まえて話す内容</a:t>
            </a:r>
          </a:p>
          <a:p>
            <a:r>
              <a:rPr kumimoji="1" lang="ja-JP" altLang="en-US" dirty="0"/>
              <a:t>・</a:t>
            </a:r>
            <a:r>
              <a:rPr kumimoji="1" lang="en-US" altLang="ja-JP" dirty="0"/>
              <a:t>&lt;</a:t>
            </a:r>
            <a:r>
              <a:rPr kumimoji="1" lang="ja-JP" altLang="en-US" dirty="0"/>
              <a:t>問いかけ</a:t>
            </a:r>
            <a:r>
              <a:rPr kumimoji="1" lang="en-US" altLang="ja-JP" dirty="0"/>
              <a:t>&gt;</a:t>
            </a:r>
            <a:r>
              <a:rPr kumimoji="1" lang="ja-JP" altLang="en-US" dirty="0"/>
              <a:t>・・・児童に問いかける場面</a:t>
            </a:r>
          </a:p>
          <a:p>
            <a:r>
              <a:rPr kumimoji="1" lang="ja-JP" altLang="en-US" dirty="0"/>
              <a:t>・</a:t>
            </a:r>
            <a:r>
              <a:rPr kumimoji="1" lang="en-US" altLang="ja-JP" dirty="0"/>
              <a:t>&lt;</a:t>
            </a:r>
            <a:r>
              <a:rPr kumimoji="1" lang="ja-JP" altLang="en-US" dirty="0"/>
              <a:t>クリック</a:t>
            </a:r>
            <a:r>
              <a:rPr kumimoji="1" lang="en-US" altLang="ja-JP" dirty="0"/>
              <a:t>&gt;</a:t>
            </a:r>
            <a:r>
              <a:rPr kumimoji="1" lang="ja-JP" altLang="en-US" dirty="0"/>
              <a:t>・・・アニメーション設定されたスライドを動かすときにクリックする。</a:t>
            </a:r>
          </a:p>
          <a:p>
            <a:endParaRPr kumimoji="1" lang="ja-JP" altLang="en-US" dirty="0"/>
          </a:p>
          <a:p>
            <a:r>
              <a:rPr kumimoji="1" lang="en-US" altLang="ja-JP" dirty="0"/>
              <a:t>※</a:t>
            </a:r>
            <a:r>
              <a:rPr kumimoji="1" lang="ja-JP" altLang="en-US" dirty="0"/>
              <a:t>ポイントさえ押さえていれば、話し方、問いかけの場面などは、講師の判断で変化させてかまいません。</a:t>
            </a:r>
          </a:p>
          <a:p>
            <a:r>
              <a:rPr kumimoji="1" lang="en-US" altLang="ja-JP" dirty="0"/>
              <a:t>【</a:t>
            </a:r>
            <a:r>
              <a:rPr kumimoji="1" lang="ja-JP" altLang="en-US" dirty="0"/>
              <a:t>バージョン</a:t>
            </a:r>
            <a:r>
              <a:rPr kumimoji="1" lang="en-US" altLang="ja-JP" dirty="0"/>
              <a:t>】</a:t>
            </a:r>
          </a:p>
          <a:p>
            <a:r>
              <a:rPr kumimoji="1" lang="en-US" altLang="ja-JP" dirty="0"/>
              <a:t>20190830_ver1</a:t>
            </a:r>
          </a:p>
          <a:p>
            <a:endParaRPr kumimoji="1" lang="ja-JP" altLang="en-US" dirty="0"/>
          </a:p>
        </p:txBody>
      </p:sp>
    </p:spTree>
    <p:extLst>
      <p:ext uri="{BB962C8B-B14F-4D97-AF65-F5344CB8AC3E}">
        <p14:creationId xmlns:p14="http://schemas.microsoft.com/office/powerpoint/2010/main" val="28487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情報が届く仕組みを説明する。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t>
            </a:r>
            <a:r>
              <a:rPr kumimoji="1" lang="ja-JP" altLang="en-US" dirty="0"/>
              <a:t>アドレスという言葉を知っていますか？</a:t>
            </a:r>
            <a:endParaRPr kumimoji="1" lang="en-US" altLang="ja-JP" dirty="0"/>
          </a:p>
          <a:p>
            <a:r>
              <a:rPr kumimoji="1" lang="ja-JP" altLang="en-US" dirty="0"/>
              <a:t>インターネット情報でコンピュータ同士が情報を送ったり受け取ったりするためには、</a:t>
            </a:r>
            <a:endParaRPr kumimoji="1" lang="en-US" altLang="ja-JP" dirty="0"/>
          </a:p>
          <a:p>
            <a:r>
              <a:rPr kumimoji="1" lang="ja-JP" altLang="en-US" dirty="0"/>
              <a:t>どのコンピュータとやりとりするか特定する情報が必要です。</a:t>
            </a:r>
            <a:endParaRPr kumimoji="1" lang="en-US" altLang="ja-JP" dirty="0"/>
          </a:p>
          <a:p>
            <a:r>
              <a:rPr kumimoji="1" lang="ja-JP" altLang="en-US" dirty="0"/>
              <a:t>このインターネット上の住所にあたるものが、</a:t>
            </a:r>
            <a:r>
              <a:rPr kumimoji="1" lang="en-US" altLang="ja-JP" dirty="0"/>
              <a:t>IP</a:t>
            </a:r>
            <a:r>
              <a:rPr kumimoji="1" lang="ja-JP" altLang="en-US" dirty="0"/>
              <a:t>アドレスです。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場合によっては、生徒に挙手をしてもらい予備知識を確認するとよい。</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IP</a:t>
            </a:r>
            <a:r>
              <a:rPr kumimoji="1" lang="ja-JP" altLang="en-US" dirty="0"/>
              <a:t>アドレスという言葉を聞いたことがある人はどれくらいいますか？（挙手してもらう）</a:t>
            </a:r>
            <a:endParaRPr kumimoji="1" lang="en-US" altLang="ja-JP" dirty="0"/>
          </a:p>
          <a:p>
            <a:r>
              <a:rPr kumimoji="1" lang="ja-JP" altLang="en-US" dirty="0"/>
              <a:t>では、意味を説明できる人はいますか？（挙手してもらう）</a:t>
            </a:r>
            <a:endParaRPr kumimoji="1" lang="en-US" altLang="ja-JP" dirty="0"/>
          </a:p>
          <a:p>
            <a:endParaRPr kumimoji="1" lang="ja-JP" altLang="en-US" dirty="0"/>
          </a:p>
        </p:txBody>
      </p:sp>
    </p:spTree>
    <p:extLst>
      <p:ext uri="{BB962C8B-B14F-4D97-AF65-F5344CB8AC3E}">
        <p14:creationId xmlns:p14="http://schemas.microsoft.com/office/powerpoint/2010/main" val="119187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情報が届く仕組みを説明する。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もう少し分かりやすく説明しましょう。</a:t>
            </a:r>
            <a:endParaRPr kumimoji="1" lang="en-US" altLang="ja-JP" dirty="0"/>
          </a:p>
          <a:p>
            <a:r>
              <a:rPr kumimoji="1" lang="ja-JP" altLang="en-US" dirty="0"/>
              <a:t>インターネット上で相手に情報が届く仕組みは、郵便と似ています。</a:t>
            </a:r>
            <a:endParaRPr kumimoji="1" lang="en-US" altLang="ja-JP" dirty="0"/>
          </a:p>
          <a:p>
            <a:r>
              <a:rPr kumimoji="1" lang="ja-JP" altLang="en-US" dirty="0"/>
              <a:t>郵便は相手先の住所がわからないと、荷物を送れないですよね。</a:t>
            </a:r>
            <a:endParaRPr kumimoji="1" lang="en-US" altLang="ja-JP" dirty="0"/>
          </a:p>
          <a:p>
            <a:r>
              <a:rPr kumimoji="1" lang="ja-JP" altLang="en-US" dirty="0"/>
              <a:t>（クリック）</a:t>
            </a:r>
            <a:endParaRPr kumimoji="1" lang="en-US" altLang="ja-JP" dirty="0"/>
          </a:p>
          <a:p>
            <a:r>
              <a:rPr kumimoji="1" lang="ja-JP" altLang="en-US" dirty="0" smtClean="0"/>
              <a:t>このように、インターネットで情報を送受信する時も送り先のコンピュータの住所が必要になるのです。</a:t>
            </a:r>
            <a:endParaRPr kumimoji="1" lang="ja-JP" altLang="en-US" dirty="0"/>
          </a:p>
        </p:txBody>
      </p:sp>
    </p:spTree>
    <p:extLst>
      <p:ext uri="{BB962C8B-B14F-4D97-AF65-F5344CB8AC3E}">
        <p14:creationId xmlns:p14="http://schemas.microsoft.com/office/powerpoint/2010/main" val="1618444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情報を荷物に例えて説明する。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情報がインターネット上で相手に届く仕組みを見てみましょう。</a:t>
            </a:r>
            <a:endParaRPr kumimoji="1" lang="en-US" altLang="ja-JP" dirty="0"/>
          </a:p>
          <a:p>
            <a:r>
              <a:rPr kumimoji="1" lang="ja-JP" altLang="en-US" dirty="0"/>
              <a:t>送り先のコンピュータが特定できれば、このように情報を送ることができるのです。</a:t>
            </a:r>
            <a:endParaRPr kumimoji="1" lang="en-US" altLang="ja-JP" dirty="0"/>
          </a:p>
          <a:p>
            <a:r>
              <a:rPr kumimoji="1" lang="ja-JP" altLang="en-US" dirty="0"/>
              <a:t>（クリックしてアニメーションを起動）</a:t>
            </a:r>
            <a:endParaRPr kumimoji="1" lang="en-US" altLang="ja-JP" dirty="0"/>
          </a:p>
        </p:txBody>
      </p:sp>
    </p:spTree>
    <p:extLst>
      <p:ext uri="{BB962C8B-B14F-4D97-AF65-F5344CB8AC3E}">
        <p14:creationId xmlns:p14="http://schemas.microsoft.com/office/powerpoint/2010/main" val="202363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IP</a:t>
            </a:r>
            <a:r>
              <a:rPr kumimoji="1" lang="ja-JP" altLang="en-US" dirty="0"/>
              <a:t>アドレスとドメイン名の関係について説明。</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この</a:t>
            </a:r>
            <a:r>
              <a:rPr kumimoji="1" lang="en-US" altLang="ja-JP" dirty="0"/>
              <a:t>IP</a:t>
            </a:r>
            <a:r>
              <a:rPr kumimoji="1" lang="ja-JP" altLang="en-US" dirty="0"/>
              <a:t>アドレス、数字の羅列なので非常に分かりづらいですよね。</a:t>
            </a:r>
            <a:endParaRPr kumimoji="1" lang="en-US" altLang="ja-JP" dirty="0"/>
          </a:p>
          <a:p>
            <a:r>
              <a:rPr kumimoji="1" lang="ja-JP" altLang="en-US" dirty="0"/>
              <a:t>人間が理解するには少し不便です。</a:t>
            </a:r>
            <a:endParaRPr kumimoji="1" lang="en-US" altLang="ja-JP" dirty="0"/>
          </a:p>
          <a:p>
            <a:r>
              <a:rPr kumimoji="1" lang="ja-JP" altLang="en-US" dirty="0"/>
              <a:t>人間にわかりやすくするために、</a:t>
            </a:r>
            <a:r>
              <a:rPr kumimoji="1" lang="en-US" altLang="ja-JP" dirty="0"/>
              <a:t>IP</a:t>
            </a:r>
            <a:r>
              <a:rPr kumimoji="1" lang="ja-JP" altLang="en-US" dirty="0"/>
              <a:t>アドレスをこんな風に表現することもできます。</a:t>
            </a:r>
            <a:endParaRPr kumimoji="1" lang="en-US" altLang="ja-JP" dirty="0"/>
          </a:p>
          <a:p>
            <a:r>
              <a:rPr kumimoji="1" lang="ja-JP" altLang="en-US" dirty="0"/>
              <a:t>（クリック）</a:t>
            </a:r>
            <a:endParaRPr kumimoji="1" lang="en-US" altLang="ja-JP" dirty="0"/>
          </a:p>
          <a:p>
            <a:r>
              <a:rPr kumimoji="1" lang="ja-JP" altLang="en-US" dirty="0"/>
              <a:t>この表現どこかで見たことはないでしょうか？（問いかけ）</a:t>
            </a:r>
          </a:p>
        </p:txBody>
      </p:sp>
    </p:spTree>
    <p:extLst>
      <p:ext uri="{BB962C8B-B14F-4D97-AF65-F5344CB8AC3E}">
        <p14:creationId xmlns:p14="http://schemas.microsoft.com/office/powerpoint/2010/main" val="387678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ドメイン名が身近に使われていることを伝える。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スマートフォンやタブレットでウェブサイトを閲覧する時に、目にしたことはないでしょうか。</a:t>
            </a:r>
            <a:endParaRPr kumimoji="1" lang="en-US" altLang="ja-JP" dirty="0"/>
          </a:p>
          <a:p>
            <a:r>
              <a:rPr kumimoji="1" lang="ja-JP" altLang="en-US" dirty="0"/>
              <a:t>例えば</a:t>
            </a:r>
            <a:r>
              <a:rPr kumimoji="1" lang="ja-JP" altLang="en-US" dirty="0" smtClean="0"/>
              <a:t>パソコン画面</a:t>
            </a:r>
            <a:r>
              <a:rPr kumimoji="1" lang="ja-JP" altLang="en-US" dirty="0"/>
              <a:t>の上</a:t>
            </a:r>
            <a:r>
              <a:rPr kumimoji="1" lang="ja-JP" altLang="en-US" dirty="0" smtClean="0"/>
              <a:t>のアドレスバー</a:t>
            </a:r>
            <a:r>
              <a:rPr kumimoji="1" lang="ja-JP" altLang="en-US" dirty="0"/>
              <a:t>にドメイン名が書かれています。</a:t>
            </a:r>
            <a:endParaRPr kumimoji="1" lang="en-US" altLang="ja-JP" dirty="0"/>
          </a:p>
          <a:p>
            <a:r>
              <a:rPr kumimoji="1" lang="ja-JP" altLang="en-US" dirty="0"/>
              <a:t>これがウェブサイトの情報が置かれている場所を表しているのです。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普段目にしているものの意味や裏側の仕組みを意識するように促す。</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皆さんが普段何気なく使っているインターネットにはこのような仕組みがあり、意味があります。</a:t>
            </a:r>
            <a:endParaRPr kumimoji="1" lang="en-US" altLang="ja-JP" dirty="0"/>
          </a:p>
          <a:p>
            <a:r>
              <a:rPr kumimoji="1" lang="ja-JP" altLang="en-US" dirty="0"/>
              <a:t>世界共通のルールよって情報のやり取りができるようになっているのです。</a:t>
            </a:r>
          </a:p>
        </p:txBody>
      </p:sp>
    </p:spTree>
    <p:extLst>
      <p:ext uri="{BB962C8B-B14F-4D97-AF65-F5344CB8AC3E}">
        <p14:creationId xmlns:p14="http://schemas.microsoft.com/office/powerpoint/2010/main" val="19579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コンピュータ上では、情報は</a:t>
            </a:r>
            <a:r>
              <a:rPr kumimoji="1" lang="en-US" altLang="ja-JP" dirty="0"/>
              <a:t>0</a:t>
            </a:r>
            <a:r>
              <a:rPr kumimoji="1" lang="ja-JP" altLang="en-US" dirty="0"/>
              <a:t>と</a:t>
            </a:r>
            <a:r>
              <a:rPr kumimoji="1" lang="en-US" altLang="ja-JP" dirty="0"/>
              <a:t>1</a:t>
            </a:r>
            <a:r>
              <a:rPr kumimoji="1" lang="ja-JP" altLang="en-US" dirty="0"/>
              <a:t>で処理されることを説明する。</a:t>
            </a:r>
            <a:endParaRPr kumimoji="1" lang="en-US" altLang="ja-JP" dirty="0"/>
          </a:p>
          <a:p>
            <a:r>
              <a:rPr kumimoji="1" lang="ja-JP" altLang="en-US" dirty="0"/>
              <a:t>（</a:t>
            </a:r>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できた情報は劣化しない事を伝える）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では次にコンピュータ上で処理される情報について考えてみましょう。</a:t>
            </a:r>
          </a:p>
        </p:txBody>
      </p:sp>
    </p:spTree>
    <p:extLst>
      <p:ext uri="{BB962C8B-B14F-4D97-AF65-F5344CB8AC3E}">
        <p14:creationId xmlns:p14="http://schemas.microsoft.com/office/powerpoint/2010/main" val="66431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コンピュータ上では、情報は</a:t>
            </a:r>
            <a:r>
              <a:rPr kumimoji="1" lang="en-US" altLang="ja-JP" dirty="0"/>
              <a:t>0</a:t>
            </a:r>
            <a:r>
              <a:rPr kumimoji="1" lang="ja-JP" altLang="en-US" dirty="0"/>
              <a:t>と</a:t>
            </a:r>
            <a:r>
              <a:rPr kumimoji="1" lang="en-US" altLang="ja-JP" dirty="0"/>
              <a:t>1</a:t>
            </a:r>
            <a:r>
              <a:rPr kumimoji="1" lang="ja-JP" altLang="en-US" dirty="0"/>
              <a:t>で処理されることを説明する。</a:t>
            </a:r>
            <a:endParaRPr kumimoji="1" lang="en-US" altLang="ja-JP" dirty="0"/>
          </a:p>
          <a:p>
            <a:r>
              <a:rPr kumimoji="1" lang="ja-JP" altLang="en-US" dirty="0"/>
              <a:t>（</a:t>
            </a:r>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できた情報は劣化しない事を伝える）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実はコンピュータが扱える情報は</a:t>
            </a:r>
            <a:r>
              <a:rPr kumimoji="1" lang="en-US" altLang="ja-JP" dirty="0"/>
              <a:t>1</a:t>
            </a:r>
            <a:r>
              <a:rPr kumimoji="1" lang="ja-JP" altLang="en-US" dirty="0"/>
              <a:t>と</a:t>
            </a:r>
            <a:r>
              <a:rPr kumimoji="1" lang="en-US" altLang="ja-JP" dirty="0"/>
              <a:t>0</a:t>
            </a:r>
            <a:r>
              <a:rPr kumimoji="1" lang="ja-JP" altLang="en-US" dirty="0"/>
              <a:t>の</a:t>
            </a:r>
            <a:r>
              <a:rPr kumimoji="1" lang="en-US" altLang="ja-JP" dirty="0"/>
              <a:t>2</a:t>
            </a:r>
            <a:r>
              <a:rPr kumimoji="1" lang="ja-JP" altLang="en-US" dirty="0"/>
              <a:t>つしかないことを知っているでしょうか？</a:t>
            </a:r>
            <a:endParaRPr kumimoji="1" lang="en-US" altLang="ja-JP" dirty="0"/>
          </a:p>
          <a:p>
            <a:r>
              <a:rPr kumimoji="1" lang="ja-JP" altLang="en-US" dirty="0"/>
              <a:t>文字や画像や動画の写真といった情報はコンピュータ内部で、</a:t>
            </a:r>
            <a:endParaRPr kumimoji="1" lang="en-US" altLang="ja-JP" dirty="0"/>
          </a:p>
          <a:p>
            <a:r>
              <a:rPr kumimoji="1" lang="en-US" altLang="ja-JP" dirty="0"/>
              <a:t>0</a:t>
            </a:r>
            <a:r>
              <a:rPr kumimoji="1" lang="ja-JP" altLang="en-US" dirty="0"/>
              <a:t>と</a:t>
            </a:r>
            <a:r>
              <a:rPr kumimoji="1" lang="en-US" altLang="ja-JP" dirty="0"/>
              <a:t>1</a:t>
            </a:r>
            <a:r>
              <a:rPr kumimoji="1" lang="ja-JP" altLang="en-US" dirty="0"/>
              <a:t>を組み合わせたデータに置き換えて処理しているのです。</a:t>
            </a:r>
            <a:endParaRPr kumimoji="1" lang="en-US" altLang="ja-JP" dirty="0"/>
          </a:p>
        </p:txBody>
      </p:sp>
    </p:spTree>
    <p:extLst>
      <p:ext uri="{BB962C8B-B14F-4D97-AF65-F5344CB8AC3E}">
        <p14:creationId xmlns:p14="http://schemas.microsoft.com/office/powerpoint/2010/main" val="293133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コンピュータ上では、情報は</a:t>
            </a:r>
            <a:r>
              <a:rPr kumimoji="1" lang="en-US" altLang="ja-JP" dirty="0"/>
              <a:t>0</a:t>
            </a:r>
            <a:r>
              <a:rPr kumimoji="1" lang="ja-JP" altLang="en-US" dirty="0"/>
              <a:t>と</a:t>
            </a:r>
            <a:r>
              <a:rPr kumimoji="1" lang="en-US" altLang="ja-JP" dirty="0"/>
              <a:t>1</a:t>
            </a:r>
            <a:r>
              <a:rPr kumimoji="1" lang="ja-JP" altLang="en-US" dirty="0"/>
              <a:t>で処理されることを説明する。</a:t>
            </a:r>
            <a:endParaRPr kumimoji="1" lang="en-US" altLang="ja-JP" dirty="0"/>
          </a:p>
          <a:p>
            <a:r>
              <a:rPr kumimoji="1" lang="ja-JP" altLang="en-US" dirty="0"/>
              <a:t>（</a:t>
            </a:r>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できた情報は劣化しない事を伝える）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例えばアルファベットの「</a:t>
            </a:r>
            <a:r>
              <a:rPr kumimoji="1" lang="en-US" altLang="ja-JP" dirty="0"/>
              <a:t>A</a:t>
            </a:r>
            <a:r>
              <a:rPr kumimoji="1" lang="ja-JP" altLang="en-US" dirty="0"/>
              <a:t>」という文字をコンピュータが処理する時は、</a:t>
            </a:r>
            <a:endParaRPr kumimoji="1" lang="en-US" altLang="ja-JP" dirty="0"/>
          </a:p>
          <a:p>
            <a:r>
              <a:rPr lang="ja-JP" altLang="en-US" sz="1200" dirty="0"/>
              <a:t>「</a:t>
            </a:r>
            <a:r>
              <a:rPr lang="en-US" altLang="ja-JP" sz="1200" dirty="0"/>
              <a:t>1000001</a:t>
            </a:r>
            <a:r>
              <a:rPr lang="ja-JP" altLang="en-US" sz="1200" dirty="0"/>
              <a:t>」と置き換えているのです。</a:t>
            </a:r>
            <a:endParaRPr lang="en-US" altLang="ja-JP" sz="1200" dirty="0"/>
          </a:p>
          <a:p>
            <a:endParaRPr lang="en-US" altLang="ja-JP" sz="1200" dirty="0"/>
          </a:p>
          <a:p>
            <a:r>
              <a:rPr lang="en-US" altLang="ja-JP" sz="1200" dirty="0"/>
              <a:t>【</a:t>
            </a:r>
            <a:r>
              <a:rPr lang="ja-JP" altLang="en-US" sz="1200" dirty="0"/>
              <a:t>進行のポイント</a:t>
            </a:r>
            <a:r>
              <a:rPr lang="en-US" altLang="ja-JP" sz="1200" dirty="0"/>
              <a:t>】</a:t>
            </a:r>
          </a:p>
          <a:p>
            <a:r>
              <a:rPr lang="ja-JP" altLang="en-US" sz="1200" dirty="0"/>
              <a:t>補足説明を入れ、理解を深めることもできる。</a:t>
            </a:r>
            <a:endParaRPr lang="en-US" altLang="ja-JP" sz="1200" dirty="0"/>
          </a:p>
          <a:p>
            <a:endParaRPr lang="en-US" altLang="ja-JP" sz="1200" dirty="0"/>
          </a:p>
          <a:p>
            <a:r>
              <a:rPr lang="en-US" altLang="ja-JP" sz="1200" dirty="0"/>
              <a:t>《</a:t>
            </a:r>
            <a:r>
              <a:rPr lang="ja-JP" altLang="en-US" sz="1200" dirty="0"/>
              <a:t>講師のセリフ例</a:t>
            </a:r>
            <a:r>
              <a:rPr lang="en-US" altLang="ja-JP" sz="1200" dirty="0"/>
              <a:t>》</a:t>
            </a:r>
          </a:p>
          <a:p>
            <a:r>
              <a:rPr lang="ja-JP" altLang="en-US" sz="1200" dirty="0"/>
              <a:t>文字だけではありません。画像や動画の情報も</a:t>
            </a:r>
            <a:endParaRPr lang="en-US" altLang="ja-JP" sz="1200" dirty="0"/>
          </a:p>
          <a:p>
            <a:r>
              <a:rPr lang="ja-JP" altLang="en-US" sz="1200" dirty="0"/>
              <a:t>コンピュータは</a:t>
            </a:r>
            <a:r>
              <a:rPr lang="en-US" altLang="ja-JP" sz="1200" dirty="0"/>
              <a:t>0</a:t>
            </a:r>
            <a:r>
              <a:rPr lang="ja-JP" altLang="en-US" sz="1200" dirty="0"/>
              <a:t>と</a:t>
            </a:r>
            <a:r>
              <a:rPr lang="en-US" altLang="ja-JP" sz="1200" dirty="0"/>
              <a:t>1</a:t>
            </a:r>
            <a:r>
              <a:rPr lang="ja-JP" altLang="en-US" sz="1200" dirty="0"/>
              <a:t>の情報に置き換えて処理をしているのです。</a:t>
            </a:r>
            <a:endParaRPr lang="en-US" altLang="ja-JP" sz="1200" dirty="0"/>
          </a:p>
        </p:txBody>
      </p:sp>
    </p:spTree>
    <p:extLst>
      <p:ext uri="{BB962C8B-B14F-4D97-AF65-F5344CB8AC3E}">
        <p14:creationId xmlns:p14="http://schemas.microsoft.com/office/powerpoint/2010/main" val="227130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できた情報は劣化しない事を伝える。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デジタルデータはなぜコピーが簡単で、劣化しないのか</a:t>
            </a:r>
            <a:endParaRPr kumimoji="1" lang="en-US" altLang="ja-JP" dirty="0"/>
          </a:p>
          <a:p>
            <a:r>
              <a:rPr kumimoji="1" lang="ja-JP" altLang="en-US" dirty="0"/>
              <a:t>この仕組みから理解することができます。</a:t>
            </a:r>
            <a:endParaRPr kumimoji="1" lang="en-US" altLang="ja-JP" dirty="0"/>
          </a:p>
          <a:p>
            <a:r>
              <a:rPr kumimoji="1" lang="ja-JP" altLang="en-US" dirty="0"/>
              <a:t>「うざい」という言葉を口にした場合は、その場限りになりますが</a:t>
            </a:r>
            <a:endParaRPr kumimoji="1" lang="en-US" altLang="ja-JP" dirty="0"/>
          </a:p>
          <a:p>
            <a:r>
              <a:rPr kumimoji="1" lang="ja-JP" altLang="en-US" dirty="0"/>
              <a:t>インターネット上に書きこむとそれは</a:t>
            </a:r>
            <a:r>
              <a:rPr kumimoji="1" lang="en-US" altLang="ja-JP" dirty="0"/>
              <a:t>0</a:t>
            </a:r>
            <a:r>
              <a:rPr kumimoji="1" lang="ja-JP" altLang="en-US" dirty="0"/>
              <a:t>と</a:t>
            </a:r>
            <a:r>
              <a:rPr kumimoji="1" lang="en-US" altLang="ja-JP" dirty="0"/>
              <a:t>1</a:t>
            </a:r>
            <a:r>
              <a:rPr kumimoji="1" lang="ja-JP" altLang="en-US" dirty="0"/>
              <a:t>のデータとして残ります。</a:t>
            </a:r>
            <a:endParaRPr kumimoji="1" lang="en-US" altLang="ja-JP" dirty="0"/>
          </a:p>
          <a:p>
            <a:r>
              <a:rPr kumimoji="1" lang="ja-JP" altLang="en-US" dirty="0"/>
              <a:t>「うざい」という文字は</a:t>
            </a:r>
            <a:r>
              <a:rPr kumimoji="1" lang="en-US" altLang="ja-JP" dirty="0"/>
              <a:t>0</a:t>
            </a:r>
            <a:r>
              <a:rPr kumimoji="1" lang="ja-JP" altLang="en-US" dirty="0"/>
              <a:t>と</a:t>
            </a:r>
            <a:r>
              <a:rPr kumimoji="1" lang="en-US" altLang="ja-JP" dirty="0"/>
              <a:t>1</a:t>
            </a:r>
            <a:r>
              <a:rPr kumimoji="1" lang="ja-JP" altLang="en-US" dirty="0"/>
              <a:t>ではこのように表現されます（スライドを指し示す）。</a:t>
            </a:r>
            <a:endParaRPr kumimoji="1" lang="en-US" altLang="ja-JP" dirty="0"/>
          </a:p>
        </p:txBody>
      </p:sp>
    </p:spTree>
    <p:extLst>
      <p:ext uri="{BB962C8B-B14F-4D97-AF65-F5344CB8AC3E}">
        <p14:creationId xmlns:p14="http://schemas.microsoft.com/office/powerpoint/2010/main" val="990299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できた情報は劣化せず、複製が容易であることを伝える。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できた情報は複製するのが簡単です。</a:t>
            </a:r>
            <a:endParaRPr kumimoji="1" lang="en-US" altLang="ja-JP" dirty="0"/>
          </a:p>
          <a:p>
            <a:r>
              <a:rPr kumimoji="1" lang="ja-JP" altLang="en-US" dirty="0"/>
              <a:t>また劣化もしません。</a:t>
            </a:r>
            <a:r>
              <a:rPr kumimoji="1" lang="en-US" altLang="ja-JP" dirty="0"/>
              <a:t>10</a:t>
            </a:r>
            <a:r>
              <a:rPr kumimoji="1" lang="ja-JP" altLang="en-US" dirty="0"/>
              <a:t>年後も</a:t>
            </a:r>
            <a:r>
              <a:rPr kumimoji="1" lang="en-US" altLang="ja-JP" dirty="0"/>
              <a:t>20</a:t>
            </a:r>
            <a:r>
              <a:rPr kumimoji="1" lang="ja-JP" altLang="en-US" dirty="0"/>
              <a:t>年後もデータは残る可能性があるのです</a:t>
            </a:r>
            <a:r>
              <a:rPr kumimoji="1" lang="ja-JP" altLang="en-US" dirty="0" smtClean="0"/>
              <a:t>。</a:t>
            </a:r>
            <a:endParaRPr kumimoji="1" lang="en-US" altLang="ja-JP" dirty="0" smtClean="0"/>
          </a:p>
          <a:p>
            <a:r>
              <a:rPr kumimoji="1" lang="ja-JP" altLang="en-US" dirty="0" smtClean="0"/>
              <a:t>そして地球規模のネットワークで拡散されていく、それがデジタルデータの特徴です。</a:t>
            </a:r>
            <a:endParaRPr kumimoji="1" lang="ja-JP" altLang="en-US" dirty="0"/>
          </a:p>
        </p:txBody>
      </p:sp>
    </p:spTree>
    <p:extLst>
      <p:ext uri="{BB962C8B-B14F-4D97-AF65-F5344CB8AC3E}">
        <p14:creationId xmlns:p14="http://schemas.microsoft.com/office/powerpoint/2010/main" val="181708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719691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トラブルがあった時の対処法を伝える。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もし自分の個人情報が拡散されてしまった場合は、どうすればいいのでしょうか。</a:t>
            </a:r>
            <a:endParaRPr kumimoji="1" lang="en-US" altLang="ja-JP" dirty="0"/>
          </a:p>
          <a:p>
            <a:r>
              <a:rPr kumimoji="1" lang="ja-JP" altLang="en-US" dirty="0"/>
              <a:t>内容によってはインターネットサービスやプロバイダーというインターネットの接続事業者が</a:t>
            </a:r>
            <a:endParaRPr kumimoji="1" lang="en-US" altLang="ja-JP" dirty="0"/>
          </a:p>
          <a:p>
            <a:r>
              <a:rPr kumimoji="1" lang="ja-JP" altLang="en-US" dirty="0"/>
              <a:t>削除対応をしてくれます。</a:t>
            </a:r>
            <a:endParaRPr kumimoji="1" lang="en-US" altLang="ja-JP" dirty="0"/>
          </a:p>
          <a:p>
            <a:r>
              <a:rPr kumimoji="1" lang="ja-JP" altLang="en-US" dirty="0"/>
              <a:t>もう消せないとあきらめるのではなく、削除できるものは削除しましょう。</a:t>
            </a:r>
            <a:endParaRPr kumimoji="1" lang="en-US" altLang="ja-JP" dirty="0"/>
          </a:p>
          <a:p>
            <a:r>
              <a:rPr kumimoji="1" lang="ja-JP" altLang="en-US" dirty="0"/>
              <a:t>犯罪に関わるものは警察に、誹謗中傷など人権に関わるものは法務局に相談することで</a:t>
            </a:r>
            <a:endParaRPr kumimoji="1" lang="en-US" altLang="ja-JP" dirty="0"/>
          </a:p>
          <a:p>
            <a:r>
              <a:rPr kumimoji="1" lang="ja-JP" altLang="en-US" dirty="0"/>
              <a:t>削除してもらえることがあります。</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情報が消せないと言い切ってしまうと、生徒が思いつめてしまう可能性があるため、</a:t>
            </a:r>
            <a:endParaRPr kumimoji="1" lang="en-US" altLang="ja-JP" dirty="0"/>
          </a:p>
          <a:p>
            <a:r>
              <a:rPr kumimoji="1" lang="ja-JP" altLang="en-US" dirty="0"/>
              <a:t>トラブルがあった際でも解決策があることを伝える。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拡散されたくない自分の情報がネット上に出てしまった場合は、</a:t>
            </a:r>
            <a:endParaRPr kumimoji="1" lang="en-US" altLang="ja-JP" dirty="0"/>
          </a:p>
          <a:p>
            <a:r>
              <a:rPr kumimoji="1" lang="ja-JP" altLang="en-US" dirty="0"/>
              <a:t>できるだけ早く保護者や学校の先生に相談をし</a:t>
            </a:r>
            <a:endParaRPr kumimoji="1" lang="en-US" altLang="ja-JP" dirty="0"/>
          </a:p>
          <a:p>
            <a:r>
              <a:rPr kumimoji="1" lang="ja-JP" altLang="en-US" dirty="0"/>
              <a:t>削除対応に動くようにしてください。</a:t>
            </a:r>
            <a:endParaRPr kumimoji="1" lang="en-US" altLang="ja-JP" dirty="0"/>
          </a:p>
          <a:p>
            <a:r>
              <a:rPr kumimoji="1" lang="ja-JP" altLang="en-US" dirty="0"/>
              <a:t>拡散を食い止めるためには、スピードも非常に重要になっていきます。</a:t>
            </a:r>
            <a:endParaRPr kumimoji="1" lang="en-US" altLang="ja-JP" dirty="0"/>
          </a:p>
        </p:txBody>
      </p:sp>
    </p:spTree>
    <p:extLst>
      <p:ext uri="{BB962C8B-B14F-4D97-AF65-F5344CB8AC3E}">
        <p14:creationId xmlns:p14="http://schemas.microsoft.com/office/powerpoint/2010/main" val="344074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ネットのしくみについてのまとめ。</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まとめです。</a:t>
            </a:r>
            <a:endParaRPr kumimoji="1" lang="en-US" altLang="ja-JP" dirty="0"/>
          </a:p>
          <a:p>
            <a:r>
              <a:rPr lang="ja-JP" altLang="en-US" dirty="0"/>
              <a:t>デジタルデータはコピーが簡単で劣化しないため、情報が残る可能性があります。</a:t>
            </a:r>
            <a:endParaRPr lang="en-US" altLang="ja-JP" dirty="0"/>
          </a:p>
          <a:p>
            <a:r>
              <a:rPr lang="ja-JP" altLang="en-US" dirty="0"/>
              <a:t>自分が何かを発信する場合は、情報が残っても大丈夫か考えてから投稿するようにしましょう。</a:t>
            </a:r>
            <a:endParaRPr lang="en-US" altLang="ja-JP" dirty="0"/>
          </a:p>
        </p:txBody>
      </p:sp>
    </p:spTree>
    <p:extLst>
      <p:ext uri="{BB962C8B-B14F-4D97-AF65-F5344CB8AC3E}">
        <p14:creationId xmlns:p14="http://schemas.microsoft.com/office/powerpoint/2010/main" val="26454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（講師向け：使用時は、非表示にする）</a:t>
            </a:r>
          </a:p>
          <a:p>
            <a:endParaRPr kumimoji="1" lang="ja-JP" altLang="en-US" dirty="0"/>
          </a:p>
        </p:txBody>
      </p:sp>
    </p:spTree>
    <p:extLst>
      <p:ext uri="{BB962C8B-B14F-4D97-AF65-F5344CB8AC3E}">
        <p14:creationId xmlns:p14="http://schemas.microsoft.com/office/powerpoint/2010/main" val="286228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インターネットに関するクイズを出し、本テーマに関心を持たせる。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最初にインタネットに関するクイズを皆さんに出したいと思います。</a:t>
            </a:r>
            <a:endParaRPr kumimoji="1" lang="en-US" altLang="ja-JP" dirty="0"/>
          </a:p>
          <a:p>
            <a:r>
              <a:rPr kumimoji="1" lang="ja-JP" altLang="en-US" dirty="0"/>
              <a:t>世界のインターネットユーザー数はどれくらいでしょうか？</a:t>
            </a:r>
            <a:endParaRPr kumimoji="1" lang="en-US" altLang="ja-JP" dirty="0"/>
          </a:p>
          <a:p>
            <a:r>
              <a:rPr kumimoji="1" lang="en-US" altLang="ja-JP" dirty="0"/>
              <a:t>3</a:t>
            </a:r>
            <a:r>
              <a:rPr kumimoji="1" lang="ja-JP" altLang="en-US" dirty="0"/>
              <a:t>択で考えてみてください。</a:t>
            </a:r>
            <a:endParaRPr kumimoji="1" lang="en-US" altLang="ja-JP" dirty="0"/>
          </a:p>
          <a:p>
            <a:r>
              <a:rPr kumimoji="1" lang="en-US" altLang="ja-JP" dirty="0"/>
              <a:t>1</a:t>
            </a:r>
            <a:r>
              <a:rPr kumimoji="1" lang="ja-JP" altLang="en-US" dirty="0"/>
              <a:t>番</a:t>
            </a:r>
            <a:r>
              <a:rPr kumimoji="1" lang="en-US" altLang="ja-JP" dirty="0"/>
              <a:t>22</a:t>
            </a:r>
            <a:r>
              <a:rPr kumimoji="1" lang="ja-JP" altLang="en-US" dirty="0"/>
              <a:t>億人、</a:t>
            </a:r>
            <a:r>
              <a:rPr kumimoji="1" lang="en-US" altLang="ja-JP" dirty="0"/>
              <a:t>2</a:t>
            </a:r>
            <a:r>
              <a:rPr kumimoji="1" lang="ja-JP" altLang="en-US" dirty="0"/>
              <a:t>番</a:t>
            </a:r>
            <a:r>
              <a:rPr kumimoji="1" lang="en-US" altLang="ja-JP" dirty="0"/>
              <a:t>39</a:t>
            </a:r>
            <a:r>
              <a:rPr kumimoji="1" lang="ja-JP" altLang="en-US" dirty="0"/>
              <a:t>億人、</a:t>
            </a:r>
            <a:r>
              <a:rPr kumimoji="1" lang="en-US" altLang="ja-JP" dirty="0"/>
              <a:t>3</a:t>
            </a:r>
            <a:r>
              <a:rPr kumimoji="1" lang="ja-JP" altLang="en-US" dirty="0"/>
              <a:t>番</a:t>
            </a:r>
            <a:r>
              <a:rPr kumimoji="1" lang="en-US" altLang="ja-JP" dirty="0"/>
              <a:t>53</a:t>
            </a:r>
            <a:r>
              <a:rPr kumimoji="1" lang="ja-JP" altLang="en-US" dirty="0"/>
              <a:t>億人</a:t>
            </a:r>
            <a:endParaRPr kumimoji="1" lang="en-US" altLang="ja-JP" dirty="0"/>
          </a:p>
          <a:p>
            <a:r>
              <a:rPr kumimoji="1" lang="ja-JP" altLang="en-US" dirty="0"/>
              <a:t>では、聞いてみたいと思います。</a:t>
            </a:r>
            <a:endParaRPr kumimoji="1" lang="en-US" altLang="ja-JP" dirty="0"/>
          </a:p>
          <a:p>
            <a:r>
              <a:rPr kumimoji="1" lang="ja-JP" altLang="en-US" dirty="0"/>
              <a:t>（挙手してもらう）</a:t>
            </a:r>
            <a:endParaRPr kumimoji="1" lang="en-US" altLang="ja-JP" dirty="0"/>
          </a:p>
          <a:p>
            <a:r>
              <a:rPr kumimoji="1" lang="en-US" altLang="ja-JP" dirty="0"/>
              <a:t>1</a:t>
            </a:r>
            <a:r>
              <a:rPr kumimoji="1" lang="ja-JP" altLang="en-US" dirty="0"/>
              <a:t>番の</a:t>
            </a:r>
            <a:r>
              <a:rPr kumimoji="1" lang="en-US" altLang="ja-JP" dirty="0"/>
              <a:t>22</a:t>
            </a:r>
            <a:r>
              <a:rPr kumimoji="1" lang="ja-JP" altLang="en-US" dirty="0"/>
              <a:t>億人だと思う人！</a:t>
            </a:r>
            <a:endParaRPr kumimoji="1" lang="en-US" altLang="ja-JP" dirty="0"/>
          </a:p>
          <a:p>
            <a:r>
              <a:rPr kumimoji="1" lang="en-US" altLang="ja-JP" dirty="0"/>
              <a:t>2</a:t>
            </a:r>
            <a:r>
              <a:rPr kumimoji="1" lang="ja-JP" altLang="en-US" dirty="0"/>
              <a:t>番の</a:t>
            </a:r>
            <a:r>
              <a:rPr kumimoji="1" lang="en-US" altLang="ja-JP" dirty="0"/>
              <a:t>39</a:t>
            </a:r>
            <a:r>
              <a:rPr kumimoji="1" lang="ja-JP" altLang="en-US" dirty="0"/>
              <a:t>億人だと思う人！</a:t>
            </a:r>
            <a:endParaRPr kumimoji="1" lang="en-US" altLang="ja-JP" dirty="0"/>
          </a:p>
          <a:p>
            <a:r>
              <a:rPr kumimoji="1" lang="en-US" altLang="ja-JP" dirty="0"/>
              <a:t>3</a:t>
            </a:r>
            <a:r>
              <a:rPr kumimoji="1" lang="ja-JP" altLang="en-US" dirty="0"/>
              <a:t>番の</a:t>
            </a:r>
            <a:r>
              <a:rPr kumimoji="1" lang="en-US" altLang="ja-JP" dirty="0"/>
              <a:t>53</a:t>
            </a:r>
            <a:r>
              <a:rPr kumimoji="1" lang="ja-JP" altLang="en-US" dirty="0"/>
              <a:t>億人だと思う人！</a:t>
            </a:r>
            <a:endParaRPr kumimoji="1" lang="en-US" altLang="ja-JP" dirty="0"/>
          </a:p>
          <a:p>
            <a:endParaRPr kumimoji="1" lang="en-US" altLang="ja-JP" dirty="0"/>
          </a:p>
          <a:p>
            <a:r>
              <a:rPr kumimoji="1" lang="ja-JP" altLang="en-US" dirty="0"/>
              <a:t>では、正解を発表したいと思います。</a:t>
            </a:r>
            <a:endParaRPr kumimoji="1" lang="en-US" altLang="ja-JP" dirty="0"/>
          </a:p>
          <a:p>
            <a:endParaRPr kumimoji="1" lang="en-US" altLang="ja-JP" dirty="0"/>
          </a:p>
          <a:p>
            <a:r>
              <a:rPr kumimoji="1" lang="ja-JP" altLang="en-US" dirty="0"/>
              <a:t>参考</a:t>
            </a:r>
            <a:endParaRPr kumimoji="1" lang="en-US" altLang="ja-JP" dirty="0"/>
          </a:p>
          <a:p>
            <a:r>
              <a:rPr kumimoji="1" lang="ja-JP" altLang="en-US" dirty="0"/>
              <a:t>国際電気通信連合（</a:t>
            </a:r>
            <a:r>
              <a:rPr kumimoji="1" lang="en-US" altLang="ja-JP" dirty="0"/>
              <a:t>ITU</a:t>
            </a:r>
            <a:r>
              <a:rPr kumimoji="1" lang="ja-JP" altLang="en-US" dirty="0"/>
              <a:t>）が発表した、</a:t>
            </a:r>
            <a:r>
              <a:rPr kumimoji="1" lang="en-US" altLang="ja-JP" dirty="0"/>
              <a:t>2018</a:t>
            </a:r>
            <a:r>
              <a:rPr kumimoji="1" lang="ja-JP" altLang="en-US" dirty="0"/>
              <a:t>年末時点でのインターネット普及率。</a:t>
            </a:r>
            <a:endParaRPr kumimoji="1" lang="en-US" altLang="ja-JP" dirty="0"/>
          </a:p>
          <a:p>
            <a:r>
              <a:rPr kumimoji="1" lang="ja-JP" altLang="en-US" dirty="0"/>
              <a:t>世界人口全体に占めるインターネットユーザー数が、</a:t>
            </a:r>
            <a:r>
              <a:rPr kumimoji="1" lang="en-US" altLang="ja-JP" dirty="0"/>
              <a:t>39</a:t>
            </a:r>
            <a:r>
              <a:rPr kumimoji="1" lang="ja-JP" altLang="en-US" dirty="0"/>
              <a:t>億人となった。</a:t>
            </a:r>
          </a:p>
          <a:p>
            <a:endParaRPr kumimoji="1" lang="ja-JP" altLang="en-US" dirty="0"/>
          </a:p>
        </p:txBody>
      </p:sp>
    </p:spTree>
    <p:extLst>
      <p:ext uri="{BB962C8B-B14F-4D97-AF65-F5344CB8AC3E}">
        <p14:creationId xmlns:p14="http://schemas.microsoft.com/office/powerpoint/2010/main" val="244414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導入時のポイント</a:t>
            </a:r>
            <a:r>
              <a:rPr kumimoji="1" lang="en-US" altLang="ja-JP" dirty="0"/>
              <a:t>】</a:t>
            </a:r>
          </a:p>
          <a:p>
            <a:r>
              <a:rPr kumimoji="1" lang="ja-JP" altLang="en-US" dirty="0"/>
              <a:t>クイズの答え。</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正解は、</a:t>
            </a:r>
            <a:r>
              <a:rPr kumimoji="1" lang="en-US" altLang="ja-JP" dirty="0"/>
              <a:t>2</a:t>
            </a:r>
            <a:r>
              <a:rPr kumimoji="1" lang="ja-JP" altLang="en-US" dirty="0"/>
              <a:t>番の</a:t>
            </a:r>
            <a:r>
              <a:rPr kumimoji="1" lang="en-US" altLang="ja-JP" dirty="0"/>
              <a:t>39</a:t>
            </a:r>
            <a:r>
              <a:rPr kumimoji="1" lang="ja-JP" altLang="en-US" dirty="0"/>
              <a:t>億人でした。</a:t>
            </a:r>
            <a:endParaRPr kumimoji="1" lang="en-US" altLang="ja-JP" dirty="0"/>
          </a:p>
          <a:p>
            <a:endParaRPr kumimoji="1" lang="en-US" altLang="ja-JP" dirty="0"/>
          </a:p>
          <a:p>
            <a:r>
              <a:rPr kumimoji="1" lang="en-US" altLang="ja-JP" dirty="0"/>
              <a:t>【</a:t>
            </a:r>
            <a:r>
              <a:rPr kumimoji="1" lang="ja-JP" altLang="en-US" dirty="0"/>
              <a:t>進行のポイント</a:t>
            </a:r>
            <a:r>
              <a:rPr kumimoji="1" lang="en-US" altLang="ja-JP" dirty="0"/>
              <a:t>】</a:t>
            </a:r>
          </a:p>
          <a:p>
            <a:r>
              <a:rPr kumimoji="1" lang="ja-JP" altLang="en-US" dirty="0"/>
              <a:t>補足説明を入れ、理解を深めることもできる。</a:t>
            </a:r>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世界人口の半数以上がインターネットを利用しているのです。</a:t>
            </a:r>
          </a:p>
        </p:txBody>
      </p:sp>
    </p:spTree>
    <p:extLst>
      <p:ext uri="{BB962C8B-B14F-4D97-AF65-F5344CB8AC3E}">
        <p14:creationId xmlns:p14="http://schemas.microsoft.com/office/powerpoint/2010/main" val="33831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r>
              <a:rPr kumimoji="1" lang="ja-JP" altLang="en-US" dirty="0"/>
              <a:t>問いかけ。インターネットとは何か。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インターネットという言葉は皆さんも知っていると思いますし、実際に使ってもいると思います。</a:t>
            </a:r>
            <a:endParaRPr kumimoji="1" lang="en-US" altLang="ja-JP" dirty="0"/>
          </a:p>
          <a:p>
            <a:r>
              <a:rPr kumimoji="1" lang="ja-JP" altLang="en-US" dirty="0"/>
              <a:t>ではそもそもインターネットとは何なのでしょうか？</a:t>
            </a:r>
            <a:endParaRPr kumimoji="1" lang="en-US" altLang="ja-JP" dirty="0"/>
          </a:p>
        </p:txBody>
      </p:sp>
    </p:spTree>
    <p:extLst>
      <p:ext uri="{BB962C8B-B14F-4D97-AF65-F5344CB8AC3E}">
        <p14:creationId xmlns:p14="http://schemas.microsoft.com/office/powerpoint/2010/main" val="322248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導入時のポイント</a:t>
            </a:r>
            <a:r>
              <a:rPr kumimoji="1" lang="en-US" altLang="ja-JP" dirty="0" smtClean="0"/>
              <a:t>】</a:t>
            </a:r>
          </a:p>
          <a:p>
            <a:r>
              <a:rPr kumimoji="1" lang="ja-JP" altLang="en-US" dirty="0" smtClean="0"/>
              <a:t>インターネットとは何かを理解する。</a:t>
            </a:r>
            <a:endParaRPr kumimoji="1" lang="en-US" altLang="ja-JP" dirty="0" smtClean="0"/>
          </a:p>
          <a:p>
            <a:endParaRPr kumimoji="1" lang="en-US" altLang="ja-JP" dirty="0" smtClean="0"/>
          </a:p>
          <a:p>
            <a:r>
              <a:rPr kumimoji="1" lang="en-US" altLang="ja-JP" dirty="0" smtClean="0"/>
              <a:t>《</a:t>
            </a:r>
            <a:r>
              <a:rPr kumimoji="1" lang="ja-JP" altLang="en-US" dirty="0" smtClean="0"/>
              <a:t>講師のセリフ例</a:t>
            </a:r>
            <a:r>
              <a:rPr kumimoji="1" lang="en-US" altLang="ja-JP" dirty="0" smtClean="0"/>
              <a:t>》</a:t>
            </a:r>
          </a:p>
          <a:p>
            <a:r>
              <a:rPr kumimoji="1" lang="ja-JP" altLang="en-US" dirty="0" smtClean="0"/>
              <a:t>この図を見てください。</a:t>
            </a:r>
            <a:endParaRPr kumimoji="1" lang="en-US" altLang="ja-JP" dirty="0" smtClean="0"/>
          </a:p>
          <a:p>
            <a:r>
              <a:rPr kumimoji="1" lang="ja-JP" altLang="en-US" dirty="0" smtClean="0"/>
              <a:t>複数のコンピュータを、ケーブルや無線で繋ぎコンピュータ間で情報を</a:t>
            </a:r>
            <a:endParaRPr kumimoji="1" lang="en-US" altLang="ja-JP" dirty="0" smtClean="0"/>
          </a:p>
          <a:p>
            <a:r>
              <a:rPr kumimoji="1" lang="ja-JP" altLang="en-US" dirty="0" smtClean="0"/>
              <a:t>やり取りできるようにした仕組みをネットワークといいます。</a:t>
            </a:r>
            <a:endParaRPr kumimoji="1" lang="en-US" altLang="ja-JP" dirty="0" smtClean="0"/>
          </a:p>
          <a:p>
            <a:r>
              <a:rPr kumimoji="1" lang="ja-JP" altLang="en-US" dirty="0" smtClean="0"/>
              <a:t>例えば家で、パソコンとプリンターを無線でつなぎ、</a:t>
            </a:r>
            <a:endParaRPr kumimoji="1" lang="en-US" altLang="ja-JP" dirty="0" smtClean="0"/>
          </a:p>
          <a:p>
            <a:r>
              <a:rPr kumimoji="1" lang="ja-JP" altLang="en-US" dirty="0" smtClean="0"/>
              <a:t>印刷物を出力する時にもネットワークが使われています。</a:t>
            </a:r>
            <a:endParaRPr kumimoji="1" lang="en-US" altLang="ja-JP" dirty="0" smtClean="0"/>
          </a:p>
          <a:p>
            <a:r>
              <a:rPr kumimoji="1" lang="ja-JP" altLang="en-US" dirty="0" smtClean="0"/>
              <a:t>家や会社、学校などの単位ごとに作られた１つ１つのネットワークのサーバが、</a:t>
            </a:r>
            <a:endParaRPr kumimoji="1" lang="en-US" altLang="ja-JP" dirty="0" smtClean="0"/>
          </a:p>
          <a:p>
            <a:r>
              <a:rPr kumimoji="1" lang="ja-JP" altLang="en-US" dirty="0" smtClean="0"/>
              <a:t>さらに他のネットワークのサーバともつながるようにした仕組みです。</a:t>
            </a:r>
            <a:endParaRPr kumimoji="1" lang="en-US" altLang="ja-JP" dirty="0" smtClean="0"/>
          </a:p>
          <a:p>
            <a:endParaRPr kumimoji="1" lang="en-US" altLang="ja-JP" dirty="0" smtClean="0"/>
          </a:p>
          <a:p>
            <a:r>
              <a:rPr kumimoji="1" lang="ja-JP" altLang="en-US" dirty="0" smtClean="0"/>
              <a:t>参考・画像引用先</a:t>
            </a:r>
            <a:endParaRPr kumimoji="1" lang="en-US" altLang="ja-JP" dirty="0" smtClean="0"/>
          </a:p>
          <a:p>
            <a:r>
              <a:rPr kumimoji="1" lang="ja-JP" altLang="en-US" dirty="0" smtClean="0"/>
              <a:t>総務省</a:t>
            </a:r>
            <a:r>
              <a:rPr kumimoji="1" lang="en-US" altLang="ja-JP" dirty="0" smtClean="0"/>
              <a:t>HP</a:t>
            </a:r>
            <a:r>
              <a:rPr kumimoji="1" lang="ja-JP" altLang="en-US" dirty="0" smtClean="0"/>
              <a:t>「国民のための情報セキュリティサイト」</a:t>
            </a:r>
            <a:endParaRPr kumimoji="1" lang="en-US" altLang="ja-JP" dirty="0" smtClean="0"/>
          </a:p>
          <a:p>
            <a:r>
              <a:rPr kumimoji="1" lang="en-US" altLang="ja-JP" dirty="0" smtClean="0"/>
              <a:t>http://www.soumu.go.jp/main_sosiki/joho_tsusin/security/basic/service/02.html</a:t>
            </a:r>
          </a:p>
          <a:p>
            <a:endParaRPr kumimoji="1" lang="ja-JP" altLang="en-US" dirty="0"/>
          </a:p>
        </p:txBody>
      </p:sp>
    </p:spTree>
    <p:extLst>
      <p:ext uri="{BB962C8B-B14F-4D97-AF65-F5344CB8AC3E}">
        <p14:creationId xmlns:p14="http://schemas.microsoft.com/office/powerpoint/2010/main" val="334141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インターネットとは何かを理解する。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smtClean="0"/>
              <a:t>つまり、インターネットは、複数のコンピュータネットワークを相互に接続した、地球規模のネットワークのことです。</a:t>
            </a:r>
            <a:endParaRPr kumimoji="1" lang="en-US" altLang="ja-JP" dirty="0"/>
          </a:p>
        </p:txBody>
      </p:sp>
    </p:spTree>
    <p:extLst>
      <p:ext uri="{BB962C8B-B14F-4D97-AF65-F5344CB8AC3E}">
        <p14:creationId xmlns:p14="http://schemas.microsoft.com/office/powerpoint/2010/main" val="243004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ポイント</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世界共通のルールによってコンピュータ同士が通信できることを伝える。</a:t>
            </a:r>
            <a:endParaRPr kumimoji="1" lang="en-US" altLang="ja-JP" dirty="0"/>
          </a:p>
          <a:p>
            <a:endParaRPr kumimoji="1" lang="en-US" altLang="ja-JP" dirty="0"/>
          </a:p>
          <a:p>
            <a:r>
              <a:rPr kumimoji="1" lang="en-US" altLang="ja-JP" dirty="0"/>
              <a:t>《</a:t>
            </a:r>
            <a:r>
              <a:rPr kumimoji="1" lang="ja-JP" altLang="en-US" dirty="0"/>
              <a:t>講師のセリフ例</a:t>
            </a:r>
            <a:r>
              <a:rPr kumimoji="1" lang="en-US" altLang="ja-JP" dirty="0"/>
              <a:t>》</a:t>
            </a:r>
          </a:p>
          <a:p>
            <a:r>
              <a:rPr kumimoji="1" lang="ja-JP" altLang="en-US" dirty="0"/>
              <a:t>世界中のコンピュータをつなげるためには、</a:t>
            </a:r>
            <a:endParaRPr kumimoji="1" lang="en-US" altLang="ja-JP" dirty="0"/>
          </a:p>
          <a:p>
            <a:r>
              <a:rPr kumimoji="1" lang="ja-JP" altLang="en-US" dirty="0"/>
              <a:t>そこに世界共通のルールがなければいけません。</a:t>
            </a:r>
            <a:endParaRPr kumimoji="1" lang="en-US" altLang="ja-JP" dirty="0"/>
          </a:p>
          <a:p>
            <a:r>
              <a:rPr kumimoji="1" lang="ja-JP" altLang="en-US" dirty="0"/>
              <a:t>これは言語と似ています。互いに日本語と英語しかしゃべれない者同士が会話をしても</a:t>
            </a:r>
            <a:endParaRPr kumimoji="1" lang="en-US" altLang="ja-JP" dirty="0"/>
          </a:p>
          <a:p>
            <a:r>
              <a:rPr kumimoji="1" lang="ja-JP" altLang="en-US" dirty="0"/>
              <a:t>相手が何を言っているのか分かりませんよね。</a:t>
            </a:r>
            <a:endParaRPr kumimoji="1" lang="en-US" altLang="ja-JP" dirty="0"/>
          </a:p>
          <a:p>
            <a:r>
              <a:rPr kumimoji="1" lang="ja-JP" altLang="en-US" dirty="0"/>
              <a:t>情報をやり取りする時にも、コンピュータ同士の共通言語が必要です。</a:t>
            </a:r>
            <a:endParaRPr kumimoji="1" lang="en-US" altLang="ja-JP" dirty="0"/>
          </a:p>
          <a:p>
            <a:r>
              <a:rPr kumimoji="1" lang="ja-JP" altLang="en-US" dirty="0"/>
              <a:t>その共通ルール（共通言語）をインターネットプロトコルと呼びます。</a:t>
            </a:r>
            <a:endParaRPr kumimoji="1" lang="en-US" altLang="ja-JP" dirty="0"/>
          </a:p>
        </p:txBody>
      </p:sp>
    </p:spTree>
    <p:extLst>
      <p:ext uri="{BB962C8B-B14F-4D97-AF65-F5344CB8AC3E}">
        <p14:creationId xmlns:p14="http://schemas.microsoft.com/office/powerpoint/2010/main" val="416803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a:t>マスター タイトルの書式設定</a:t>
            </a:r>
            <a:endParaRPr kumimoji="1"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a:t>マスター テキストの書式設定</a:t>
            </a:r>
          </a:p>
        </p:txBody>
      </p:sp>
      <p:sp>
        <p:nvSpPr>
          <p:cNvPr id="8" name="テキスト ボックス 7"/>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schemeClr val="tx1"/>
                </a:solidFill>
              </a:rPr>
              <a:t>©2019</a:t>
            </a:r>
            <a:r>
              <a:rPr lang="ja-JP" altLang="en-US" sz="900" dirty="0" smtClean="0">
                <a:solidFill>
                  <a:schemeClr val="tx1"/>
                </a:solidFill>
              </a:rPr>
              <a:t>教育ネット</a:t>
            </a:r>
            <a:endParaRPr lang="en-US" altLang="ja-JP" sz="900" dirty="0" smtClean="0">
              <a:solidFill>
                <a:schemeClr val="tx1"/>
              </a:solidFill>
            </a:endParaRPr>
          </a:p>
        </p:txBody>
      </p:sp>
    </p:spTree>
    <p:extLst>
      <p:ext uri="{BB962C8B-B14F-4D97-AF65-F5344CB8AC3E}">
        <p14:creationId xmlns:p14="http://schemas.microsoft.com/office/powerpoint/2010/main" val="2561311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6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9270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テキスト ボックス 10"/>
          <p:cNvSpPr txBox="1">
            <a:spLocks/>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5" fmla="*/ 606798 w 9144000"/>
              <a:gd name="connsiteY5" fmla="*/ 729000 h 6858000"/>
              <a:gd name="connsiteX6" fmla="*/ 606798 w 9144000"/>
              <a:gd name="connsiteY6" fmla="*/ 6129000 h 6858000"/>
              <a:gd name="connsiteX7" fmla="*/ 8537201 w 9144000"/>
              <a:gd name="connsiteY7" fmla="*/ 6129000 h 6858000"/>
              <a:gd name="connsiteX8" fmla="*/ 8537201 w 9144000"/>
              <a:gd name="connsiteY8" fmla="*/ 729000 h 6858000"/>
              <a:gd name="connsiteX9" fmla="*/ 606798 w 9144000"/>
              <a:gd name="connsiteY9" fmla="*/ 7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6858000">
                <a:moveTo>
                  <a:pt x="0" y="0"/>
                </a:moveTo>
                <a:lnTo>
                  <a:pt x="9144000" y="0"/>
                </a:lnTo>
                <a:lnTo>
                  <a:pt x="9144000" y="6858000"/>
                </a:lnTo>
                <a:lnTo>
                  <a:pt x="0" y="6858000"/>
                </a:lnTo>
                <a:lnTo>
                  <a:pt x="0" y="0"/>
                </a:lnTo>
                <a:close/>
                <a:moveTo>
                  <a:pt x="606798" y="729000"/>
                </a:moveTo>
                <a:lnTo>
                  <a:pt x="606798" y="6129000"/>
                </a:lnTo>
                <a:lnTo>
                  <a:pt x="8537201" y="6129000"/>
                </a:lnTo>
                <a:lnTo>
                  <a:pt x="8537201" y="729000"/>
                </a:lnTo>
                <a:lnTo>
                  <a:pt x="606798" y="729000"/>
                </a:lnTo>
                <a:close/>
              </a:path>
            </a:pathLst>
          </a:custGeom>
          <a:solidFill>
            <a:srgbClr val="ED7D31"/>
          </a:solidFill>
          <a:ln w="76200">
            <a:solidFill>
              <a:srgbClr val="ED7D31"/>
            </a:solidFill>
          </a:ln>
        </p:spPr>
        <p:txBody>
          <a:bodyPr vert="horz" wrap="square"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ja-JP" altLang="en-US" dirty="0">
              <a:solidFill>
                <a:prstClr val="black"/>
              </a:solidFill>
            </a:endParaRPr>
          </a:p>
        </p:txBody>
      </p:sp>
      <p:sp>
        <p:nvSpPr>
          <p:cNvPr id="2" name="タイトル 1"/>
          <p:cNvSpPr>
            <a:spLocks noGrp="1"/>
          </p:cNvSpPr>
          <p:nvPr>
            <p:ph type="title"/>
          </p:nvPr>
        </p:nvSpPr>
        <p:spPr>
          <a:xfrm>
            <a:off x="606798" y="799434"/>
            <a:ext cx="7930403" cy="5314149"/>
          </a:xfrm>
          <a:noFill/>
          <a:ln w="76200">
            <a:noFill/>
          </a:ln>
        </p:spPr>
        <p:txBody>
          <a:bodyPr>
            <a:normAutofit/>
          </a:bodyPr>
          <a:lstStyle>
            <a:lvl1pPr algn="ctr">
              <a:defRPr sz="6000"/>
            </a:lvl1pPr>
          </a:lstStyle>
          <a:p>
            <a:r>
              <a:rPr kumimoji="1" lang="ja-JP" altLang="en-US" dirty="0"/>
              <a:t>マスター タイトルの書式設定</a:t>
            </a: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8309" y="4799328"/>
            <a:ext cx="2407282" cy="1357685"/>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8650" y="4825531"/>
            <a:ext cx="3232150" cy="1345286"/>
          </a:xfrm>
          <a:prstGeom prst="rect">
            <a:avLst/>
          </a:prstGeom>
        </p:spPr>
      </p:pic>
      <p:sp>
        <p:nvSpPr>
          <p:cNvPr id="16" name="Content Placeholder 2"/>
          <p:cNvSpPr>
            <a:spLocks noGrp="1"/>
          </p:cNvSpPr>
          <p:nvPr>
            <p:ph sz="half" idx="1"/>
          </p:nvPr>
        </p:nvSpPr>
        <p:spPr>
          <a:xfrm>
            <a:off x="4557485" y="6142499"/>
            <a:ext cx="4619918" cy="748620"/>
          </a:xfrm>
        </p:spPr>
        <p:txBody>
          <a:bodyPr anchor="ctr">
            <a:noAutofit/>
          </a:bodyPr>
          <a:lstStyle>
            <a:lvl1pPr marL="0" indent="0" algn="ctr">
              <a:buNone/>
              <a:defRPr sz="2800"/>
            </a:lvl1pPr>
          </a:lstStyle>
          <a:p>
            <a:pPr lvl="0"/>
            <a:r>
              <a:rPr lang="ja-JP" altLang="en-US" dirty="0"/>
              <a:t>マスター テキストの書式設定</a:t>
            </a:r>
            <a:endParaRPr lang="en-US" dirty="0"/>
          </a:p>
        </p:txBody>
      </p:sp>
      <p:sp>
        <p:nvSpPr>
          <p:cNvPr id="10" name="テキスト ボックス 9"/>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solidFill>
              </a:rPr>
              <a:t>©2019</a:t>
            </a:r>
            <a:r>
              <a:rPr lang="ja-JP" altLang="en-US" sz="900" dirty="0" smtClean="0">
                <a:solidFill>
                  <a:prstClr val="black"/>
                </a:solidFill>
              </a:rPr>
              <a:t>教育ネット</a:t>
            </a:r>
            <a:endParaRPr lang="en-US" altLang="ja-JP" sz="900" dirty="0" smtClean="0">
              <a:solidFill>
                <a:prstClr val="black"/>
              </a:solidFill>
            </a:endParaRPr>
          </a:p>
        </p:txBody>
      </p:sp>
    </p:spTree>
    <p:extLst>
      <p:ext uri="{BB962C8B-B14F-4D97-AF65-F5344CB8AC3E}">
        <p14:creationId xmlns:p14="http://schemas.microsoft.com/office/powerpoint/2010/main" val="11910738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hidden="1"/>
          <p:cNvSpPr>
            <a:spLocks noGrp="1"/>
          </p:cNvSpPr>
          <p:nvPr>
            <p:ph sz="half" idx="1"/>
          </p:nvPr>
        </p:nvSpPr>
        <p:spPr>
          <a:xfrm>
            <a:off x="628649" y="1825625"/>
            <a:ext cx="7886701" cy="4351338"/>
          </a:xfrm>
        </p:spPr>
        <p:txBody>
          <a:bodyPr/>
          <a:lstStyle>
            <a:lvl1pPr marL="0" indent="0">
              <a:buNone/>
              <a:defRPr sz="3600"/>
            </a:lvl1pPr>
            <a:lvl2pPr marL="457200" indent="0">
              <a:buNone/>
              <a:defRPr/>
            </a:lvl2pPr>
            <a:lvl3pPr marL="914400" indent="0">
              <a:buNone/>
              <a:defRPr/>
            </a:lvl3pPr>
            <a:lvl4pPr marL="1371600" indent="0">
              <a:buNone/>
              <a:defRPr/>
            </a:lvl4pPr>
            <a:lvl5pPr marL="1828800" indent="0">
              <a:buNone/>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311265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61364" y="345516"/>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3182856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958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1109382" y="457199"/>
            <a:ext cx="7958418" cy="697099"/>
          </a:xfrm>
        </p:spPr>
        <p:txBody>
          <a:bodyPr>
            <a:noAutofit/>
          </a:bodyPr>
          <a:lstStyle>
            <a:lvl1pPr>
              <a:defRPr sz="4400" b="1">
                <a:latin typeface="+mj-ea"/>
                <a:ea typeface="+mj-ea"/>
              </a:defRPr>
            </a:lvl1pPr>
          </a:lstStyle>
          <a:p>
            <a:r>
              <a:rPr kumimoji="1" lang="ja-JP" altLang="en-US" dirty="0"/>
              <a:t>考えてみよう</a:t>
            </a:r>
          </a:p>
        </p:txBody>
      </p:sp>
    </p:spTree>
    <p:extLst>
      <p:ext uri="{BB962C8B-B14F-4D97-AF65-F5344CB8AC3E}">
        <p14:creationId xmlns:p14="http://schemas.microsoft.com/office/powerpoint/2010/main" val="26016844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94" y="369701"/>
            <a:ext cx="987588" cy="12117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1109382" y="450475"/>
            <a:ext cx="7958418" cy="703823"/>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97128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9467" y="434340"/>
            <a:ext cx="1168840" cy="10888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p:nvPr>
        </p:nvSpPr>
        <p:spPr>
          <a:xfrm>
            <a:off x="215152" y="402240"/>
            <a:ext cx="7958418" cy="784598"/>
          </a:xfrm>
        </p:spPr>
        <p:txBody>
          <a:bodyPr>
            <a:noAutofit/>
          </a:bodyPr>
          <a:lstStyle>
            <a:lvl1pPr>
              <a:defRPr sz="4400" b="1">
                <a:latin typeface="+mj-ea"/>
                <a:ea typeface="+mj-ea"/>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7831812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正方形/長方形 10"/>
          <p:cNvSpPr/>
          <p:nvPr userDrawn="1"/>
        </p:nvSpPr>
        <p:spPr>
          <a:xfrm>
            <a:off x="91440" y="304800"/>
            <a:ext cx="8976360" cy="914400"/>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8776" y="357313"/>
            <a:ext cx="1219531" cy="1165099"/>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タイトル 1"/>
          <p:cNvSpPr>
            <a:spLocks noGrp="1"/>
          </p:cNvSpPr>
          <p:nvPr>
            <p:ph type="title" hasCustomPrompt="1"/>
          </p:nvPr>
        </p:nvSpPr>
        <p:spPr>
          <a:xfrm>
            <a:off x="396688" y="497541"/>
            <a:ext cx="7723094" cy="632572"/>
          </a:xfrm>
        </p:spPr>
        <p:txBody>
          <a:bodyPr>
            <a:noAutofit/>
          </a:bodyPr>
          <a:lstStyle>
            <a:lvl1pPr>
              <a:defRPr sz="4400" b="1">
                <a:latin typeface="+mj-ea"/>
                <a:ea typeface="+mj-ea"/>
              </a:defRPr>
            </a:lvl1pPr>
          </a:lstStyle>
          <a:p>
            <a:r>
              <a:rPr kumimoji="1" lang="ja-JP" altLang="en-US" dirty="0"/>
              <a:t>ポイント</a:t>
            </a:r>
          </a:p>
        </p:txBody>
      </p:sp>
    </p:spTree>
    <p:extLst>
      <p:ext uri="{BB962C8B-B14F-4D97-AF65-F5344CB8AC3E}">
        <p14:creationId xmlns:p14="http://schemas.microsoft.com/office/powerpoint/2010/main" val="75923041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9" name="スライド番号プレースホルダー 8"/>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9975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8" name="スライド番号プレースホルダー 7"/>
          <p:cNvSpPr>
            <a:spLocks noGrp="1"/>
          </p:cNvSpPr>
          <p:nvPr>
            <p:ph type="sldNum" sz="quarter" idx="12"/>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8374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28650" y="377990"/>
            <a:ext cx="7886700" cy="927848"/>
          </a:xfrm>
        </p:spPr>
        <p:txBody>
          <a:bodyPr>
            <a:noAutofit/>
          </a:bodyPr>
          <a:lstStyle>
            <a:lvl1pPr algn="ctr">
              <a:defRPr sz="6000" b="1"/>
            </a:lvl1pPr>
          </a:lstStyle>
          <a:p>
            <a:r>
              <a:rPr kumimoji="1" lang="ja-JP" altLang="en-US" dirty="0"/>
              <a:t>まとめ</a:t>
            </a:r>
          </a:p>
        </p:txBody>
      </p:sp>
      <p:sp>
        <p:nvSpPr>
          <p:cNvPr id="4" name="スライド番号プレースホルダー 3"/>
          <p:cNvSpPr>
            <a:spLocks noGrp="1"/>
          </p:cNvSpPr>
          <p:nvPr>
            <p:ph type="sldNum" sz="quarter" idx="11"/>
          </p:nvPr>
        </p:nvSpPr>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8218" y="4895378"/>
            <a:ext cx="5670816" cy="1801372"/>
          </a:xfrm>
          <a:prstGeom prst="rect">
            <a:avLst/>
          </a:prstGeom>
        </p:spPr>
      </p:pic>
      <p:sp>
        <p:nvSpPr>
          <p:cNvPr id="6" name="Content Placeholder 2"/>
          <p:cNvSpPr>
            <a:spLocks noGrp="1"/>
          </p:cNvSpPr>
          <p:nvPr>
            <p:ph sz="half" idx="1"/>
          </p:nvPr>
        </p:nvSpPr>
        <p:spPr>
          <a:xfrm>
            <a:off x="628649" y="1825625"/>
            <a:ext cx="7886701" cy="4351338"/>
          </a:xfrm>
        </p:spPr>
        <p:txBody>
          <a:bodyPr/>
          <a:lstStyle>
            <a:lvl1pPr>
              <a:defRPr sz="3600"/>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25706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3105" y="6420745"/>
            <a:ext cx="2057400" cy="365125"/>
          </a:xfrm>
        </p:spPr>
        <p:txBody>
          <a:body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1010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kumimoji="1" lang="ja-JP" altLang="en-US" dirty="0" smtClean="0"/>
              <a:t>試行版</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248509276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6" r:id="rId5"/>
    <p:sldLayoutId id="2147483878" r:id="rId6"/>
    <p:sldLayoutId id="2147483882" r:id="rId7"/>
    <p:sldLayoutId id="2147483883" r:id="rId8"/>
    <p:sldLayoutId id="2147483884" r:id="rId9"/>
    <p:sldLayoutId id="2147483889"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6940907" y="63784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D90D8-D151-455B-8A19-D96C10F24CCA}"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正方形/長方形 6"/>
          <p:cNvSpPr/>
          <p:nvPr/>
        </p:nvSpPr>
        <p:spPr>
          <a:xfrm>
            <a:off x="0" y="0"/>
            <a:ext cx="9144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051" y="6228051"/>
            <a:ext cx="915198" cy="515481"/>
          </a:xfrm>
          <a:prstGeom prst="rect">
            <a:avLst/>
          </a:prstGeom>
        </p:spPr>
      </p:pic>
      <p:sp>
        <p:nvSpPr>
          <p:cNvPr id="9" name="テキスト ボックス 8"/>
          <p:cNvSpPr txBox="1"/>
          <p:nvPr userDrawn="1"/>
        </p:nvSpPr>
        <p:spPr>
          <a:xfrm>
            <a:off x="1041131" y="6250613"/>
            <a:ext cx="2639683" cy="523220"/>
          </a:xfrm>
          <a:prstGeom prst="rect">
            <a:avLst/>
          </a:prstGeom>
          <a:noFill/>
        </p:spPr>
        <p:txBody>
          <a:bodyPr wrap="square" rtlCol="0">
            <a:spAutoFit/>
          </a:bodyPr>
          <a:lstStyle/>
          <a:p>
            <a:r>
              <a:rPr lang="ja-JP" altLang="en-US" dirty="0" smtClean="0">
                <a:solidFill>
                  <a:prstClr val="black"/>
                </a:solidFill>
              </a:rPr>
              <a:t>試行版</a:t>
            </a:r>
            <a:endParaRPr lang="en-US" altLang="ja-JP" dirty="0" smtClean="0">
              <a:solidFill>
                <a:prstClr val="black"/>
              </a:solidFill>
            </a:endParaRPr>
          </a:p>
          <a:p>
            <a:r>
              <a:rPr lang="en-US" altLang="ja-JP" sz="900" dirty="0" smtClean="0">
                <a:solidFill>
                  <a:prstClr val="black">
                    <a:tint val="75000"/>
                  </a:prstClr>
                </a:solidFill>
              </a:rPr>
              <a:t>©2019</a:t>
            </a:r>
            <a:r>
              <a:rPr lang="ja-JP" altLang="en-US" sz="900" dirty="0" smtClean="0">
                <a:solidFill>
                  <a:prstClr val="black">
                    <a:tint val="75000"/>
                  </a:prstClr>
                </a:solidFill>
              </a:rPr>
              <a:t>教育ネット</a:t>
            </a:r>
            <a:endParaRPr lang="en-US" altLang="ja-JP" sz="900" dirty="0" smtClean="0">
              <a:solidFill>
                <a:prstClr val="black">
                  <a:tint val="75000"/>
                </a:prstClr>
              </a:solidFill>
            </a:endParaRPr>
          </a:p>
        </p:txBody>
      </p:sp>
    </p:spTree>
    <p:extLst>
      <p:ext uri="{BB962C8B-B14F-4D97-AF65-F5344CB8AC3E}">
        <p14:creationId xmlns:p14="http://schemas.microsoft.com/office/powerpoint/2010/main" val="695468108"/>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p:cNvSpPr txBox="1"/>
          <p:nvPr/>
        </p:nvSpPr>
        <p:spPr>
          <a:xfrm>
            <a:off x="467751" y="1139705"/>
            <a:ext cx="7472502" cy="1249573"/>
          </a:xfrm>
          <a:prstGeom prst="rect">
            <a:avLst/>
          </a:prstGeom>
          <a:noFill/>
        </p:spPr>
        <p:txBody>
          <a:bodyPr wrap="square" rtlCol="0">
            <a:spAutoFit/>
          </a:bodyPr>
          <a:lstStyle/>
          <a:p>
            <a:pPr>
              <a:lnSpc>
                <a:spcPct val="80000"/>
              </a:lnSpc>
            </a:pPr>
            <a:r>
              <a:rPr lang="ja-JP" altLang="en-US" sz="4000" dirty="0">
                <a:solidFill>
                  <a:srgbClr val="4472C4">
                    <a:lumMod val="50000"/>
                  </a:srgbClr>
                </a:solidFill>
                <a:latin typeface="HGPSoeiKakugothicUB" pitchFamily="50" charset="-128"/>
                <a:ea typeface="HGPSoeiKakugothicUB" pitchFamily="50" charset="-128"/>
              </a:rPr>
              <a:t>ともに学ぶ。考える。</a:t>
            </a:r>
            <a:endParaRPr lang="en-US" altLang="ja-JP" sz="4000" dirty="0">
              <a:solidFill>
                <a:srgbClr val="4472C4">
                  <a:lumMod val="50000"/>
                </a:srgbClr>
              </a:solidFill>
              <a:latin typeface="HGPSoeiKakugothicUB" pitchFamily="50" charset="-128"/>
              <a:ea typeface="HGPSoeiKakugothicUB" pitchFamily="50" charset="-128"/>
            </a:endParaRPr>
          </a:p>
          <a:p>
            <a:pPr>
              <a:lnSpc>
                <a:spcPct val="80000"/>
              </a:lnSpc>
            </a:pPr>
            <a:r>
              <a:rPr lang="ja-JP" alt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rPr>
              <a:t>インターネット安全教室</a:t>
            </a:r>
            <a:endParaRPr lang="en-US" sz="5400" dirty="0">
              <a:solidFill>
                <a:srgbClr val="4472C4">
                  <a:lumMod val="50000"/>
                </a:srgbClr>
              </a:solidFill>
              <a:effectLst>
                <a:outerShdw blurRad="38100" dist="38100" dir="2700000" algn="tl">
                  <a:srgbClr val="000000">
                    <a:alpha val="43137"/>
                  </a:srgbClr>
                </a:outerShdw>
              </a:effectLst>
              <a:latin typeface="HGPSoeiKakugothicUB" pitchFamily="50" charset="-128"/>
              <a:ea typeface="HGPSoeiKakugothicUB"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37" y="181765"/>
            <a:ext cx="1713796" cy="429963"/>
          </a:xfrm>
          <a:prstGeom prst="rect">
            <a:avLst/>
          </a:prstGeom>
        </p:spPr>
      </p:pic>
      <p:pic>
        <p:nvPicPr>
          <p:cNvPr id="11" name="図 10"/>
          <p:cNvPicPr>
            <a:picLocks noChangeAspect="1"/>
          </p:cNvPicPr>
          <p:nvPr/>
        </p:nvPicPr>
        <p:blipFill>
          <a:blip r:embed="rId4"/>
          <a:stretch>
            <a:fillRect/>
          </a:stretch>
        </p:blipFill>
        <p:spPr>
          <a:xfrm>
            <a:off x="8262026" y="5942519"/>
            <a:ext cx="648610" cy="795376"/>
          </a:xfrm>
          <a:prstGeom prst="rect">
            <a:avLst/>
          </a:prstGeom>
        </p:spPr>
      </p:pic>
      <p:sp>
        <p:nvSpPr>
          <p:cNvPr id="14" name="テキスト ボックス 13"/>
          <p:cNvSpPr txBox="1"/>
          <p:nvPr/>
        </p:nvSpPr>
        <p:spPr>
          <a:xfrm>
            <a:off x="467751" y="2389278"/>
            <a:ext cx="8522898" cy="369332"/>
          </a:xfrm>
          <a:prstGeom prst="rect">
            <a:avLst/>
          </a:prstGeom>
          <a:noFill/>
        </p:spPr>
        <p:txBody>
          <a:bodyPr wrap="square" rtlCol="0">
            <a:spAutoFit/>
          </a:bodyPr>
          <a:lstStyle/>
          <a:p>
            <a:r>
              <a:rPr lang="ja-JP" altLang="en-US" dirty="0">
                <a:solidFill>
                  <a:prstClr val="black"/>
                </a:solidFill>
              </a:rPr>
              <a:t>～大人もこどもも一緒に学び、考える。インターネットとのつきあい方～</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6689" y="1040801"/>
            <a:ext cx="1423150" cy="1447380"/>
          </a:xfrm>
          <a:prstGeom prst="rect">
            <a:avLst/>
          </a:prstGeom>
        </p:spPr>
      </p:pic>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0947" y="5433657"/>
            <a:ext cx="4943485" cy="1245872"/>
          </a:xfrm>
          <a:prstGeom prst="rect">
            <a:avLst/>
          </a:prstGeom>
        </p:spPr>
      </p:pic>
      <p:sp>
        <p:nvSpPr>
          <p:cNvPr id="4" name="テキスト ボックス 3"/>
          <p:cNvSpPr txBox="1"/>
          <p:nvPr/>
        </p:nvSpPr>
        <p:spPr>
          <a:xfrm>
            <a:off x="5496515" y="120105"/>
            <a:ext cx="3647485" cy="369332"/>
          </a:xfrm>
          <a:prstGeom prst="rect">
            <a:avLst/>
          </a:prstGeom>
          <a:noFill/>
        </p:spPr>
        <p:txBody>
          <a:bodyPr wrap="square" rtlCol="0">
            <a:spAutoFit/>
          </a:bodyPr>
          <a:lstStyle/>
          <a:p>
            <a:r>
              <a:rPr lang="en-US" altLang="ja-JP" dirty="0">
                <a:solidFill>
                  <a:prstClr val="black"/>
                </a:solidFill>
              </a:rPr>
              <a:t>04_</a:t>
            </a:r>
            <a:r>
              <a:rPr lang="ja-JP" altLang="en-US" dirty="0">
                <a:solidFill>
                  <a:prstClr val="black"/>
                </a:solidFill>
              </a:rPr>
              <a:t>ネットのしくみ</a:t>
            </a:r>
            <a:r>
              <a:rPr lang="en-US" altLang="ja-JP" dirty="0">
                <a:solidFill>
                  <a:prstClr val="black"/>
                </a:solidFill>
              </a:rPr>
              <a:t>_03_</a:t>
            </a:r>
            <a:r>
              <a:rPr lang="ja-JP" altLang="en-US" dirty="0">
                <a:solidFill>
                  <a:prstClr val="black"/>
                </a:solidFill>
              </a:rPr>
              <a:t>中・高校</a:t>
            </a:r>
          </a:p>
        </p:txBody>
      </p:sp>
    </p:spTree>
    <p:extLst>
      <p:ext uri="{BB962C8B-B14F-4D97-AF65-F5344CB8AC3E}">
        <p14:creationId xmlns:p14="http://schemas.microsoft.com/office/powerpoint/2010/main" val="2838401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コンピュータをつなぐルール</a:t>
            </a:r>
          </a:p>
        </p:txBody>
      </p:sp>
      <p:sp>
        <p:nvSpPr>
          <p:cNvPr id="6" name="コンテンツ プレースホルダー 3"/>
          <p:cNvSpPr txBox="1">
            <a:spLocks/>
          </p:cNvSpPr>
          <p:nvPr/>
        </p:nvSpPr>
        <p:spPr>
          <a:xfrm>
            <a:off x="591127" y="1488925"/>
            <a:ext cx="8229600" cy="895942"/>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4400" dirty="0">
                <a:latin typeface="+mj-ea"/>
                <a:ea typeface="+mj-ea"/>
              </a:rPr>
              <a:t>世界共通のルール</a:t>
            </a:r>
          </a:p>
        </p:txBody>
      </p:sp>
      <p:sp>
        <p:nvSpPr>
          <p:cNvPr id="7" name="コンテンツ プレースホルダー 3"/>
          <p:cNvSpPr txBox="1">
            <a:spLocks/>
          </p:cNvSpPr>
          <p:nvPr/>
        </p:nvSpPr>
        <p:spPr>
          <a:xfrm>
            <a:off x="215152" y="5363913"/>
            <a:ext cx="8605575" cy="895942"/>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4400" dirty="0">
                <a:latin typeface="+mj-ea"/>
                <a:ea typeface="+mj-ea"/>
              </a:rPr>
              <a:t>＝</a:t>
            </a:r>
            <a:r>
              <a:rPr lang="en-US" altLang="ja-JP" sz="4400" dirty="0">
                <a:latin typeface="+mj-ea"/>
                <a:ea typeface="+mj-ea"/>
              </a:rPr>
              <a:t>IP</a:t>
            </a:r>
            <a:r>
              <a:rPr lang="ja-JP" altLang="en-US" sz="4400" dirty="0">
                <a:latin typeface="+mj-ea"/>
                <a:ea typeface="+mj-ea"/>
              </a:rPr>
              <a:t>（インターネットプロトコル）</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5446" y="2384867"/>
            <a:ext cx="2275638" cy="3064173"/>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446" y="2040644"/>
            <a:ext cx="2068403" cy="3240141"/>
          </a:xfrm>
          <a:prstGeom prst="rect">
            <a:avLst/>
          </a:prstGeom>
        </p:spPr>
      </p:pic>
      <p:sp>
        <p:nvSpPr>
          <p:cNvPr id="9" name="角丸四角形吹き出し 8"/>
          <p:cNvSpPr/>
          <p:nvPr/>
        </p:nvSpPr>
        <p:spPr>
          <a:xfrm>
            <a:off x="3887291" y="2691245"/>
            <a:ext cx="1369416" cy="1310049"/>
          </a:xfrm>
          <a:prstGeom prst="wedgeRoundRectCallout">
            <a:avLst>
              <a:gd name="adj1" fmla="val -74707"/>
              <a:gd name="adj2" fmla="val 33153"/>
              <a:gd name="adj3" fmla="val 16667"/>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b="1" dirty="0">
                <a:latin typeface="+mj-ea"/>
                <a:ea typeface="+mj-ea"/>
              </a:rPr>
              <a:t>〇△□！</a:t>
            </a:r>
          </a:p>
        </p:txBody>
      </p:sp>
    </p:spTree>
    <p:extLst>
      <p:ext uri="{BB962C8B-B14F-4D97-AF65-F5344CB8AC3E}">
        <p14:creationId xmlns:p14="http://schemas.microsoft.com/office/powerpoint/2010/main" val="407793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normAutofit/>
          </a:bodyPr>
          <a:lstStyle/>
          <a:p>
            <a:pPr marL="0" indent="0">
              <a:buNone/>
            </a:pPr>
            <a:r>
              <a:rPr kumimoji="1" lang="ja-JP" altLang="en-US" sz="5400" dirty="0">
                <a:latin typeface="+mj-ea"/>
                <a:ea typeface="+mj-ea"/>
              </a:rPr>
              <a:t>インターネット上</a:t>
            </a:r>
            <a:r>
              <a:rPr lang="ja-JP" altLang="en-US" sz="5400" dirty="0">
                <a:latin typeface="+mj-ea"/>
                <a:ea typeface="+mj-ea"/>
              </a:rPr>
              <a:t>でコンピュータを特定する識別番号。</a:t>
            </a:r>
            <a:endParaRPr lang="en-US" altLang="ja-JP" sz="5400" dirty="0">
              <a:latin typeface="+mj-ea"/>
              <a:ea typeface="+mj-ea"/>
            </a:endParaRPr>
          </a:p>
          <a:p>
            <a:pPr marL="0" indent="0">
              <a:buNone/>
            </a:pPr>
            <a:endParaRPr lang="en-US" altLang="ja-JP" sz="5400" dirty="0">
              <a:latin typeface="+mj-ea"/>
              <a:ea typeface="+mj-ea"/>
            </a:endParaRPr>
          </a:p>
          <a:p>
            <a:pPr marL="0" indent="0">
              <a:buNone/>
            </a:pPr>
            <a:r>
              <a:rPr kumimoji="1" lang="ja-JP" altLang="en-US" sz="5400" b="1" dirty="0">
                <a:latin typeface="+mj-ea"/>
                <a:ea typeface="+mj-ea"/>
              </a:rPr>
              <a:t>インターネット上の住所</a:t>
            </a:r>
            <a:endParaRPr kumimoji="1" lang="ja-JP" altLang="en-US" sz="4800" b="1" dirty="0">
              <a:latin typeface="+mj-ea"/>
              <a:ea typeface="+mj-ea"/>
            </a:endParaRPr>
          </a:p>
        </p:txBody>
      </p:sp>
      <p:sp>
        <p:nvSpPr>
          <p:cNvPr id="2" name="タイトル 1"/>
          <p:cNvSpPr>
            <a:spLocks noGrp="1"/>
          </p:cNvSpPr>
          <p:nvPr>
            <p:ph type="title"/>
          </p:nvPr>
        </p:nvSpPr>
        <p:spPr/>
        <p:txBody>
          <a:bodyPr/>
          <a:lstStyle/>
          <a:p>
            <a:r>
              <a:rPr kumimoji="1" lang="en-US" altLang="ja-JP" dirty="0"/>
              <a:t>IP</a:t>
            </a:r>
            <a:r>
              <a:rPr kumimoji="1" lang="ja-JP" altLang="en-US" dirty="0"/>
              <a:t>アドレスとは</a:t>
            </a:r>
          </a:p>
        </p:txBody>
      </p:sp>
      <p:sp>
        <p:nvSpPr>
          <p:cNvPr id="5" name="下矢印 4"/>
          <p:cNvSpPr/>
          <p:nvPr/>
        </p:nvSpPr>
        <p:spPr>
          <a:xfrm>
            <a:off x="4014651" y="3570514"/>
            <a:ext cx="1358537" cy="10537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Tree>
    <p:extLst>
      <p:ext uri="{BB962C8B-B14F-4D97-AF65-F5344CB8AC3E}">
        <p14:creationId xmlns:p14="http://schemas.microsoft.com/office/powerpoint/2010/main" val="200639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郵便と似ている</a:t>
            </a:r>
            <a:endParaRPr kumimoji="1" lang="ja-JP" altLang="en-US" dirty="0"/>
          </a:p>
        </p:txBody>
      </p:sp>
      <p:sp>
        <p:nvSpPr>
          <p:cNvPr id="35" name="テキスト ボックス 34"/>
          <p:cNvSpPr txBox="1"/>
          <p:nvPr/>
        </p:nvSpPr>
        <p:spPr>
          <a:xfrm>
            <a:off x="143921" y="1550332"/>
            <a:ext cx="8806928" cy="1569660"/>
          </a:xfrm>
          <a:prstGeom prst="rect">
            <a:avLst/>
          </a:prstGeom>
          <a:noFill/>
        </p:spPr>
        <p:txBody>
          <a:bodyPr wrap="square" rtlCol="0">
            <a:spAutoFit/>
          </a:bodyPr>
          <a:lstStyle/>
          <a:p>
            <a:r>
              <a:rPr kumimoji="1" lang="en-US" altLang="ja-JP" sz="3200" dirty="0">
                <a:latin typeface="+mj-ea"/>
                <a:ea typeface="+mj-ea"/>
              </a:rPr>
              <a:t>【</a:t>
            </a:r>
            <a:r>
              <a:rPr kumimoji="1" lang="ja-JP" altLang="en-US" sz="3200" dirty="0">
                <a:latin typeface="+mj-ea"/>
                <a:ea typeface="+mj-ea"/>
              </a:rPr>
              <a:t>郵便</a:t>
            </a:r>
            <a:r>
              <a:rPr kumimoji="1" lang="en-US" altLang="ja-JP" sz="3200" dirty="0">
                <a:latin typeface="+mj-ea"/>
                <a:ea typeface="+mj-ea"/>
              </a:rPr>
              <a:t>】</a:t>
            </a:r>
            <a:r>
              <a:rPr kumimoji="1" lang="ja-JP" altLang="en-US" sz="3200" dirty="0">
                <a:latin typeface="+mj-ea"/>
                <a:ea typeface="+mj-ea"/>
              </a:rPr>
              <a:t>住所がないと荷物が届かない。</a:t>
            </a:r>
            <a:endParaRPr lang="en-US" altLang="ja-JP" sz="3200" dirty="0">
              <a:latin typeface="+mj-ea"/>
              <a:ea typeface="+mj-ea"/>
            </a:endParaRPr>
          </a:p>
          <a:p>
            <a:r>
              <a:rPr lang="en-US" altLang="ja-JP" sz="3200" dirty="0">
                <a:latin typeface="+mj-ea"/>
                <a:ea typeface="+mj-ea"/>
              </a:rPr>
              <a:t>【</a:t>
            </a:r>
            <a:r>
              <a:rPr lang="ja-JP" altLang="en-US" sz="3200" dirty="0">
                <a:latin typeface="+mj-ea"/>
                <a:ea typeface="+mj-ea"/>
              </a:rPr>
              <a:t>ネット</a:t>
            </a:r>
            <a:r>
              <a:rPr lang="en-US" altLang="ja-JP" sz="3200" dirty="0">
                <a:latin typeface="+mj-ea"/>
                <a:ea typeface="+mj-ea"/>
              </a:rPr>
              <a:t>】IP</a:t>
            </a:r>
            <a:r>
              <a:rPr lang="ja-JP" altLang="en-US" sz="3200" dirty="0">
                <a:latin typeface="+mj-ea"/>
                <a:ea typeface="+mj-ea"/>
              </a:rPr>
              <a:t>アドレスがないと</a:t>
            </a:r>
            <a:r>
              <a:rPr lang="en-US" altLang="ja-JP" sz="3200" dirty="0">
                <a:latin typeface="+mj-ea"/>
                <a:ea typeface="+mj-ea"/>
              </a:rPr>
              <a:t/>
            </a:r>
            <a:br>
              <a:rPr lang="en-US" altLang="ja-JP" sz="3200" dirty="0">
                <a:latin typeface="+mj-ea"/>
                <a:ea typeface="+mj-ea"/>
              </a:rPr>
            </a:br>
            <a:r>
              <a:rPr lang="ja-JP" altLang="en-US" sz="3200" dirty="0">
                <a:latin typeface="+mj-ea"/>
                <a:ea typeface="+mj-ea"/>
              </a:rPr>
              <a:t>　　　　　情報を送れない・受け取れない。</a:t>
            </a:r>
            <a:endParaRPr kumimoji="1" lang="ja-JP" altLang="en-US" sz="3200" dirty="0">
              <a:latin typeface="+mj-ea"/>
              <a:ea typeface="+mj-ea"/>
            </a:endParaRPr>
          </a:p>
        </p:txBody>
      </p:sp>
      <p:pic>
        <p:nvPicPr>
          <p:cNvPr id="44" name="図 43"/>
          <p:cNvPicPr>
            <a:picLocks noChangeAspect="1"/>
          </p:cNvPicPr>
          <p:nvPr/>
        </p:nvPicPr>
        <p:blipFill>
          <a:blip r:embed="rId3"/>
          <a:stretch>
            <a:fillRect/>
          </a:stretch>
        </p:blipFill>
        <p:spPr>
          <a:xfrm>
            <a:off x="5628229" y="4236874"/>
            <a:ext cx="2346330" cy="1844409"/>
          </a:xfrm>
          <a:prstGeom prst="rect">
            <a:avLst/>
          </a:prstGeom>
        </p:spPr>
      </p:pic>
      <p:sp>
        <p:nvSpPr>
          <p:cNvPr id="46" name="テキスト ボックス 45"/>
          <p:cNvSpPr txBox="1"/>
          <p:nvPr/>
        </p:nvSpPr>
        <p:spPr>
          <a:xfrm>
            <a:off x="4458788" y="3749395"/>
            <a:ext cx="4685212" cy="523220"/>
          </a:xfrm>
          <a:prstGeom prst="rect">
            <a:avLst/>
          </a:prstGeom>
          <a:noFill/>
        </p:spPr>
        <p:txBody>
          <a:bodyPr wrap="square" rtlCol="0">
            <a:spAutoFit/>
          </a:bodyPr>
          <a:lstStyle/>
          <a:p>
            <a:pPr algn="ctr"/>
            <a:r>
              <a:rPr kumimoji="1" lang="ja-JP" altLang="en-US" sz="2800" dirty="0">
                <a:latin typeface="+mj-ea"/>
                <a:ea typeface="+mj-ea"/>
              </a:rPr>
              <a:t>◯◯県△△市</a:t>
            </a:r>
            <a:r>
              <a:rPr kumimoji="1" lang="en-US" altLang="ja-JP" sz="2800" dirty="0">
                <a:latin typeface="+mj-ea"/>
                <a:ea typeface="+mj-ea"/>
              </a:rPr>
              <a:t>××</a:t>
            </a:r>
            <a:r>
              <a:rPr kumimoji="1" lang="ja-JP" altLang="en-US" sz="2800" dirty="0">
                <a:latin typeface="+mj-ea"/>
                <a:ea typeface="+mj-ea"/>
              </a:rPr>
              <a:t>番地</a:t>
            </a:r>
            <a:r>
              <a:rPr kumimoji="1" lang="en-US" altLang="ja-JP" sz="2800" dirty="0">
                <a:latin typeface="+mj-ea"/>
                <a:ea typeface="+mj-ea"/>
              </a:rPr>
              <a:t>-×××</a:t>
            </a:r>
            <a:endParaRPr kumimoji="1" lang="ja-JP" altLang="en-US" sz="2800" dirty="0">
              <a:latin typeface="+mj-ea"/>
              <a:ea typeface="+mj-ea"/>
            </a:endParaRPr>
          </a:p>
        </p:txBody>
      </p:sp>
      <p:pic>
        <p:nvPicPr>
          <p:cNvPr id="9" name="図 8"/>
          <p:cNvPicPr>
            <a:picLocks noChangeAspect="1"/>
          </p:cNvPicPr>
          <p:nvPr/>
        </p:nvPicPr>
        <p:blipFill>
          <a:blip r:embed="rId4"/>
          <a:stretch>
            <a:fillRect/>
          </a:stretch>
        </p:blipFill>
        <p:spPr>
          <a:xfrm>
            <a:off x="983361" y="4221842"/>
            <a:ext cx="2371550" cy="1859441"/>
          </a:xfrm>
          <a:prstGeom prst="rect">
            <a:avLst/>
          </a:prstGeom>
        </p:spPr>
      </p:pic>
      <p:pic>
        <p:nvPicPr>
          <p:cNvPr id="10" name="図 9"/>
          <p:cNvPicPr>
            <a:picLocks noChangeAspect="1"/>
          </p:cNvPicPr>
          <p:nvPr/>
        </p:nvPicPr>
        <p:blipFill>
          <a:blip r:embed="rId5"/>
          <a:stretch>
            <a:fillRect/>
          </a:stretch>
        </p:blipFill>
        <p:spPr>
          <a:xfrm>
            <a:off x="1522904" y="4765251"/>
            <a:ext cx="1292464" cy="1091279"/>
          </a:xfrm>
          <a:prstGeom prst="rect">
            <a:avLst/>
          </a:prstGeom>
        </p:spPr>
      </p:pic>
    </p:spTree>
    <p:extLst>
      <p:ext uri="{BB962C8B-B14F-4D97-AF65-F5344CB8AC3E}">
        <p14:creationId xmlns:p14="http://schemas.microsoft.com/office/powerpoint/2010/main" val="29072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44444E-6 L 0.50573 0.00416 " pathEditMode="relative" rAng="0" ptsTypes="AA">
                                      <p:cBhvr>
                                        <p:cTn id="6" dur="2000" fill="hold"/>
                                        <p:tgtEl>
                                          <p:spTgt spid="10"/>
                                        </p:tgtEl>
                                        <p:attrNameLst>
                                          <p:attrName>ppt_x</p:attrName>
                                          <p:attrName>ppt_y</p:attrName>
                                        </p:attrNameLst>
                                      </p:cBhvr>
                                      <p:rCtr x="25278"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インターネット上の住所</a:t>
            </a:r>
            <a:endParaRPr kumimoji="1" lang="ja-JP" altLang="en-US" dirty="0"/>
          </a:p>
        </p:txBody>
      </p:sp>
      <p:cxnSp>
        <p:nvCxnSpPr>
          <p:cNvPr id="4" name="直線コネクタ 3"/>
          <p:cNvCxnSpPr/>
          <p:nvPr/>
        </p:nvCxnSpPr>
        <p:spPr>
          <a:xfrm>
            <a:off x="2913400" y="3466386"/>
            <a:ext cx="466515" cy="408812"/>
          </a:xfrm>
          <a:prstGeom prst="line">
            <a:avLst/>
          </a:prstGeom>
        </p:spPr>
        <p:style>
          <a:lnRef idx="1">
            <a:schemeClr val="accent1"/>
          </a:lnRef>
          <a:fillRef idx="0">
            <a:schemeClr val="accent1"/>
          </a:fillRef>
          <a:effectRef idx="0">
            <a:schemeClr val="accent1"/>
          </a:effectRef>
          <a:fontRef idx="minor">
            <a:schemeClr val="tx1"/>
          </a:fontRef>
        </p:style>
      </p:cxnSp>
      <p:sp>
        <p:nvSpPr>
          <p:cNvPr id="5" name="フリーフォーム 4"/>
          <p:cNvSpPr/>
          <p:nvPr/>
        </p:nvSpPr>
        <p:spPr>
          <a:xfrm flipV="1">
            <a:off x="7080208" y="2643133"/>
            <a:ext cx="678664" cy="589048"/>
          </a:xfrm>
          <a:custGeom>
            <a:avLst/>
            <a:gdLst>
              <a:gd name="connsiteX0" fmla="*/ 0 w 920408"/>
              <a:gd name="connsiteY0" fmla="*/ 0 h 332158"/>
              <a:gd name="connsiteX1" fmla="*/ 775063 w 920408"/>
              <a:gd name="connsiteY1" fmla="*/ 313508 h 332158"/>
              <a:gd name="connsiteX2" fmla="*/ 914400 w 920408"/>
              <a:gd name="connsiteY2" fmla="*/ 296091 h 332158"/>
              <a:gd name="connsiteX3" fmla="*/ 896983 w 920408"/>
              <a:gd name="connsiteY3" fmla="*/ 296091 h 332158"/>
              <a:gd name="connsiteX4" fmla="*/ 896983 w 920408"/>
              <a:gd name="connsiteY4" fmla="*/ 296091 h 332158"/>
              <a:gd name="connsiteX5" fmla="*/ 879566 w 920408"/>
              <a:gd name="connsiteY5" fmla="*/ 304800 h 3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408" h="332158">
                <a:moveTo>
                  <a:pt x="0" y="0"/>
                </a:moveTo>
                <a:cubicBezTo>
                  <a:pt x="311331" y="132080"/>
                  <a:pt x="622663" y="264160"/>
                  <a:pt x="775063" y="313508"/>
                </a:cubicBezTo>
                <a:cubicBezTo>
                  <a:pt x="927463" y="362857"/>
                  <a:pt x="894080" y="298994"/>
                  <a:pt x="914400" y="296091"/>
                </a:cubicBezTo>
                <a:cubicBezTo>
                  <a:pt x="934720" y="293188"/>
                  <a:pt x="896983" y="296091"/>
                  <a:pt x="896983" y="296091"/>
                </a:cubicBezTo>
                <a:lnTo>
                  <a:pt x="896983" y="296091"/>
                </a:lnTo>
                <a:lnTo>
                  <a:pt x="879566"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56619" y="2125817"/>
            <a:ext cx="462351" cy="756940"/>
          </a:xfrm>
          <a:prstGeom prst="rect">
            <a:avLst/>
          </a:prstGeom>
          <a:noFill/>
          <a:extLst>
            <a:ext uri="{909E8E84-426E-40DD-AFC4-6F175D3DCCD1}">
              <a14:hiddenFill xmlns:a14="http://schemas.microsoft.com/office/drawing/2010/main">
                <a:solidFill>
                  <a:srgbClr val="FFFFFF"/>
                </a:solidFill>
              </a14:hiddenFill>
            </a:ext>
          </a:extLst>
        </p:spPr>
      </p:pic>
      <p:sp>
        <p:nvSpPr>
          <p:cNvPr id="7" name="フリーフォーム 6"/>
          <p:cNvSpPr/>
          <p:nvPr/>
        </p:nvSpPr>
        <p:spPr>
          <a:xfrm>
            <a:off x="1511857" y="2859108"/>
            <a:ext cx="1030714" cy="346879"/>
          </a:xfrm>
          <a:custGeom>
            <a:avLst/>
            <a:gdLst>
              <a:gd name="connsiteX0" fmla="*/ 0 w 920408"/>
              <a:gd name="connsiteY0" fmla="*/ 0 h 332158"/>
              <a:gd name="connsiteX1" fmla="*/ 775063 w 920408"/>
              <a:gd name="connsiteY1" fmla="*/ 313508 h 332158"/>
              <a:gd name="connsiteX2" fmla="*/ 914400 w 920408"/>
              <a:gd name="connsiteY2" fmla="*/ 296091 h 332158"/>
              <a:gd name="connsiteX3" fmla="*/ 896983 w 920408"/>
              <a:gd name="connsiteY3" fmla="*/ 296091 h 332158"/>
              <a:gd name="connsiteX4" fmla="*/ 896983 w 920408"/>
              <a:gd name="connsiteY4" fmla="*/ 296091 h 332158"/>
              <a:gd name="connsiteX5" fmla="*/ 879566 w 920408"/>
              <a:gd name="connsiteY5" fmla="*/ 304800 h 3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408" h="332158">
                <a:moveTo>
                  <a:pt x="0" y="0"/>
                </a:moveTo>
                <a:cubicBezTo>
                  <a:pt x="311331" y="132080"/>
                  <a:pt x="622663" y="264160"/>
                  <a:pt x="775063" y="313508"/>
                </a:cubicBezTo>
                <a:cubicBezTo>
                  <a:pt x="927463" y="362857"/>
                  <a:pt x="894080" y="298994"/>
                  <a:pt x="914400" y="296091"/>
                </a:cubicBezTo>
                <a:cubicBezTo>
                  <a:pt x="934720" y="293188"/>
                  <a:pt x="896983" y="296091"/>
                  <a:pt x="896983" y="296091"/>
                </a:cubicBezTo>
                <a:lnTo>
                  <a:pt x="896983" y="296091"/>
                </a:lnTo>
                <a:lnTo>
                  <a:pt x="879566"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8" name="フリーフォーム 7"/>
          <p:cNvSpPr/>
          <p:nvPr/>
        </p:nvSpPr>
        <p:spPr>
          <a:xfrm>
            <a:off x="4641439" y="2982161"/>
            <a:ext cx="2733085" cy="2426838"/>
          </a:xfrm>
          <a:custGeom>
            <a:avLst/>
            <a:gdLst>
              <a:gd name="connsiteX0" fmla="*/ 1152130 w 2733085"/>
              <a:gd name="connsiteY0" fmla="*/ 31005 h 2426838"/>
              <a:gd name="connsiteX1" fmla="*/ 1291467 w 2733085"/>
              <a:gd name="connsiteY1" fmla="*/ 31005 h 2426838"/>
              <a:gd name="connsiteX2" fmla="*/ 2475832 w 2733085"/>
              <a:gd name="connsiteY2" fmla="*/ 353222 h 2426838"/>
              <a:gd name="connsiteX3" fmla="*/ 2623878 w 2733085"/>
              <a:gd name="connsiteY3" fmla="*/ 1285039 h 2426838"/>
              <a:gd name="connsiteX4" fmla="*/ 1152130 w 2733085"/>
              <a:gd name="connsiteY4" fmla="*/ 1973016 h 2426838"/>
              <a:gd name="connsiteX5" fmla="*/ 150644 w 2733085"/>
              <a:gd name="connsiteY5" fmla="*/ 919279 h 2426838"/>
              <a:gd name="connsiteX6" fmla="*/ 20015 w 2733085"/>
              <a:gd name="connsiteY6" fmla="*/ 2277816 h 2426838"/>
              <a:gd name="connsiteX7" fmla="*/ 2598 w 2733085"/>
              <a:gd name="connsiteY7" fmla="*/ 2330068 h 242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3085" h="2426838">
                <a:moveTo>
                  <a:pt x="1152130" y="31005"/>
                </a:moveTo>
                <a:cubicBezTo>
                  <a:pt x="1111490" y="4153"/>
                  <a:pt x="1070850" y="-22698"/>
                  <a:pt x="1291467" y="31005"/>
                </a:cubicBezTo>
                <a:cubicBezTo>
                  <a:pt x="1512084" y="84708"/>
                  <a:pt x="2253764" y="144216"/>
                  <a:pt x="2475832" y="353222"/>
                </a:cubicBezTo>
                <a:cubicBezTo>
                  <a:pt x="2697901" y="562228"/>
                  <a:pt x="2844495" y="1015073"/>
                  <a:pt x="2623878" y="1285039"/>
                </a:cubicBezTo>
                <a:cubicBezTo>
                  <a:pt x="2403261" y="1555005"/>
                  <a:pt x="1564336" y="2033976"/>
                  <a:pt x="1152130" y="1973016"/>
                </a:cubicBezTo>
                <a:cubicBezTo>
                  <a:pt x="739924" y="1912056"/>
                  <a:pt x="339330" y="868479"/>
                  <a:pt x="150644" y="919279"/>
                </a:cubicBezTo>
                <a:cubicBezTo>
                  <a:pt x="-38042" y="970079"/>
                  <a:pt x="44689" y="2042685"/>
                  <a:pt x="20015" y="2277816"/>
                </a:cubicBezTo>
                <a:cubicBezTo>
                  <a:pt x="-4659" y="2512948"/>
                  <a:pt x="-1031" y="2421508"/>
                  <a:pt x="2598" y="23300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9" name="フリーフォーム 8"/>
          <p:cNvSpPr/>
          <p:nvPr/>
        </p:nvSpPr>
        <p:spPr>
          <a:xfrm>
            <a:off x="2489038" y="3742859"/>
            <a:ext cx="2369144" cy="1092856"/>
          </a:xfrm>
          <a:custGeom>
            <a:avLst/>
            <a:gdLst>
              <a:gd name="connsiteX0" fmla="*/ 2368922 w 2369144"/>
              <a:gd name="connsiteY0" fmla="*/ 296168 h 1092856"/>
              <a:gd name="connsiteX1" fmla="*/ 1289059 w 2369144"/>
              <a:gd name="connsiteY1" fmla="*/ 1088648 h 1092856"/>
              <a:gd name="connsiteX2" fmla="*/ 190 w 2369144"/>
              <a:gd name="connsiteY2" fmla="*/ 583551 h 1092856"/>
              <a:gd name="connsiteX3" fmla="*/ 1201973 w 2369144"/>
              <a:gd name="connsiteY3" fmla="*/ 8785 h 1092856"/>
              <a:gd name="connsiteX4" fmla="*/ 2368922 w 2369144"/>
              <a:gd name="connsiteY4" fmla="*/ 296168 h 1092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9144" h="1092856">
                <a:moveTo>
                  <a:pt x="2368922" y="296168"/>
                </a:moveTo>
                <a:cubicBezTo>
                  <a:pt x="2383436" y="476145"/>
                  <a:pt x="1683848" y="1040751"/>
                  <a:pt x="1289059" y="1088648"/>
                </a:cubicBezTo>
                <a:cubicBezTo>
                  <a:pt x="894270" y="1136545"/>
                  <a:pt x="14704" y="763528"/>
                  <a:pt x="190" y="583551"/>
                </a:cubicBezTo>
                <a:cubicBezTo>
                  <a:pt x="-14324" y="403574"/>
                  <a:pt x="804281" y="56682"/>
                  <a:pt x="1201973" y="8785"/>
                </a:cubicBezTo>
                <a:cubicBezTo>
                  <a:pt x="1599664" y="-39112"/>
                  <a:pt x="2354408" y="116191"/>
                  <a:pt x="2368922" y="296168"/>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0" name="フリーフォーム 9"/>
          <p:cNvSpPr/>
          <p:nvPr/>
        </p:nvSpPr>
        <p:spPr>
          <a:xfrm>
            <a:off x="2268919" y="4946469"/>
            <a:ext cx="729198" cy="429594"/>
          </a:xfrm>
          <a:custGeom>
            <a:avLst/>
            <a:gdLst>
              <a:gd name="connsiteX0" fmla="*/ 729198 w 729198"/>
              <a:gd name="connsiteY0" fmla="*/ 0 h 429594"/>
              <a:gd name="connsiteX1" fmla="*/ 41221 w 729198"/>
              <a:gd name="connsiteY1" fmla="*/ 391885 h 429594"/>
              <a:gd name="connsiteX2" fmla="*/ 137015 w 729198"/>
              <a:gd name="connsiteY2" fmla="*/ 391885 h 429594"/>
            </a:gdLst>
            <a:ahLst/>
            <a:cxnLst>
              <a:cxn ang="0">
                <a:pos x="connsiteX0" y="connsiteY0"/>
              </a:cxn>
              <a:cxn ang="0">
                <a:pos x="connsiteX1" y="connsiteY1"/>
              </a:cxn>
              <a:cxn ang="0">
                <a:pos x="connsiteX2" y="connsiteY2"/>
              </a:cxn>
            </a:cxnLst>
            <a:rect l="l" t="t" r="r" b="b"/>
            <a:pathLst>
              <a:path w="729198" h="429594">
                <a:moveTo>
                  <a:pt x="729198" y="0"/>
                </a:moveTo>
                <a:cubicBezTo>
                  <a:pt x="434558" y="163285"/>
                  <a:pt x="139918" y="326571"/>
                  <a:pt x="41221" y="391885"/>
                </a:cubicBezTo>
                <a:cubicBezTo>
                  <a:pt x="-57476" y="457199"/>
                  <a:pt x="39769" y="424542"/>
                  <a:pt x="137015" y="3918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49180" y="5191798"/>
            <a:ext cx="825550" cy="506463"/>
          </a:xfrm>
          <a:prstGeom prst="rect">
            <a:avLst/>
          </a:prstGeom>
          <a:noFill/>
          <a:extLst>
            <a:ext uri="{909E8E84-426E-40DD-AFC4-6F175D3DCCD1}">
              <a14:hiddenFill xmlns:a14="http://schemas.microsoft.com/office/drawing/2010/main">
                <a:solidFill>
                  <a:srgbClr val="FFFFFF"/>
                </a:solidFill>
              </a14:hiddenFill>
            </a:ext>
          </a:extLst>
        </p:spPr>
      </p:pic>
      <p:sp>
        <p:nvSpPr>
          <p:cNvPr id="12" name="フリーフォーム 11"/>
          <p:cNvSpPr/>
          <p:nvPr/>
        </p:nvSpPr>
        <p:spPr>
          <a:xfrm>
            <a:off x="4740410" y="3177744"/>
            <a:ext cx="1198055" cy="577285"/>
          </a:xfrm>
          <a:custGeom>
            <a:avLst/>
            <a:gdLst>
              <a:gd name="connsiteX0" fmla="*/ 762691 w 1198055"/>
              <a:gd name="connsiteY0" fmla="*/ 0 h 577285"/>
              <a:gd name="connsiteX1" fmla="*/ 5046 w 1198055"/>
              <a:gd name="connsiteY1" fmla="*/ 330926 h 577285"/>
              <a:gd name="connsiteX2" fmla="*/ 1093617 w 1198055"/>
              <a:gd name="connsiteY2" fmla="*/ 548640 h 577285"/>
              <a:gd name="connsiteX3" fmla="*/ 1154577 w 1198055"/>
              <a:gd name="connsiteY3" fmla="*/ 574766 h 577285"/>
              <a:gd name="connsiteX4" fmla="*/ 1154577 w 1198055"/>
              <a:gd name="connsiteY4" fmla="*/ 574766 h 577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055" h="577285">
                <a:moveTo>
                  <a:pt x="762691" y="0"/>
                </a:moveTo>
                <a:cubicBezTo>
                  <a:pt x="356291" y="119743"/>
                  <a:pt x="-50108" y="239486"/>
                  <a:pt x="5046" y="330926"/>
                </a:cubicBezTo>
                <a:cubicBezTo>
                  <a:pt x="60200" y="422366"/>
                  <a:pt x="902028" y="508000"/>
                  <a:pt x="1093617" y="548640"/>
                </a:cubicBezTo>
                <a:cubicBezTo>
                  <a:pt x="1285206" y="589280"/>
                  <a:pt x="1154577" y="574766"/>
                  <a:pt x="1154577" y="574766"/>
                </a:cubicBezTo>
                <a:lnTo>
                  <a:pt x="1154577" y="57476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93994" y="4604731"/>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39226" y="3263611"/>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39292" y="2859108"/>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339226" y="5278513"/>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650930" y="4496948"/>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59572" y="2859108"/>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90838" y="4065284"/>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240266" y="2545743"/>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706299" y="3469236"/>
            <a:ext cx="749665" cy="4599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685135" y="3557389"/>
            <a:ext cx="730078" cy="447892"/>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コネクタ 23"/>
          <p:cNvCxnSpPr/>
          <p:nvPr/>
        </p:nvCxnSpPr>
        <p:spPr>
          <a:xfrm>
            <a:off x="5695178" y="5258952"/>
            <a:ext cx="181099" cy="406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419540" y="4604731"/>
            <a:ext cx="339332" cy="531176"/>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582289" y="5019937"/>
            <a:ext cx="648366" cy="3977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695166" y="5683231"/>
            <a:ext cx="720047" cy="4417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13400" y="3493050"/>
            <a:ext cx="802368" cy="6832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811969" y="1682498"/>
            <a:ext cx="474645" cy="73447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135016" y="2286530"/>
            <a:ext cx="474645" cy="73447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75362" y="3764060"/>
            <a:ext cx="474645" cy="73447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57383" y="2420804"/>
            <a:ext cx="462351" cy="756940"/>
          </a:xfrm>
          <a:prstGeom prst="rect">
            <a:avLst/>
          </a:prstGeom>
          <a:noFill/>
          <a:extLst>
            <a:ext uri="{909E8E84-426E-40DD-AFC4-6F175D3DCCD1}">
              <a14:hiddenFill xmlns:a14="http://schemas.microsoft.com/office/drawing/2010/main">
                <a:solidFill>
                  <a:srgbClr val="FFFFFF"/>
                </a:solidFill>
              </a14:hiddenFill>
            </a:ext>
          </a:extLst>
        </p:spPr>
      </p:pic>
      <p:sp>
        <p:nvSpPr>
          <p:cNvPr id="34" name="円形吹き出し 33"/>
          <p:cNvSpPr/>
          <p:nvPr/>
        </p:nvSpPr>
        <p:spPr>
          <a:xfrm>
            <a:off x="3658598" y="2069807"/>
            <a:ext cx="3146919" cy="1034106"/>
          </a:xfrm>
          <a:prstGeom prst="wedgeEllipseCallout">
            <a:avLst>
              <a:gd name="adj1" fmla="val 23838"/>
              <a:gd name="adj2" fmla="val 911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j-ea"/>
                <a:ea typeface="+mj-ea"/>
              </a:rPr>
              <a:t>192.218.88.180</a:t>
            </a:r>
          </a:p>
        </p:txBody>
      </p:sp>
      <p:pic>
        <p:nvPicPr>
          <p:cNvPr id="36" name="図 35"/>
          <p:cNvPicPr>
            <a:picLocks noChangeAspect="1"/>
          </p:cNvPicPr>
          <p:nvPr/>
        </p:nvPicPr>
        <p:blipFill>
          <a:blip r:embed="rId11"/>
          <a:stretch>
            <a:fillRect/>
          </a:stretch>
        </p:blipFill>
        <p:spPr>
          <a:xfrm>
            <a:off x="1709889" y="5462255"/>
            <a:ext cx="785121" cy="662909"/>
          </a:xfrm>
          <a:prstGeom prst="rect">
            <a:avLst/>
          </a:prstGeom>
        </p:spPr>
      </p:pic>
      <p:cxnSp>
        <p:nvCxnSpPr>
          <p:cNvPr id="33" name="直線コネクタ 32"/>
          <p:cNvCxnSpPr>
            <a:endCxn id="18" idx="3"/>
          </p:cNvCxnSpPr>
          <p:nvPr/>
        </p:nvCxnSpPr>
        <p:spPr>
          <a:xfrm flipH="1">
            <a:off x="7461940" y="2937657"/>
            <a:ext cx="862252" cy="263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8" idx="1"/>
            <a:endCxn id="31" idx="3"/>
          </p:cNvCxnSpPr>
          <p:nvPr/>
        </p:nvCxnSpPr>
        <p:spPr>
          <a:xfrm flipH="1">
            <a:off x="1450007" y="3834682"/>
            <a:ext cx="1463393" cy="296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2650930" y="2286530"/>
            <a:ext cx="262469" cy="6274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682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209004" y="269058"/>
            <a:ext cx="9013371" cy="936625"/>
          </a:xfrm>
        </p:spPr>
        <p:txBody>
          <a:bodyPr>
            <a:noAutofit/>
          </a:bodyPr>
          <a:lstStyle/>
          <a:p>
            <a:r>
              <a:rPr kumimoji="1" lang="en-US" altLang="ja-JP" sz="3600" dirty="0">
                <a:latin typeface="+mj-ea"/>
              </a:rPr>
              <a:t>IP</a:t>
            </a:r>
            <a:r>
              <a:rPr kumimoji="1" lang="ja-JP" altLang="en-US" sz="3600" dirty="0">
                <a:latin typeface="+mj-ea"/>
              </a:rPr>
              <a:t>アドレスは人間には理解しにくいため</a:t>
            </a:r>
            <a:r>
              <a:rPr kumimoji="1" lang="en-US" altLang="ja-JP" sz="3600" dirty="0">
                <a:latin typeface="+mj-ea"/>
              </a:rPr>
              <a:t/>
            </a:r>
            <a:br>
              <a:rPr kumimoji="1" lang="en-US" altLang="ja-JP" sz="3600" dirty="0">
                <a:latin typeface="+mj-ea"/>
              </a:rPr>
            </a:br>
            <a:r>
              <a:rPr kumimoji="1" lang="ja-JP" altLang="en-US" sz="3600" dirty="0">
                <a:latin typeface="+mj-ea"/>
              </a:rPr>
              <a:t>ドメイン名が使われる。</a:t>
            </a:r>
          </a:p>
        </p:txBody>
      </p:sp>
      <p:sp>
        <p:nvSpPr>
          <p:cNvPr id="5" name="コンテンツ プレースホルダー 4"/>
          <p:cNvSpPr>
            <a:spLocks noGrp="1"/>
          </p:cNvSpPr>
          <p:nvPr>
            <p:ph idx="4294967295"/>
          </p:nvPr>
        </p:nvSpPr>
        <p:spPr>
          <a:xfrm>
            <a:off x="0" y="1463675"/>
            <a:ext cx="9144000" cy="3508375"/>
          </a:xfrm>
        </p:spPr>
        <p:txBody>
          <a:bodyPr>
            <a:normAutofit/>
          </a:bodyPr>
          <a:lstStyle/>
          <a:p>
            <a:pPr marL="0" indent="0" algn="ctr">
              <a:buNone/>
            </a:pPr>
            <a:r>
              <a:rPr lang="en-US" altLang="ja-JP" sz="5400" dirty="0">
                <a:latin typeface="+mj-ea"/>
                <a:ea typeface="+mj-ea"/>
              </a:rPr>
              <a:t>192.218.88.180</a:t>
            </a:r>
          </a:p>
          <a:p>
            <a:pPr marL="0" indent="0" algn="ctr">
              <a:buNone/>
            </a:pPr>
            <a:r>
              <a:rPr lang="ja-JP" altLang="en-US" sz="5400" dirty="0">
                <a:latin typeface="+mj-ea"/>
                <a:ea typeface="+mj-ea"/>
              </a:rPr>
              <a:t>↓</a:t>
            </a:r>
          </a:p>
          <a:p>
            <a:pPr marL="0" indent="0" algn="ctr">
              <a:buNone/>
            </a:pPr>
            <a:r>
              <a:rPr lang="en-US" altLang="ja-JP" sz="5400" dirty="0">
                <a:latin typeface="+mj-ea"/>
                <a:ea typeface="+mj-ea"/>
              </a:rPr>
              <a:t>ipa.go.jp</a:t>
            </a:r>
            <a:endParaRPr kumimoji="1" lang="ja-JP" altLang="en-US" sz="5400" dirty="0">
              <a:latin typeface="+mj-ea"/>
              <a:ea typeface="+mj-ea"/>
            </a:endParaRPr>
          </a:p>
        </p:txBody>
      </p:sp>
      <p:sp>
        <p:nvSpPr>
          <p:cNvPr id="6" name="テキスト ボックス 5"/>
          <p:cNvSpPr txBox="1"/>
          <p:nvPr/>
        </p:nvSpPr>
        <p:spPr>
          <a:xfrm>
            <a:off x="853437" y="4823383"/>
            <a:ext cx="7724503" cy="1200329"/>
          </a:xfrm>
          <a:prstGeom prst="rect">
            <a:avLst/>
          </a:prstGeom>
          <a:noFill/>
        </p:spPr>
        <p:txBody>
          <a:bodyPr wrap="square" rtlCol="0">
            <a:spAutoFit/>
          </a:bodyPr>
          <a:lstStyle/>
          <a:p>
            <a:r>
              <a:rPr kumimoji="1" lang="ja-JP" altLang="en-US" sz="3600" dirty="0">
                <a:solidFill>
                  <a:srgbClr val="FF0000"/>
                </a:solidFill>
                <a:latin typeface="+mj-ea"/>
                <a:ea typeface="+mj-ea"/>
              </a:rPr>
              <a:t>ドメイン名＝</a:t>
            </a:r>
            <a:r>
              <a:rPr kumimoji="1" lang="en-US" altLang="ja-JP" sz="3600" dirty="0">
                <a:solidFill>
                  <a:srgbClr val="FF0000"/>
                </a:solidFill>
                <a:latin typeface="+mj-ea"/>
                <a:ea typeface="+mj-ea"/>
              </a:rPr>
              <a:t>IP</a:t>
            </a:r>
            <a:r>
              <a:rPr kumimoji="1" lang="ja-JP" altLang="en-US" sz="3600" dirty="0">
                <a:solidFill>
                  <a:srgbClr val="FF0000"/>
                </a:solidFill>
                <a:latin typeface="+mj-ea"/>
                <a:ea typeface="+mj-ea"/>
              </a:rPr>
              <a:t>アドレスを人間が理解しやすいように置き換えたもの。</a:t>
            </a:r>
          </a:p>
        </p:txBody>
      </p:sp>
    </p:spTree>
    <p:extLst>
      <p:ext uri="{BB962C8B-B14F-4D97-AF65-F5344CB8AC3E}">
        <p14:creationId xmlns:p14="http://schemas.microsoft.com/office/powerpoint/2010/main" val="8320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インターネット上の住所</a:t>
            </a:r>
          </a:p>
        </p:txBody>
      </p:sp>
      <p:pic>
        <p:nvPicPr>
          <p:cNvPr id="6" name="図 5"/>
          <p:cNvPicPr>
            <a:picLocks noChangeAspect="1"/>
          </p:cNvPicPr>
          <p:nvPr/>
        </p:nvPicPr>
        <p:blipFill>
          <a:blip r:embed="rId3"/>
          <a:stretch>
            <a:fillRect/>
          </a:stretch>
        </p:blipFill>
        <p:spPr>
          <a:xfrm>
            <a:off x="1370848" y="1537390"/>
            <a:ext cx="6294344" cy="916218"/>
          </a:xfrm>
          <a:prstGeom prst="rect">
            <a:avLst/>
          </a:prstGeom>
        </p:spPr>
      </p:pic>
      <p:sp>
        <p:nvSpPr>
          <p:cNvPr id="3" name="正方形/長方形 2"/>
          <p:cNvSpPr/>
          <p:nvPr/>
        </p:nvSpPr>
        <p:spPr>
          <a:xfrm>
            <a:off x="4953000" y="1537390"/>
            <a:ext cx="2057400" cy="7585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51614" y="2465342"/>
            <a:ext cx="2460171" cy="75854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rPr>
              <a:t>ドメイン名</a:t>
            </a:r>
            <a:endParaRPr kumimoji="1" lang="ja-JP" altLang="en-US" dirty="0">
              <a:solidFill>
                <a:srgbClr val="FF0000"/>
              </a:solidFill>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980" y="2979396"/>
            <a:ext cx="6057268" cy="3716051"/>
          </a:xfrm>
          <a:prstGeom prst="rect">
            <a:avLst/>
          </a:prstGeom>
        </p:spPr>
      </p:pic>
      <p:sp>
        <p:nvSpPr>
          <p:cNvPr id="9" name="正方形/長方形 8"/>
          <p:cNvSpPr/>
          <p:nvPr/>
        </p:nvSpPr>
        <p:spPr>
          <a:xfrm>
            <a:off x="2691246" y="3608468"/>
            <a:ext cx="2309750" cy="179762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a:t>SEARCH!</a:t>
            </a:r>
          </a:p>
          <a:p>
            <a:pPr algn="ctr"/>
            <a:endParaRPr kumimoji="1" lang="ja-JP" altLang="en-US" dirty="0"/>
          </a:p>
        </p:txBody>
      </p:sp>
      <p:sp>
        <p:nvSpPr>
          <p:cNvPr id="10" name="テキスト ボックス 9"/>
          <p:cNvSpPr txBox="1"/>
          <p:nvPr/>
        </p:nvSpPr>
        <p:spPr>
          <a:xfrm>
            <a:off x="2805546" y="4590333"/>
            <a:ext cx="2005446" cy="369332"/>
          </a:xfrm>
          <a:prstGeom prst="rect">
            <a:avLst/>
          </a:prstGeom>
          <a:noFill/>
          <a:ln>
            <a:solidFill>
              <a:schemeClr val="accent1">
                <a:lumMod val="75000"/>
              </a:schemeClr>
            </a:solidFill>
          </a:ln>
        </p:spPr>
        <p:txBody>
          <a:bodyPr wrap="square" rtlCol="0">
            <a:spAutoFit/>
          </a:bodyPr>
          <a:lstStyle/>
          <a:p>
            <a:endParaRPr kumimoji="1" lang="ja-JP" altLang="en-US" dirty="0"/>
          </a:p>
        </p:txBody>
      </p:sp>
      <p:grpSp>
        <p:nvGrpSpPr>
          <p:cNvPr id="16" name="グループ化 15"/>
          <p:cNvGrpSpPr/>
          <p:nvPr/>
        </p:nvGrpSpPr>
        <p:grpSpPr>
          <a:xfrm>
            <a:off x="2919846" y="4624782"/>
            <a:ext cx="280554" cy="311728"/>
            <a:chOff x="-2161309" y="3979717"/>
            <a:chExt cx="280554" cy="311728"/>
          </a:xfrm>
        </p:grpSpPr>
        <p:sp>
          <p:nvSpPr>
            <p:cNvPr id="11" name="円/楕円 10"/>
            <p:cNvSpPr/>
            <p:nvPr/>
          </p:nvSpPr>
          <p:spPr>
            <a:xfrm>
              <a:off x="-2161309" y="3979717"/>
              <a:ext cx="228600" cy="22860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a:stCxn id="11" idx="5"/>
            </p:cNvCxnSpPr>
            <p:nvPr/>
          </p:nvCxnSpPr>
          <p:spPr>
            <a:xfrm>
              <a:off x="-1966187" y="4174840"/>
              <a:ext cx="85432" cy="11660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5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8649" y="1825625"/>
            <a:ext cx="8232322" cy="4351338"/>
          </a:xfrm>
        </p:spPr>
        <p:txBody>
          <a:bodyPr>
            <a:normAutofit/>
          </a:bodyPr>
          <a:lstStyle/>
          <a:p>
            <a:pPr marL="0" indent="0">
              <a:buNone/>
            </a:pPr>
            <a:r>
              <a:rPr kumimoji="1" lang="ja-JP" altLang="en-US" sz="7200" dirty="0">
                <a:latin typeface="+mj-ea"/>
                <a:ea typeface="+mj-ea"/>
              </a:rPr>
              <a:t>情報はどのように送られる？</a:t>
            </a:r>
          </a:p>
        </p:txBody>
      </p:sp>
      <p:sp>
        <p:nvSpPr>
          <p:cNvPr id="4" name="タイトル 3"/>
          <p:cNvSpPr>
            <a:spLocks noGrp="1"/>
          </p:cNvSpPr>
          <p:nvPr>
            <p:ph type="title"/>
          </p:nvPr>
        </p:nvSpPr>
        <p:spPr/>
        <p:txBody>
          <a:bodyPr/>
          <a:lstStyle/>
          <a:p>
            <a:r>
              <a:rPr kumimoji="1" lang="ja-JP" altLang="en-US" dirty="0"/>
              <a:t>考えてみよう</a:t>
            </a:r>
          </a:p>
        </p:txBody>
      </p:sp>
      <p:pic>
        <p:nvPicPr>
          <p:cNvPr id="8" name="図 7"/>
          <p:cNvPicPr>
            <a:picLocks noChangeAspect="1"/>
          </p:cNvPicPr>
          <p:nvPr/>
        </p:nvPicPr>
        <p:blipFill>
          <a:blip r:embed="rId3"/>
          <a:stretch>
            <a:fillRect/>
          </a:stretch>
        </p:blipFill>
        <p:spPr>
          <a:xfrm>
            <a:off x="3086345" y="4192882"/>
            <a:ext cx="2600376" cy="2173084"/>
          </a:xfrm>
          <a:prstGeom prst="rect">
            <a:avLst/>
          </a:prstGeom>
        </p:spPr>
      </p:pic>
    </p:spTree>
    <p:extLst>
      <p:ext uri="{BB962C8B-B14F-4D97-AF65-F5344CB8AC3E}">
        <p14:creationId xmlns:p14="http://schemas.microsoft.com/office/powerpoint/2010/main" val="1338020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p:txBody>
          <a:bodyPr/>
          <a:lstStyle/>
          <a:p>
            <a:r>
              <a:rPr lang="ja-JP" altLang="en-US" sz="4400" dirty="0">
                <a:latin typeface="+mj-ea"/>
                <a:ea typeface="+mj-ea"/>
              </a:rPr>
              <a:t>コンピュータが扱えるのは</a:t>
            </a:r>
            <a:r>
              <a:rPr lang="en-US" altLang="ja-JP" sz="4400" dirty="0">
                <a:latin typeface="+mj-ea"/>
                <a:ea typeface="+mj-ea"/>
              </a:rPr>
              <a:t/>
            </a:r>
            <a:br>
              <a:rPr lang="en-US" altLang="ja-JP" sz="4400" dirty="0">
                <a:latin typeface="+mj-ea"/>
                <a:ea typeface="+mj-ea"/>
              </a:rPr>
            </a:br>
            <a:r>
              <a:rPr lang="en-US" altLang="ja-JP" sz="4400" dirty="0">
                <a:latin typeface="+mj-ea"/>
                <a:ea typeface="+mj-ea"/>
              </a:rPr>
              <a:t>”1”</a:t>
            </a:r>
            <a:r>
              <a:rPr lang="ja-JP" altLang="en-US" sz="4400" dirty="0">
                <a:latin typeface="+mj-ea"/>
                <a:ea typeface="+mj-ea"/>
              </a:rPr>
              <a:t>と</a:t>
            </a:r>
            <a:r>
              <a:rPr lang="en-US" altLang="ja-JP" sz="4400" dirty="0">
                <a:latin typeface="+mj-ea"/>
                <a:ea typeface="+mj-ea"/>
              </a:rPr>
              <a:t>”0”</a:t>
            </a:r>
            <a:r>
              <a:rPr lang="ja-JP" altLang="en-US" sz="4400" dirty="0">
                <a:latin typeface="+mj-ea"/>
                <a:ea typeface="+mj-ea"/>
              </a:rPr>
              <a:t>だけ。</a:t>
            </a:r>
            <a:endParaRPr lang="en-US" altLang="ja-JP" sz="4400" dirty="0">
              <a:latin typeface="+mj-ea"/>
              <a:ea typeface="+mj-ea"/>
            </a:endParaRPr>
          </a:p>
          <a:p>
            <a:r>
              <a:rPr kumimoji="1" lang="ja-JP" altLang="en-US" sz="4400" dirty="0">
                <a:latin typeface="+mj-ea"/>
                <a:ea typeface="+mj-ea"/>
              </a:rPr>
              <a:t>文字、音声、画像等のデータはコンピュータ内部で</a:t>
            </a:r>
            <a:r>
              <a:rPr kumimoji="1" lang="en-US" altLang="ja-JP" sz="4400" dirty="0">
                <a:latin typeface="+mj-ea"/>
                <a:ea typeface="+mj-ea"/>
              </a:rPr>
              <a:t>0</a:t>
            </a:r>
            <a:r>
              <a:rPr kumimoji="1" lang="ja-JP" altLang="en-US" sz="4400" dirty="0">
                <a:latin typeface="+mj-ea"/>
                <a:ea typeface="+mj-ea"/>
              </a:rPr>
              <a:t>と</a:t>
            </a:r>
            <a:r>
              <a:rPr kumimoji="1" lang="en-US" altLang="ja-JP" sz="4400" dirty="0">
                <a:latin typeface="+mj-ea"/>
                <a:ea typeface="+mj-ea"/>
              </a:rPr>
              <a:t>1</a:t>
            </a:r>
            <a:r>
              <a:rPr kumimoji="1" lang="ja-JP" altLang="en-US" sz="4400" dirty="0">
                <a:latin typeface="+mj-ea"/>
                <a:ea typeface="+mj-ea"/>
              </a:rPr>
              <a:t>を組み合わせたデー</a:t>
            </a:r>
            <a:r>
              <a:rPr lang="ja-JP" altLang="en-US" sz="4400" dirty="0">
                <a:latin typeface="+mj-ea"/>
                <a:ea typeface="+mj-ea"/>
              </a:rPr>
              <a:t>タに置き換えている。</a:t>
            </a:r>
            <a:endParaRPr lang="en-US" altLang="ja-JP" sz="4400" dirty="0">
              <a:latin typeface="+mj-ea"/>
              <a:ea typeface="+mj-ea"/>
            </a:endParaRPr>
          </a:p>
          <a:p>
            <a:pPr marL="0" indent="0">
              <a:buNone/>
            </a:pPr>
            <a:endParaRPr kumimoji="1" lang="en-US" altLang="ja-JP" dirty="0">
              <a:latin typeface="+mj-ea"/>
              <a:ea typeface="+mj-ea"/>
            </a:endParaRPr>
          </a:p>
        </p:txBody>
      </p:sp>
      <p:sp>
        <p:nvSpPr>
          <p:cNvPr id="2" name="タイトル 1"/>
          <p:cNvSpPr>
            <a:spLocks noGrp="1"/>
          </p:cNvSpPr>
          <p:nvPr>
            <p:ph type="title"/>
          </p:nvPr>
        </p:nvSpPr>
        <p:spPr/>
        <p:txBody>
          <a:bodyPr/>
          <a:lstStyle/>
          <a:p>
            <a:r>
              <a:rPr kumimoji="1" lang="ja-JP" altLang="en-US" dirty="0"/>
              <a:t>データは</a:t>
            </a:r>
            <a:r>
              <a:rPr kumimoji="1" lang="en-US" altLang="ja-JP" dirty="0"/>
              <a:t>0</a:t>
            </a:r>
            <a:r>
              <a:rPr kumimoji="1" lang="ja-JP" altLang="en-US" dirty="0"/>
              <a:t>と</a:t>
            </a:r>
            <a:r>
              <a:rPr kumimoji="1" lang="en-US" altLang="ja-JP" dirty="0"/>
              <a:t>1</a:t>
            </a:r>
            <a:r>
              <a:rPr kumimoji="1" lang="ja-JP" altLang="en-US" dirty="0" err="1"/>
              <a:t>で</a:t>
            </a:r>
            <a:r>
              <a:rPr kumimoji="1" lang="ja-JP" altLang="en-US" dirty="0"/>
              <a:t>できている</a:t>
            </a:r>
          </a:p>
        </p:txBody>
      </p:sp>
    </p:spTree>
    <p:extLst>
      <p:ext uri="{BB962C8B-B14F-4D97-AF65-F5344CB8AC3E}">
        <p14:creationId xmlns:p14="http://schemas.microsoft.com/office/powerpoint/2010/main" val="180744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176" y="164780"/>
            <a:ext cx="7886700" cy="1325563"/>
          </a:xfrm>
        </p:spPr>
        <p:txBody>
          <a:bodyPr/>
          <a:lstStyle/>
          <a:p>
            <a:pPr algn="ctr"/>
            <a:r>
              <a:rPr kumimoji="1" lang="ja-JP" altLang="en-US" dirty="0">
                <a:latin typeface="+mj-ea"/>
              </a:rPr>
              <a:t>文字コード表</a:t>
            </a:r>
            <a:r>
              <a:rPr lang="ja-JP" altLang="en-US" dirty="0">
                <a:latin typeface="+mj-ea"/>
              </a:rPr>
              <a:t>（</a:t>
            </a:r>
            <a:r>
              <a:rPr lang="en-US" altLang="ja-JP" dirty="0">
                <a:latin typeface="+mj-ea"/>
              </a:rPr>
              <a:t>ASCII</a:t>
            </a:r>
            <a:r>
              <a:rPr lang="ja-JP" altLang="en-US" dirty="0">
                <a:latin typeface="+mj-ea"/>
              </a:rPr>
              <a:t>）</a:t>
            </a:r>
          </a:p>
        </p:txBody>
      </p:sp>
      <p:sp>
        <p:nvSpPr>
          <p:cNvPr id="3" name="コンテンツ プレースホルダー 2"/>
          <p:cNvSpPr>
            <a:spLocks noGrp="1"/>
          </p:cNvSpPr>
          <p:nvPr>
            <p:ph idx="4294967295"/>
          </p:nvPr>
        </p:nvSpPr>
        <p:spPr>
          <a:xfrm>
            <a:off x="349321" y="1280028"/>
            <a:ext cx="8537825" cy="1125538"/>
          </a:xfrm>
        </p:spPr>
        <p:txBody>
          <a:bodyPr>
            <a:normAutofit/>
          </a:bodyPr>
          <a:lstStyle/>
          <a:p>
            <a:pPr marL="0" indent="0">
              <a:buNone/>
            </a:pPr>
            <a:r>
              <a:rPr lang="ja-JP" altLang="en-US" sz="3600" dirty="0">
                <a:latin typeface="+mj-ea"/>
                <a:ea typeface="+mj-ea"/>
              </a:rPr>
              <a:t>例えば下の表では「</a:t>
            </a:r>
            <a:r>
              <a:rPr lang="en-US" altLang="ja-JP" sz="3600" dirty="0">
                <a:latin typeface="+mj-ea"/>
                <a:ea typeface="+mj-ea"/>
              </a:rPr>
              <a:t>A</a:t>
            </a:r>
            <a:r>
              <a:rPr lang="ja-JP" altLang="en-US" sz="3600" dirty="0">
                <a:latin typeface="+mj-ea"/>
                <a:ea typeface="+mj-ea"/>
              </a:rPr>
              <a:t>」という文字は</a:t>
            </a:r>
            <a:r>
              <a:rPr lang="en-US" altLang="ja-JP" sz="3600" dirty="0">
                <a:latin typeface="+mj-ea"/>
                <a:ea typeface="+mj-ea"/>
              </a:rPr>
              <a:t/>
            </a:r>
            <a:br>
              <a:rPr lang="en-US" altLang="ja-JP" sz="3600" dirty="0">
                <a:latin typeface="+mj-ea"/>
                <a:ea typeface="+mj-ea"/>
              </a:rPr>
            </a:br>
            <a:r>
              <a:rPr lang="ja-JP" altLang="en-US" sz="3600" dirty="0">
                <a:latin typeface="+mj-ea"/>
                <a:ea typeface="+mj-ea"/>
              </a:rPr>
              <a:t>「</a:t>
            </a:r>
            <a:r>
              <a:rPr lang="en-US" altLang="ja-JP" sz="3600" dirty="0">
                <a:latin typeface="+mj-ea"/>
                <a:ea typeface="+mj-ea"/>
              </a:rPr>
              <a:t>1000001</a:t>
            </a:r>
            <a:r>
              <a:rPr lang="ja-JP" altLang="en-US" sz="3600" dirty="0">
                <a:latin typeface="+mj-ea"/>
                <a:ea typeface="+mj-ea"/>
              </a:rPr>
              <a:t>」と表現する。</a:t>
            </a:r>
          </a:p>
          <a:p>
            <a:endParaRPr kumimoji="1" lang="ja-JP" altLang="en-US" dirty="0">
              <a:latin typeface="+mj-ea"/>
              <a:ea typeface="+mj-ea"/>
            </a:endParaRPr>
          </a:p>
        </p:txBody>
      </p:sp>
      <p:pic>
        <p:nvPicPr>
          <p:cNvPr id="6" name="図 5"/>
          <p:cNvPicPr>
            <a:picLocks noChangeAspect="1"/>
          </p:cNvPicPr>
          <p:nvPr/>
        </p:nvPicPr>
        <p:blipFill>
          <a:blip r:embed="rId3"/>
          <a:stretch>
            <a:fillRect/>
          </a:stretch>
        </p:blipFill>
        <p:spPr>
          <a:xfrm>
            <a:off x="1413759" y="2291629"/>
            <a:ext cx="6279535" cy="3953552"/>
          </a:xfrm>
          <a:prstGeom prst="rect">
            <a:avLst/>
          </a:prstGeom>
        </p:spPr>
      </p:pic>
    </p:spTree>
    <p:extLst>
      <p:ext uri="{BB962C8B-B14F-4D97-AF65-F5344CB8AC3E}">
        <p14:creationId xmlns:p14="http://schemas.microsoft.com/office/powerpoint/2010/main" val="3773545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latin typeface="+mj-ea"/>
              </a:rPr>
              <a:t>話した言葉はその場限りでも</a:t>
            </a:r>
            <a:endParaRPr kumimoji="1" lang="ja-JP" altLang="en-US" dirty="0">
              <a:latin typeface="+mj-ea"/>
            </a:endParaRPr>
          </a:p>
        </p:txBody>
      </p:sp>
      <p:sp>
        <p:nvSpPr>
          <p:cNvPr id="5" name="タイトル 3"/>
          <p:cNvSpPr txBox="1">
            <a:spLocks/>
          </p:cNvSpPr>
          <p:nvPr/>
        </p:nvSpPr>
        <p:spPr>
          <a:xfrm>
            <a:off x="558981" y="528111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a:latin typeface="+mj-ea"/>
              </a:rPr>
              <a:t>デジタルデータは残る。</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11" y="1690689"/>
            <a:ext cx="1467055" cy="1276528"/>
          </a:xfrm>
          <a:prstGeom prst="rect">
            <a:avLst/>
          </a:prstGeom>
        </p:spPr>
      </p:pic>
      <p:sp>
        <p:nvSpPr>
          <p:cNvPr id="8" name="角丸四角形吹き出し 7"/>
          <p:cNvSpPr/>
          <p:nvPr/>
        </p:nvSpPr>
        <p:spPr>
          <a:xfrm>
            <a:off x="3370217" y="1515250"/>
            <a:ext cx="3396343" cy="1313768"/>
          </a:xfrm>
          <a:prstGeom prst="wedgeRoundRectCallout">
            <a:avLst>
              <a:gd name="adj1" fmla="val -72884"/>
              <a:gd name="adj2" fmla="val 416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dirty="0">
                <a:solidFill>
                  <a:schemeClr val="tx1"/>
                </a:solidFill>
                <a:latin typeface="+mj-ea"/>
                <a:ea typeface="+mj-ea"/>
              </a:rPr>
              <a:t>うざい。</a:t>
            </a:r>
          </a:p>
        </p:txBody>
      </p:sp>
      <p:sp>
        <p:nvSpPr>
          <p:cNvPr id="11" name="角丸四角形吹き出し 10"/>
          <p:cNvSpPr/>
          <p:nvPr/>
        </p:nvSpPr>
        <p:spPr>
          <a:xfrm>
            <a:off x="3370217" y="3029073"/>
            <a:ext cx="3980943" cy="2328900"/>
          </a:xfrm>
          <a:prstGeom prst="wedgeRoundRectCallout">
            <a:avLst>
              <a:gd name="adj1" fmla="val -65239"/>
              <a:gd name="adj2" fmla="val 790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a:solidFill>
                  <a:schemeClr val="tx1"/>
                </a:solidFill>
                <a:latin typeface="+mj-ea"/>
                <a:ea typeface="+mj-ea"/>
              </a:rPr>
              <a:t>11000001000110 11000001010110 11000001000100</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3207" y="3248627"/>
            <a:ext cx="1402784" cy="2170687"/>
          </a:xfrm>
          <a:prstGeom prst="rect">
            <a:avLst/>
          </a:prstGeom>
        </p:spPr>
      </p:pic>
    </p:spTree>
    <p:extLst>
      <p:ext uri="{BB962C8B-B14F-4D97-AF65-F5344CB8AC3E}">
        <p14:creationId xmlns:p14="http://schemas.microsoft.com/office/powerpoint/2010/main" val="35406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31893" y="2033659"/>
            <a:ext cx="7891669" cy="1477328"/>
          </a:xfrm>
          <a:prstGeom prst="rect">
            <a:avLst/>
          </a:prstGeom>
        </p:spPr>
        <p:txBody>
          <a:bodyPr wrap="square">
            <a:spAutoFit/>
          </a:bodyPr>
          <a:lstStyle/>
          <a:p>
            <a:r>
              <a:rPr lang="ja-JP" altLang="en-US" dirty="0" smtClean="0">
                <a:solidFill>
                  <a:prstClr val="black"/>
                </a:solidFill>
              </a:rPr>
              <a:t>正式版</a:t>
            </a:r>
            <a:r>
              <a:rPr lang="ja-JP" altLang="en-US" dirty="0">
                <a:solidFill>
                  <a:prstClr val="black"/>
                </a:solidFill>
              </a:rPr>
              <a:t>が</a:t>
            </a:r>
            <a:r>
              <a:rPr lang="en-US" altLang="ja-JP" dirty="0">
                <a:solidFill>
                  <a:prstClr val="black"/>
                </a:solidFill>
              </a:rPr>
              <a:t>IPA</a:t>
            </a:r>
            <a:r>
              <a:rPr lang="ja-JP" altLang="en-US" dirty="0">
                <a:solidFill>
                  <a:prstClr val="black"/>
                </a:solidFill>
              </a:rPr>
              <a:t>サイトにてリリース後はこちらの教材は使用できません。</a:t>
            </a:r>
          </a:p>
          <a:p>
            <a:r>
              <a:rPr lang="ja-JP" altLang="en-US" dirty="0">
                <a:solidFill>
                  <a:prstClr val="black"/>
                </a:solidFill>
              </a:rPr>
              <a:t>正式版リリースまでの試行教材としてご利用ください。</a:t>
            </a:r>
          </a:p>
          <a:p>
            <a:r>
              <a:rPr lang="ja-JP" altLang="en-US" dirty="0" smtClean="0">
                <a:solidFill>
                  <a:prstClr val="black"/>
                </a:solidFill>
              </a:rPr>
              <a:t>正式版</a:t>
            </a:r>
            <a:r>
              <a:rPr lang="ja-JP" altLang="en-US" dirty="0">
                <a:solidFill>
                  <a:prstClr val="black"/>
                </a:solidFill>
              </a:rPr>
              <a:t>とは内容は変更される可能性がございます。</a:t>
            </a:r>
          </a:p>
          <a:p>
            <a:r>
              <a:rPr lang="ja-JP" altLang="en-US" dirty="0">
                <a:solidFill>
                  <a:prstClr val="black"/>
                </a:solidFill>
              </a:rPr>
              <a:t>試行版についての御利用者様のご意見をお待ちしております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お気づき</a:t>
            </a:r>
            <a:r>
              <a:rPr lang="ja-JP" altLang="en-US" dirty="0">
                <a:solidFill>
                  <a:prstClr val="black"/>
                </a:solidFill>
              </a:rPr>
              <a:t>の点がございましたら　下記</a:t>
            </a:r>
            <a:r>
              <a:rPr lang="ja-JP" altLang="en-US" dirty="0" smtClean="0">
                <a:solidFill>
                  <a:prstClr val="black"/>
                </a:solidFill>
              </a:rPr>
              <a:t>まで</a:t>
            </a:r>
            <a:r>
              <a:rPr lang="ja-JP" altLang="en-US" dirty="0">
                <a:solidFill>
                  <a:prstClr val="black"/>
                </a:solidFill>
              </a:rPr>
              <a:t>お寄せください</a:t>
            </a:r>
            <a:r>
              <a:rPr lang="ja-JP" altLang="en-US" dirty="0" smtClean="0">
                <a:solidFill>
                  <a:prstClr val="black"/>
                </a:solidFill>
              </a:rPr>
              <a:t>。</a:t>
            </a:r>
            <a:endParaRPr lang="ja-JP" altLang="en-US" dirty="0">
              <a:solidFill>
                <a:prstClr val="black"/>
              </a:solidFill>
            </a:endParaRPr>
          </a:p>
        </p:txBody>
      </p:sp>
      <p:sp>
        <p:nvSpPr>
          <p:cNvPr id="6" name="テキスト ボックス 5"/>
          <p:cNvSpPr txBox="1"/>
          <p:nvPr/>
        </p:nvSpPr>
        <p:spPr>
          <a:xfrm>
            <a:off x="1002293" y="995227"/>
            <a:ext cx="7571303" cy="830997"/>
          </a:xfrm>
          <a:prstGeom prst="rect">
            <a:avLst/>
          </a:prstGeom>
          <a:noFill/>
        </p:spPr>
        <p:txBody>
          <a:bodyPr wrap="none" rtlCol="0">
            <a:spAutoFit/>
          </a:bodyPr>
          <a:lstStyle/>
          <a:p>
            <a:r>
              <a:rPr lang="ja-JP" altLang="en-US" sz="4800" b="1" dirty="0">
                <a:solidFill>
                  <a:srgbClr val="FF0000"/>
                </a:solidFill>
              </a:rPr>
              <a:t>当教材は試行版になります</a:t>
            </a:r>
          </a:p>
        </p:txBody>
      </p:sp>
      <p:cxnSp>
        <p:nvCxnSpPr>
          <p:cNvPr id="8" name="直線コネクタ 7"/>
          <p:cNvCxnSpPr/>
          <p:nvPr/>
        </p:nvCxnSpPr>
        <p:spPr>
          <a:xfrm>
            <a:off x="1087637" y="1766454"/>
            <a:ext cx="73248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6840" y="4352002"/>
            <a:ext cx="3094180" cy="523220"/>
          </a:xfrm>
          <a:prstGeom prst="rect">
            <a:avLst/>
          </a:prstGeom>
          <a:noFill/>
        </p:spPr>
        <p:txBody>
          <a:bodyPr wrap="none" rtlCol="0">
            <a:spAutoFit/>
          </a:bodyPr>
          <a:lstStyle/>
          <a:p>
            <a:r>
              <a:rPr lang="en-US" altLang="ja-JP" sz="2800" dirty="0">
                <a:solidFill>
                  <a:prstClr val="black"/>
                </a:solidFill>
              </a:rPr>
              <a:t>ipa@edu-net.co.jp</a:t>
            </a:r>
            <a:endParaRPr lang="ja-JP" altLang="en-US" sz="2800" dirty="0">
              <a:solidFill>
                <a:prstClr val="black"/>
              </a:solidFill>
            </a:endParaRPr>
          </a:p>
        </p:txBody>
      </p:sp>
      <p:sp>
        <p:nvSpPr>
          <p:cNvPr id="25" name="テキスト ボックス 24"/>
          <p:cNvSpPr txBox="1"/>
          <p:nvPr/>
        </p:nvSpPr>
        <p:spPr>
          <a:xfrm>
            <a:off x="2363932" y="4087004"/>
            <a:ext cx="4199996" cy="369332"/>
          </a:xfrm>
          <a:prstGeom prst="rect">
            <a:avLst/>
          </a:prstGeom>
          <a:noFill/>
        </p:spPr>
        <p:txBody>
          <a:bodyPr wrap="none" rtlCol="0">
            <a:spAutoFit/>
          </a:bodyPr>
          <a:lstStyle/>
          <a:p>
            <a:r>
              <a:rPr lang="en-US" altLang="ja-JP" dirty="0" smtClean="0">
                <a:solidFill>
                  <a:prstClr val="black"/>
                </a:solidFill>
              </a:rPr>
              <a:t>IPA</a:t>
            </a:r>
            <a:r>
              <a:rPr lang="ja-JP" altLang="en-US" dirty="0" smtClean="0">
                <a:solidFill>
                  <a:prstClr val="black"/>
                </a:solidFill>
              </a:rPr>
              <a:t>インターネット安全教室事務局まで</a:t>
            </a:r>
            <a:endParaRPr lang="ja-JP" altLang="en-US" dirty="0">
              <a:solidFill>
                <a:prstClr val="black"/>
              </a:solidFill>
            </a:endParaRPr>
          </a:p>
        </p:txBody>
      </p:sp>
      <p:sp>
        <p:nvSpPr>
          <p:cNvPr id="26" name="正方形/長方形 25"/>
          <p:cNvSpPr/>
          <p:nvPr/>
        </p:nvSpPr>
        <p:spPr>
          <a:xfrm>
            <a:off x="2078178" y="3906981"/>
            <a:ext cx="4771505" cy="11804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732931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628649" y="1825625"/>
            <a:ext cx="8423911" cy="4405358"/>
          </a:xfrm>
        </p:spPr>
        <p:txBody>
          <a:bodyPr>
            <a:normAutofit lnSpcReduction="10000"/>
          </a:bodyPr>
          <a:lstStyle/>
          <a:p>
            <a:r>
              <a:rPr kumimoji="1" lang="ja-JP" altLang="en-US" sz="4000" dirty="0">
                <a:latin typeface="+mj-ea"/>
                <a:ea typeface="+mj-ea"/>
              </a:rPr>
              <a:t>デジタルデータはコピーが容易。</a:t>
            </a:r>
            <a:endParaRPr kumimoji="1" lang="en-US" altLang="ja-JP" sz="4000" dirty="0">
              <a:latin typeface="+mj-ea"/>
              <a:ea typeface="+mj-ea"/>
            </a:endParaRPr>
          </a:p>
          <a:p>
            <a:endParaRPr lang="en-US" altLang="ja-JP" sz="4000" dirty="0">
              <a:latin typeface="+mj-ea"/>
              <a:ea typeface="+mj-ea"/>
            </a:endParaRPr>
          </a:p>
          <a:p>
            <a:r>
              <a:rPr kumimoji="1" lang="ja-JP" altLang="en-US" sz="4000" dirty="0">
                <a:latin typeface="+mj-ea"/>
                <a:ea typeface="+mj-ea"/>
              </a:rPr>
              <a:t>デジタルデータは劣化しない</a:t>
            </a:r>
            <a:r>
              <a:rPr kumimoji="1" lang="ja-JP" altLang="en-US" sz="4000" dirty="0" smtClean="0">
                <a:latin typeface="+mj-ea"/>
                <a:ea typeface="+mj-ea"/>
              </a:rPr>
              <a:t>。</a:t>
            </a:r>
            <a:endParaRPr kumimoji="1" lang="en-US" altLang="ja-JP" sz="4000" dirty="0" smtClean="0">
              <a:latin typeface="+mj-ea"/>
              <a:ea typeface="+mj-ea"/>
            </a:endParaRPr>
          </a:p>
          <a:p>
            <a:pPr marL="0" indent="0">
              <a:buNone/>
            </a:pPr>
            <a:r>
              <a:rPr lang="ja-JP" altLang="en-US" sz="4000" dirty="0">
                <a:latin typeface="+mj-ea"/>
              </a:rPr>
              <a:t>（広がって、残る可能性がある。）</a:t>
            </a:r>
            <a:endParaRPr lang="en-US" altLang="ja-JP" sz="4000" dirty="0">
              <a:latin typeface="+mj-ea"/>
            </a:endParaRPr>
          </a:p>
          <a:p>
            <a:endParaRPr kumimoji="1" lang="en-US" altLang="ja-JP" sz="4000" dirty="0" smtClean="0">
              <a:latin typeface="+mj-ea"/>
              <a:ea typeface="+mj-ea"/>
            </a:endParaRPr>
          </a:p>
          <a:p>
            <a:r>
              <a:rPr lang="ja-JP" altLang="en-US" sz="4000" dirty="0" smtClean="0">
                <a:latin typeface="+mj-ea"/>
                <a:ea typeface="+mj-ea"/>
              </a:rPr>
              <a:t>デジタル</a:t>
            </a:r>
            <a:r>
              <a:rPr lang="ja-JP" altLang="en-US" sz="4000" dirty="0">
                <a:latin typeface="+mj-ea"/>
                <a:ea typeface="+mj-ea"/>
              </a:rPr>
              <a:t>データ</a:t>
            </a:r>
            <a:r>
              <a:rPr lang="ja-JP" altLang="en-US" sz="4000" dirty="0" smtClean="0">
                <a:latin typeface="+mj-ea"/>
                <a:ea typeface="+mj-ea"/>
              </a:rPr>
              <a:t>は地球規模</a:t>
            </a:r>
            <a:r>
              <a:rPr lang="ja-JP" altLang="en-US" sz="4000" dirty="0" smtClean="0">
                <a:latin typeface="+mj-ea"/>
                <a:ea typeface="+mj-ea"/>
              </a:rPr>
              <a:t>の</a:t>
            </a:r>
            <a:endParaRPr lang="en-US" altLang="ja-JP" sz="4000" dirty="0" smtClean="0">
              <a:latin typeface="+mj-ea"/>
              <a:ea typeface="+mj-ea"/>
            </a:endParaRPr>
          </a:p>
          <a:p>
            <a:pPr marL="0" indent="0">
              <a:buNone/>
            </a:pPr>
            <a:r>
              <a:rPr lang="ja-JP" altLang="en-US" sz="4000" dirty="0" smtClean="0">
                <a:latin typeface="+mj-ea"/>
                <a:ea typeface="+mj-ea"/>
              </a:rPr>
              <a:t> ネットワーク</a:t>
            </a:r>
            <a:r>
              <a:rPr lang="ja-JP" altLang="en-US" sz="4000" dirty="0" smtClean="0">
                <a:latin typeface="+mj-ea"/>
                <a:ea typeface="+mj-ea"/>
              </a:rPr>
              <a:t>で運ばれて拡散する。</a:t>
            </a:r>
            <a:endParaRPr kumimoji="1" lang="en-US" altLang="ja-JP" sz="4000" dirty="0">
              <a:latin typeface="+mj-ea"/>
              <a:ea typeface="+mj-ea"/>
            </a:endParaRPr>
          </a:p>
        </p:txBody>
      </p:sp>
      <p:sp>
        <p:nvSpPr>
          <p:cNvPr id="4" name="タイトル 3"/>
          <p:cNvSpPr>
            <a:spLocks noGrp="1"/>
          </p:cNvSpPr>
          <p:nvPr>
            <p:ph type="title"/>
          </p:nvPr>
        </p:nvSpPr>
        <p:spPr/>
        <p:txBody>
          <a:bodyPr/>
          <a:lstStyle/>
          <a:p>
            <a:r>
              <a:rPr kumimoji="1" lang="ja-JP" altLang="en-US" dirty="0"/>
              <a:t>ポイント</a:t>
            </a:r>
          </a:p>
        </p:txBody>
      </p:sp>
    </p:spTree>
    <p:extLst>
      <p:ext uri="{BB962C8B-B14F-4D97-AF65-F5344CB8AC3E}">
        <p14:creationId xmlns:p14="http://schemas.microsoft.com/office/powerpoint/2010/main" val="2176515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p:txBody>
          <a:bodyPr/>
          <a:lstStyle/>
          <a:p>
            <a:r>
              <a:rPr kumimoji="1" lang="ja-JP" altLang="en-US" dirty="0">
                <a:latin typeface="+mj-ea"/>
                <a:ea typeface="+mj-ea"/>
              </a:rPr>
              <a:t>内容によっては、インターネットサービスやプロバイダー（インターネット接続事業者）が削除対応。</a:t>
            </a:r>
            <a:endParaRPr kumimoji="1" lang="en-US" altLang="ja-JP" dirty="0">
              <a:latin typeface="+mj-ea"/>
              <a:ea typeface="+mj-ea"/>
            </a:endParaRPr>
          </a:p>
          <a:p>
            <a:endParaRPr lang="en-US" altLang="ja-JP" dirty="0">
              <a:latin typeface="+mj-ea"/>
              <a:ea typeface="+mj-ea"/>
            </a:endParaRPr>
          </a:p>
          <a:p>
            <a:r>
              <a:rPr kumimoji="1" lang="ja-JP" altLang="en-US" dirty="0">
                <a:latin typeface="+mj-ea"/>
                <a:ea typeface="+mj-ea"/>
              </a:rPr>
              <a:t>犯罪に関わるものは警察・人権に関わるものは法務局に相談。</a:t>
            </a:r>
          </a:p>
        </p:txBody>
      </p:sp>
      <p:sp>
        <p:nvSpPr>
          <p:cNvPr id="3" name="タイトル 2"/>
          <p:cNvSpPr>
            <a:spLocks noGrp="1"/>
          </p:cNvSpPr>
          <p:nvPr>
            <p:ph type="title"/>
          </p:nvPr>
        </p:nvSpPr>
        <p:spPr/>
        <p:txBody>
          <a:bodyPr/>
          <a:lstStyle/>
          <a:p>
            <a:r>
              <a:rPr lang="ja-JP" altLang="en-US" dirty="0"/>
              <a:t>もし情報が拡散されたら</a:t>
            </a:r>
            <a:endParaRPr kumimoji="1" lang="ja-JP" altLang="en-US" dirty="0"/>
          </a:p>
        </p:txBody>
      </p:sp>
    </p:spTree>
    <p:extLst>
      <p:ext uri="{BB962C8B-B14F-4D97-AF65-F5344CB8AC3E}">
        <p14:creationId xmlns:p14="http://schemas.microsoft.com/office/powerpoint/2010/main" val="135871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j-ea"/>
              </a:rPr>
              <a:t>まとめ</a:t>
            </a:r>
            <a:endParaRPr kumimoji="1" lang="ja-JP" altLang="en-US" dirty="0">
              <a:latin typeface="+mj-ea"/>
            </a:endParaRPr>
          </a:p>
        </p:txBody>
      </p:sp>
      <p:sp>
        <p:nvSpPr>
          <p:cNvPr id="3" name="コンテンツ プレースホルダー 2"/>
          <p:cNvSpPr>
            <a:spLocks noGrp="1"/>
          </p:cNvSpPr>
          <p:nvPr>
            <p:ph sz="half" idx="1"/>
          </p:nvPr>
        </p:nvSpPr>
        <p:spPr/>
        <p:txBody>
          <a:bodyPr/>
          <a:lstStyle/>
          <a:p>
            <a:r>
              <a:rPr lang="ja-JP" altLang="en-US" dirty="0">
                <a:latin typeface="+mj-ea"/>
                <a:ea typeface="+mj-ea"/>
              </a:rPr>
              <a:t>デジタルデータはコピーが簡単で劣化しない。</a:t>
            </a:r>
            <a:endParaRPr lang="en-US" altLang="ja-JP" dirty="0">
              <a:latin typeface="+mj-ea"/>
              <a:ea typeface="+mj-ea"/>
            </a:endParaRPr>
          </a:p>
          <a:p>
            <a:endParaRPr lang="en-US" altLang="ja-JP" dirty="0">
              <a:latin typeface="+mj-ea"/>
              <a:ea typeface="+mj-ea"/>
            </a:endParaRPr>
          </a:p>
          <a:p>
            <a:r>
              <a:rPr lang="ja-JP" altLang="en-US" dirty="0">
                <a:latin typeface="+mj-ea"/>
                <a:ea typeface="+mj-ea"/>
              </a:rPr>
              <a:t>情報が広がり、残っても大丈夫か考えてから投稿しよう。</a:t>
            </a:r>
            <a:endParaRPr lang="en-US" altLang="ja-JP" dirty="0">
              <a:latin typeface="+mj-ea"/>
              <a:ea typeface="+mj-ea"/>
            </a:endParaRPr>
          </a:p>
          <a:p>
            <a:endParaRPr lang="en-US" altLang="ja-JP" dirty="0">
              <a:latin typeface="+mj-ea"/>
              <a:ea typeface="+mj-ea"/>
            </a:endParaRPr>
          </a:p>
        </p:txBody>
      </p:sp>
    </p:spTree>
    <p:extLst>
      <p:ext uri="{BB962C8B-B14F-4D97-AF65-F5344CB8AC3E}">
        <p14:creationId xmlns:p14="http://schemas.microsoft.com/office/powerpoint/2010/main" val="415321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mj-ea"/>
              </a:rPr>
              <a:t>ネットの仕組み</a:t>
            </a:r>
          </a:p>
        </p:txBody>
      </p:sp>
      <p:sp>
        <p:nvSpPr>
          <p:cNvPr id="3" name="コンテンツ プレースホルダー 2"/>
          <p:cNvSpPr>
            <a:spLocks noGrp="1"/>
          </p:cNvSpPr>
          <p:nvPr>
            <p:ph sz="half" idx="1"/>
          </p:nvPr>
        </p:nvSpPr>
        <p:spPr/>
        <p:txBody>
          <a:bodyPr/>
          <a:lstStyle/>
          <a:p>
            <a:r>
              <a:rPr kumimoji="1" lang="ja-JP" altLang="en-US" dirty="0">
                <a:latin typeface="+mj-ea"/>
                <a:ea typeface="+mj-ea"/>
              </a:rPr>
              <a:t>対象：中・高校生</a:t>
            </a:r>
          </a:p>
        </p:txBody>
      </p:sp>
    </p:spTree>
    <p:extLst>
      <p:ext uri="{BB962C8B-B14F-4D97-AF65-F5344CB8AC3E}">
        <p14:creationId xmlns:p14="http://schemas.microsoft.com/office/powerpoint/2010/main" val="342349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96" y="164088"/>
            <a:ext cx="9046723" cy="510363"/>
          </a:xfrm>
          <a:solidFill>
            <a:schemeClr val="accent2">
              <a:lumMod val="20000"/>
              <a:lumOff val="80000"/>
            </a:schemeClr>
          </a:solidFill>
          <a:ln w="28575">
            <a:noFill/>
          </a:ln>
        </p:spPr>
        <p:txBody>
          <a:bodyPr>
            <a:normAutofit/>
          </a:bodyPr>
          <a:lstStyle/>
          <a:p>
            <a:pPr algn="ctr"/>
            <a:r>
              <a:rPr kumimoji="1" lang="ja-JP" altLang="en-US" sz="2400" dirty="0">
                <a:latin typeface="+mj-ea"/>
              </a:rPr>
              <a:t>本教材の使用方法　</a:t>
            </a:r>
            <a:r>
              <a:rPr lang="ja-JP" altLang="en-US" sz="2400" dirty="0">
                <a:latin typeface="+mj-ea"/>
              </a:rPr>
              <a:t>ネットの仕組み</a:t>
            </a:r>
            <a:r>
              <a:rPr kumimoji="1" lang="en-US" altLang="ja-JP" sz="2400" dirty="0">
                <a:latin typeface="+mj-ea"/>
              </a:rPr>
              <a:t>_</a:t>
            </a:r>
            <a:r>
              <a:rPr lang="ja-JP" altLang="en-US" sz="2400" dirty="0">
                <a:latin typeface="+mj-ea"/>
              </a:rPr>
              <a:t>中・高校生</a:t>
            </a:r>
            <a:endParaRPr kumimoji="1" lang="ja-JP" altLang="en-US" sz="2400" dirty="0">
              <a:latin typeface="+mj-ea"/>
            </a:endParaRPr>
          </a:p>
        </p:txBody>
      </p:sp>
      <p:sp>
        <p:nvSpPr>
          <p:cNvPr id="3" name="タイトル 1"/>
          <p:cNvSpPr txBox="1">
            <a:spLocks/>
          </p:cNvSpPr>
          <p:nvPr/>
        </p:nvSpPr>
        <p:spPr>
          <a:xfrm>
            <a:off x="102940" y="2145958"/>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本教材のねらい</a:t>
            </a:r>
          </a:p>
        </p:txBody>
      </p:sp>
      <p:sp>
        <p:nvSpPr>
          <p:cNvPr id="5" name="テキスト ボックス 4"/>
          <p:cNvSpPr txBox="1"/>
          <p:nvPr/>
        </p:nvSpPr>
        <p:spPr>
          <a:xfrm>
            <a:off x="0" y="2602705"/>
            <a:ext cx="8914734" cy="1077218"/>
          </a:xfrm>
          <a:prstGeom prst="rect">
            <a:avLst/>
          </a:prstGeom>
          <a:noFill/>
        </p:spPr>
        <p:txBody>
          <a:bodyPr wrap="square" rtlCol="0">
            <a:spAutoFit/>
          </a:bodyPr>
          <a:lstStyle/>
          <a:p>
            <a:r>
              <a:rPr lang="ja-JP" altLang="en-US" sz="1600" dirty="0">
                <a:solidFill>
                  <a:prstClr val="black"/>
                </a:solidFill>
                <a:latin typeface="+mj-ea"/>
                <a:ea typeface="+mj-ea"/>
              </a:rPr>
              <a:t>インターネットが身近である中・高校生に、あらためてネットの仕組み（技術）を教える。</a:t>
            </a:r>
            <a:endParaRPr lang="en-US" altLang="ja-JP" sz="1600" dirty="0">
              <a:solidFill>
                <a:prstClr val="black"/>
              </a:solidFill>
              <a:latin typeface="+mj-ea"/>
              <a:ea typeface="+mj-ea"/>
            </a:endParaRPr>
          </a:p>
          <a:p>
            <a:r>
              <a:rPr lang="ja-JP" altLang="en-US" sz="1600" dirty="0">
                <a:solidFill>
                  <a:prstClr val="black"/>
                </a:solidFill>
                <a:latin typeface="+mj-ea"/>
                <a:ea typeface="+mj-ea"/>
              </a:rPr>
              <a:t>現在のネットユーザー数からその規模を提示し、ネットの全体像、また情報伝達の仕組みを伝える。そこからネットへの情報伝達の特徴である、拡張性、記録性に気付き、その特徴をうまく生かしたネット活用を促す。</a:t>
            </a:r>
            <a:endParaRPr lang="en-US" altLang="ja-JP" sz="1600" dirty="0">
              <a:solidFill>
                <a:prstClr val="black"/>
              </a:solidFill>
              <a:latin typeface="+mj-ea"/>
              <a:ea typeface="+mj-ea"/>
            </a:endParaRPr>
          </a:p>
        </p:txBody>
      </p:sp>
      <p:sp>
        <p:nvSpPr>
          <p:cNvPr id="6" name="タイトル 1"/>
          <p:cNvSpPr txBox="1">
            <a:spLocks/>
          </p:cNvSpPr>
          <p:nvPr/>
        </p:nvSpPr>
        <p:spPr>
          <a:xfrm>
            <a:off x="102940" y="765881"/>
            <a:ext cx="5389945"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テーマ④ネットの仕組み教材のねらい</a:t>
            </a:r>
          </a:p>
        </p:txBody>
      </p:sp>
      <p:sp>
        <p:nvSpPr>
          <p:cNvPr id="7" name="テキスト ボックス 6"/>
          <p:cNvSpPr txBox="1"/>
          <p:nvPr/>
        </p:nvSpPr>
        <p:spPr>
          <a:xfrm>
            <a:off x="45397" y="1208150"/>
            <a:ext cx="8991512" cy="923330"/>
          </a:xfrm>
          <a:prstGeom prst="rect">
            <a:avLst/>
          </a:prstGeom>
          <a:noFill/>
        </p:spPr>
        <p:txBody>
          <a:bodyPr wrap="square" rtlCol="0">
            <a:spAutoFit/>
          </a:bodyPr>
          <a:lstStyle/>
          <a:p>
            <a:r>
              <a:rPr lang="ja-JP" altLang="en-US" dirty="0">
                <a:solidFill>
                  <a:prstClr val="black"/>
                </a:solidFill>
                <a:latin typeface="+mj-ea"/>
                <a:ea typeface="+mj-ea"/>
              </a:rPr>
              <a:t>インターネット、</a:t>
            </a:r>
            <a:r>
              <a:rPr lang="en-US" altLang="ja-JP" dirty="0">
                <a:solidFill>
                  <a:prstClr val="black"/>
                </a:solidFill>
                <a:latin typeface="+mj-ea"/>
                <a:ea typeface="+mj-ea"/>
              </a:rPr>
              <a:t>SNS</a:t>
            </a:r>
            <a:r>
              <a:rPr lang="ja-JP" altLang="en-US" dirty="0">
                <a:solidFill>
                  <a:prstClr val="black"/>
                </a:solidFill>
                <a:latin typeface="+mj-ea"/>
                <a:ea typeface="+mj-ea"/>
              </a:rPr>
              <a:t>などの利用者の心構えとして、その仕組みを知り、個人個人の</a:t>
            </a:r>
            <a:endParaRPr lang="en-US" altLang="ja-JP" dirty="0">
              <a:solidFill>
                <a:prstClr val="black"/>
              </a:solidFill>
              <a:latin typeface="+mj-ea"/>
              <a:ea typeface="+mj-ea"/>
            </a:endParaRPr>
          </a:p>
          <a:p>
            <a:r>
              <a:rPr lang="ja-JP" altLang="en-US" dirty="0">
                <a:solidFill>
                  <a:prstClr val="black"/>
                </a:solidFill>
                <a:latin typeface="+mj-ea"/>
                <a:ea typeface="+mj-ea"/>
              </a:rPr>
              <a:t>判断の基準となるよう啓発をする。ネットは道具であり、活用には</a:t>
            </a:r>
            <a:r>
              <a:rPr lang="ja-JP" altLang="en-US" dirty="0" smtClean="0">
                <a:solidFill>
                  <a:prstClr val="black"/>
                </a:solidFill>
                <a:latin typeface="+mj-ea"/>
                <a:ea typeface="+mj-ea"/>
              </a:rPr>
              <a:t>メリット・デメリットが</a:t>
            </a:r>
            <a:r>
              <a:rPr lang="ja-JP" altLang="en-US" dirty="0">
                <a:solidFill>
                  <a:prstClr val="black"/>
                </a:solidFill>
                <a:latin typeface="+mj-ea"/>
                <a:ea typeface="+mj-ea"/>
              </a:rPr>
              <a:t>あることも伝えたい。</a:t>
            </a:r>
            <a:endParaRPr lang="en-US" altLang="ja-JP" dirty="0">
              <a:solidFill>
                <a:prstClr val="black"/>
              </a:solidFill>
              <a:latin typeface="+mj-ea"/>
              <a:ea typeface="+mj-ea"/>
            </a:endParaRPr>
          </a:p>
        </p:txBody>
      </p:sp>
      <p:sp>
        <p:nvSpPr>
          <p:cNvPr id="8" name="タイトル 1"/>
          <p:cNvSpPr txBox="1">
            <a:spLocks/>
          </p:cNvSpPr>
          <p:nvPr/>
        </p:nvSpPr>
        <p:spPr>
          <a:xfrm>
            <a:off x="102940" y="3715417"/>
            <a:ext cx="2931673" cy="442269"/>
          </a:xfrm>
          <a:prstGeom prst="rect">
            <a:avLst/>
          </a:prstGeom>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指導のポイント</a:t>
            </a:r>
          </a:p>
        </p:txBody>
      </p:sp>
      <p:sp>
        <p:nvSpPr>
          <p:cNvPr id="9" name="タイトル 1"/>
          <p:cNvSpPr txBox="1">
            <a:spLocks/>
          </p:cNvSpPr>
          <p:nvPr/>
        </p:nvSpPr>
        <p:spPr>
          <a:xfrm>
            <a:off x="102940" y="5355258"/>
            <a:ext cx="3917413" cy="442269"/>
          </a:xfrm>
          <a:prstGeom prst="rect">
            <a:avLst/>
          </a:prstGeom>
          <a:ln w="28575">
            <a:solidFill>
              <a:schemeClr val="accent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dirty="0">
                <a:solidFill>
                  <a:prstClr val="black"/>
                </a:solidFill>
                <a:latin typeface="+mj-ea"/>
              </a:rPr>
              <a:t>情報モラル指導カリキュラムとの対応</a:t>
            </a:r>
          </a:p>
        </p:txBody>
      </p:sp>
      <p:sp>
        <p:nvSpPr>
          <p:cNvPr id="10" name="テキスト ボックス 9"/>
          <p:cNvSpPr txBox="1"/>
          <p:nvPr/>
        </p:nvSpPr>
        <p:spPr>
          <a:xfrm>
            <a:off x="97277" y="4235466"/>
            <a:ext cx="9046723" cy="1077218"/>
          </a:xfrm>
          <a:prstGeom prst="rect">
            <a:avLst/>
          </a:prstGeom>
          <a:noFill/>
        </p:spPr>
        <p:txBody>
          <a:bodyPr wrap="square" rtlCol="0">
            <a:spAutoFit/>
          </a:bodyPr>
          <a:lstStyle/>
          <a:p>
            <a:r>
              <a:rPr lang="ja-JP" altLang="en-US" sz="1600" dirty="0">
                <a:solidFill>
                  <a:prstClr val="black"/>
                </a:solidFill>
                <a:latin typeface="+mj-ea"/>
                <a:ea typeface="+mj-ea"/>
              </a:rPr>
              <a:t>ネットとは何か？その情報伝達の技術を知ることにより、日常の</a:t>
            </a:r>
            <a:r>
              <a:rPr lang="en-US" altLang="ja-JP" sz="1600" dirty="0">
                <a:solidFill>
                  <a:prstClr val="black"/>
                </a:solidFill>
                <a:latin typeface="+mj-ea"/>
                <a:ea typeface="+mj-ea"/>
              </a:rPr>
              <a:t>SNS</a:t>
            </a:r>
            <a:r>
              <a:rPr lang="ja-JP" altLang="en-US" sz="1600" dirty="0">
                <a:solidFill>
                  <a:prstClr val="black"/>
                </a:solidFill>
                <a:latin typeface="+mj-ea"/>
                <a:ea typeface="+mj-ea"/>
              </a:rPr>
              <a:t>投稿がネット投稿であることに気付かせる。ネット投稿はサーバを通じた情報伝達であり、拡散性や記録性がある。また一旦ネットに投稿された情報は複製されるので回収が不可能になる場合がある。その特徴を理解した上で情報発信の際に適切な判断ができるよう啓発を行う。</a:t>
            </a:r>
            <a:endParaRPr lang="en-US" altLang="ja-JP" sz="1600" dirty="0">
              <a:solidFill>
                <a:prstClr val="black"/>
              </a:solidFill>
              <a:latin typeface="+mj-ea"/>
              <a:ea typeface="+mj-ea"/>
            </a:endParaRPr>
          </a:p>
        </p:txBody>
      </p:sp>
      <p:sp>
        <p:nvSpPr>
          <p:cNvPr id="11" name="テキスト ボックス 10"/>
          <p:cNvSpPr txBox="1"/>
          <p:nvPr/>
        </p:nvSpPr>
        <p:spPr>
          <a:xfrm>
            <a:off x="2294159" y="6174459"/>
            <a:ext cx="7322920" cy="523220"/>
          </a:xfrm>
          <a:prstGeom prst="rect">
            <a:avLst/>
          </a:prstGeom>
          <a:noFill/>
        </p:spPr>
        <p:txBody>
          <a:bodyPr wrap="square" rtlCol="0">
            <a:spAutoFit/>
          </a:bodyPr>
          <a:lstStyle/>
          <a:p>
            <a:r>
              <a:rPr lang="en-US" altLang="ja-JP" sz="1400" dirty="0">
                <a:solidFill>
                  <a:prstClr val="black"/>
                </a:solidFill>
                <a:latin typeface="+mj-ea"/>
                <a:ea typeface="+mj-ea"/>
              </a:rPr>
              <a:t>a4-5</a:t>
            </a:r>
            <a:r>
              <a:rPr lang="ja-JP" altLang="en-US" sz="1400" dirty="0">
                <a:solidFill>
                  <a:prstClr val="black"/>
                </a:solidFill>
                <a:latin typeface="+mj-ea"/>
                <a:ea typeface="+mj-ea"/>
              </a:rPr>
              <a:t>　情報社会への参画において、責任ある態度で臨み、義務を果たす。</a:t>
            </a:r>
            <a:endParaRPr lang="en-US" altLang="ja-JP" sz="1400" dirty="0">
              <a:solidFill>
                <a:prstClr val="black"/>
              </a:solidFill>
              <a:latin typeface="+mj-ea"/>
              <a:ea typeface="+mj-ea"/>
            </a:endParaRPr>
          </a:p>
          <a:p>
            <a:r>
              <a:rPr lang="en-US" altLang="ja-JP" sz="1400" dirty="0">
                <a:solidFill>
                  <a:prstClr val="black"/>
                </a:solidFill>
                <a:latin typeface="+mj-ea"/>
                <a:ea typeface="+mj-ea"/>
              </a:rPr>
              <a:t>i4-1</a:t>
            </a:r>
            <a:r>
              <a:rPr lang="ja-JP" altLang="en-US" sz="1400" dirty="0">
                <a:solidFill>
                  <a:prstClr val="black"/>
                </a:solidFill>
                <a:latin typeface="+mj-ea"/>
                <a:ea typeface="+mj-ea"/>
              </a:rPr>
              <a:t>　ネットワークの公共性を意識して行動する</a:t>
            </a:r>
            <a:endParaRPr lang="en-US" altLang="ja-JP" sz="1400" dirty="0">
              <a:solidFill>
                <a:prstClr val="black"/>
              </a:solidFill>
              <a:latin typeface="+mj-ea"/>
              <a:ea typeface="+mj-ea"/>
            </a:endParaRPr>
          </a:p>
        </p:txBody>
      </p:sp>
      <p:sp>
        <p:nvSpPr>
          <p:cNvPr id="12" name="テキスト ボックス 11"/>
          <p:cNvSpPr txBox="1"/>
          <p:nvPr/>
        </p:nvSpPr>
        <p:spPr>
          <a:xfrm>
            <a:off x="45396" y="5805127"/>
            <a:ext cx="9569730" cy="369332"/>
          </a:xfrm>
          <a:prstGeom prst="rect">
            <a:avLst/>
          </a:prstGeom>
          <a:noFill/>
        </p:spPr>
        <p:txBody>
          <a:bodyPr wrap="square" rtlCol="0">
            <a:spAutoFit/>
          </a:bodyPr>
          <a:lstStyle/>
          <a:p>
            <a:r>
              <a:rPr lang="en-US" altLang="ja-JP" sz="1600" dirty="0">
                <a:solidFill>
                  <a:prstClr val="black"/>
                </a:solidFill>
                <a:latin typeface="+mj-ea"/>
                <a:ea typeface="+mj-ea"/>
              </a:rPr>
              <a:t>1.</a:t>
            </a:r>
            <a:r>
              <a:rPr lang="ja-JP" altLang="en-US" sz="1600" dirty="0">
                <a:solidFill>
                  <a:prstClr val="black"/>
                </a:solidFill>
                <a:latin typeface="+mj-ea"/>
                <a:ea typeface="+mj-ea"/>
              </a:rPr>
              <a:t>情報社会の倫理　</a:t>
            </a:r>
            <a:r>
              <a:rPr lang="en-US" altLang="ja-JP" sz="1600" dirty="0">
                <a:solidFill>
                  <a:prstClr val="black"/>
                </a:solidFill>
                <a:latin typeface="+mj-ea"/>
                <a:ea typeface="+mj-ea"/>
              </a:rPr>
              <a:t>5.</a:t>
            </a:r>
            <a:r>
              <a:rPr lang="ja-JP" altLang="en-US" sz="1600" dirty="0">
                <a:solidFill>
                  <a:prstClr val="black"/>
                </a:solidFill>
                <a:latin typeface="+mj-ea"/>
                <a:ea typeface="+mj-ea"/>
              </a:rPr>
              <a:t>公共的なネットワーク社会の構築</a:t>
            </a:r>
            <a:r>
              <a:rPr lang="ja-JP" altLang="en-US" dirty="0">
                <a:solidFill>
                  <a:prstClr val="black"/>
                </a:solidFill>
                <a:latin typeface="+mj-ea"/>
                <a:ea typeface="+mj-ea"/>
              </a:rPr>
              <a:t>　</a:t>
            </a:r>
            <a:r>
              <a:rPr lang="ja-JP" altLang="en-US" sz="1200" dirty="0">
                <a:solidFill>
                  <a:prstClr val="black"/>
                </a:solidFill>
                <a:latin typeface="+mj-ea"/>
                <a:ea typeface="+mj-ea"/>
              </a:rPr>
              <a:t>講義要領：文科省情報モラル指導カリキュラム参照</a:t>
            </a:r>
            <a:endParaRPr lang="en-US" altLang="ja-JP" sz="1200" dirty="0">
              <a:solidFill>
                <a:prstClr val="black"/>
              </a:solidFill>
              <a:latin typeface="+mj-ea"/>
              <a:ea typeface="+mj-ea"/>
            </a:endParaRPr>
          </a:p>
        </p:txBody>
      </p:sp>
    </p:spTree>
    <p:extLst>
      <p:ext uri="{BB962C8B-B14F-4D97-AF65-F5344CB8AC3E}">
        <p14:creationId xmlns:p14="http://schemas.microsoft.com/office/powerpoint/2010/main" val="187109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1"/>
          </p:nvPr>
        </p:nvSpPr>
        <p:spPr>
          <a:xfrm>
            <a:off x="704849" y="1673225"/>
            <a:ext cx="8439151" cy="4351338"/>
          </a:xfrm>
        </p:spPr>
        <p:txBody>
          <a:bodyPr/>
          <a:lstStyle/>
          <a:p>
            <a:pPr marL="0" indent="0">
              <a:buNone/>
            </a:pPr>
            <a:r>
              <a:rPr kumimoji="1" lang="ja-JP" altLang="en-US" dirty="0">
                <a:latin typeface="+mj-ea"/>
                <a:ea typeface="+mj-ea"/>
              </a:rPr>
              <a:t>世界のインターネットユーザー数</a:t>
            </a:r>
            <a:r>
              <a:rPr lang="ja-JP" altLang="en-US" dirty="0">
                <a:latin typeface="+mj-ea"/>
                <a:ea typeface="+mj-ea"/>
              </a:rPr>
              <a:t>は？（</a:t>
            </a:r>
            <a:r>
              <a:rPr kumimoji="1" lang="en-US" altLang="ja-JP" dirty="0">
                <a:latin typeface="+mj-ea"/>
                <a:ea typeface="+mj-ea"/>
              </a:rPr>
              <a:t>2018</a:t>
            </a:r>
            <a:r>
              <a:rPr kumimoji="1" lang="ja-JP" altLang="en-US" dirty="0">
                <a:latin typeface="+mj-ea"/>
                <a:ea typeface="+mj-ea"/>
              </a:rPr>
              <a:t>年末時点）</a:t>
            </a:r>
            <a:endParaRPr kumimoji="1" lang="en-US" altLang="ja-JP" dirty="0">
              <a:latin typeface="+mj-ea"/>
              <a:ea typeface="+mj-ea"/>
            </a:endParaRPr>
          </a:p>
          <a:p>
            <a:pPr marL="0" indent="0">
              <a:buNone/>
            </a:pPr>
            <a:endParaRPr lang="en-US" altLang="ja-JP" dirty="0">
              <a:latin typeface="+mj-ea"/>
              <a:ea typeface="+mj-ea"/>
            </a:endParaRPr>
          </a:p>
          <a:p>
            <a:pPr marL="0" indent="0">
              <a:buNone/>
            </a:pPr>
            <a:r>
              <a:rPr lang="en-US" altLang="ja-JP" sz="5400" dirty="0">
                <a:latin typeface="+mj-ea"/>
                <a:ea typeface="+mj-ea"/>
              </a:rPr>
              <a:t>(</a:t>
            </a:r>
            <a:r>
              <a:rPr lang="ja-JP" altLang="en-US" sz="5400" dirty="0">
                <a:latin typeface="+mj-ea"/>
                <a:ea typeface="+mj-ea"/>
              </a:rPr>
              <a:t>１</a:t>
            </a:r>
            <a:r>
              <a:rPr lang="en-US" altLang="ja-JP" sz="5400" dirty="0">
                <a:latin typeface="+mj-ea"/>
                <a:ea typeface="+mj-ea"/>
              </a:rPr>
              <a:t>)</a:t>
            </a:r>
            <a:r>
              <a:rPr lang="ja-JP" altLang="en-US" sz="5400" dirty="0">
                <a:latin typeface="+mj-ea"/>
                <a:ea typeface="+mj-ea"/>
              </a:rPr>
              <a:t>２２</a:t>
            </a:r>
            <a:r>
              <a:rPr kumimoji="1" lang="ja-JP" altLang="en-US" sz="5400" dirty="0">
                <a:latin typeface="+mj-ea"/>
                <a:ea typeface="+mj-ea"/>
              </a:rPr>
              <a:t>億人</a:t>
            </a:r>
            <a:endParaRPr kumimoji="1" lang="en-US" altLang="ja-JP" sz="5400" dirty="0">
              <a:latin typeface="+mj-ea"/>
              <a:ea typeface="+mj-ea"/>
            </a:endParaRPr>
          </a:p>
          <a:p>
            <a:pPr marL="0" indent="0">
              <a:buNone/>
            </a:pPr>
            <a:r>
              <a:rPr lang="en-US" altLang="ja-JP" sz="5400" dirty="0">
                <a:latin typeface="+mj-ea"/>
                <a:ea typeface="+mj-ea"/>
              </a:rPr>
              <a:t>(</a:t>
            </a:r>
            <a:r>
              <a:rPr lang="ja-JP" altLang="en-US" sz="5400" dirty="0">
                <a:latin typeface="+mj-ea"/>
                <a:ea typeface="+mj-ea"/>
              </a:rPr>
              <a:t>２</a:t>
            </a:r>
            <a:r>
              <a:rPr lang="en-US" altLang="ja-JP" sz="5400" dirty="0">
                <a:latin typeface="+mj-ea"/>
                <a:ea typeface="+mj-ea"/>
              </a:rPr>
              <a:t>)</a:t>
            </a:r>
            <a:r>
              <a:rPr lang="ja-JP" altLang="en-US" sz="5400" dirty="0">
                <a:latin typeface="+mj-ea"/>
                <a:ea typeface="+mj-ea"/>
              </a:rPr>
              <a:t>３９億人</a:t>
            </a:r>
            <a:endParaRPr kumimoji="1" lang="en-US" altLang="ja-JP" sz="5400" dirty="0">
              <a:latin typeface="+mj-ea"/>
              <a:ea typeface="+mj-ea"/>
            </a:endParaRPr>
          </a:p>
          <a:p>
            <a:pPr marL="0" indent="0">
              <a:buNone/>
            </a:pPr>
            <a:r>
              <a:rPr lang="en-US" altLang="ja-JP" sz="5400" dirty="0">
                <a:latin typeface="+mj-ea"/>
                <a:ea typeface="+mj-ea"/>
              </a:rPr>
              <a:t>(</a:t>
            </a:r>
            <a:r>
              <a:rPr lang="ja-JP" altLang="en-US" sz="5400" dirty="0">
                <a:latin typeface="+mj-ea"/>
                <a:ea typeface="+mj-ea"/>
              </a:rPr>
              <a:t>３</a:t>
            </a:r>
            <a:r>
              <a:rPr lang="en-US" altLang="ja-JP" sz="5400" dirty="0">
                <a:latin typeface="+mj-ea"/>
                <a:ea typeface="+mj-ea"/>
              </a:rPr>
              <a:t>)</a:t>
            </a:r>
            <a:r>
              <a:rPr lang="ja-JP" altLang="en-US" sz="5400" dirty="0">
                <a:latin typeface="+mj-ea"/>
                <a:ea typeface="+mj-ea"/>
              </a:rPr>
              <a:t>５３億人</a:t>
            </a:r>
            <a:endParaRPr kumimoji="1" lang="ja-JP" altLang="en-US" sz="5400" dirty="0">
              <a:latin typeface="+mj-ea"/>
              <a:ea typeface="+mj-ea"/>
            </a:endParaRPr>
          </a:p>
        </p:txBody>
      </p:sp>
      <p:sp>
        <p:nvSpPr>
          <p:cNvPr id="4" name="タイトル 3"/>
          <p:cNvSpPr>
            <a:spLocks noGrp="1"/>
          </p:cNvSpPr>
          <p:nvPr>
            <p:ph type="title"/>
          </p:nvPr>
        </p:nvSpPr>
        <p:spPr/>
        <p:txBody>
          <a:bodyPr/>
          <a:lstStyle/>
          <a:p>
            <a:r>
              <a:rPr kumimoji="1" lang="ja-JP" altLang="en-US" dirty="0"/>
              <a:t>クイズ</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09" y="3848894"/>
            <a:ext cx="2641509" cy="1975911"/>
          </a:xfrm>
          <a:prstGeom prst="rect">
            <a:avLst/>
          </a:prstGeom>
        </p:spPr>
      </p:pic>
    </p:spTree>
    <p:extLst>
      <p:ext uri="{BB962C8B-B14F-4D97-AF65-F5344CB8AC3E}">
        <p14:creationId xmlns:p14="http://schemas.microsoft.com/office/powerpoint/2010/main" val="53247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71041" y="69670"/>
            <a:ext cx="8615906" cy="4493668"/>
          </a:xfrm>
        </p:spPr>
        <p:txBody>
          <a:bodyPr>
            <a:normAutofit/>
          </a:bodyPr>
          <a:lstStyle/>
          <a:p>
            <a:pPr algn="ctr"/>
            <a:r>
              <a:rPr lang="ja-JP" altLang="en-US" sz="11500" dirty="0">
                <a:latin typeface="+mj-ea"/>
              </a:rPr>
              <a:t>（２）</a:t>
            </a:r>
            <a:r>
              <a:rPr lang="en-US" altLang="ja-JP" sz="11500" dirty="0">
                <a:latin typeface="+mj-ea"/>
              </a:rPr>
              <a:t/>
            </a:r>
            <a:br>
              <a:rPr lang="en-US" altLang="ja-JP" sz="11500" dirty="0">
                <a:latin typeface="+mj-ea"/>
              </a:rPr>
            </a:br>
            <a:r>
              <a:rPr lang="zh-TW" altLang="en-US" sz="11500" dirty="0">
                <a:latin typeface="+mj-ea"/>
              </a:rPr>
              <a:t>３９億人</a:t>
            </a:r>
          </a:p>
        </p:txBody>
      </p:sp>
      <p:sp>
        <p:nvSpPr>
          <p:cNvPr id="7" name="テキスト プレースホルダー 6"/>
          <p:cNvSpPr>
            <a:spLocks noGrp="1"/>
          </p:cNvSpPr>
          <p:nvPr>
            <p:ph type="body" idx="1"/>
          </p:nvPr>
        </p:nvSpPr>
        <p:spPr/>
        <p:txBody>
          <a:bodyPr>
            <a:normAutofit/>
          </a:bodyPr>
          <a:lstStyle/>
          <a:p>
            <a:pPr algn="ctr"/>
            <a:r>
              <a:rPr kumimoji="1" lang="ja-JP" altLang="en-US" sz="4800" dirty="0">
                <a:latin typeface="+mj-ea"/>
                <a:ea typeface="+mj-ea"/>
              </a:rPr>
              <a:t>世界人口の</a:t>
            </a:r>
            <a:r>
              <a:rPr kumimoji="1" lang="en-US" altLang="ja-JP" sz="4800" dirty="0">
                <a:latin typeface="+mj-ea"/>
                <a:ea typeface="+mj-ea"/>
              </a:rPr>
              <a:t>50</a:t>
            </a:r>
            <a:r>
              <a:rPr kumimoji="1" lang="ja-JP" altLang="en-US" sz="4800" dirty="0">
                <a:latin typeface="+mj-ea"/>
                <a:ea typeface="+mj-ea"/>
              </a:rPr>
              <a:t>％以上が利用</a:t>
            </a:r>
          </a:p>
        </p:txBody>
      </p:sp>
    </p:spTree>
    <p:extLst>
      <p:ext uri="{BB962C8B-B14F-4D97-AF65-F5344CB8AC3E}">
        <p14:creationId xmlns:p14="http://schemas.microsoft.com/office/powerpoint/2010/main" val="57844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half" idx="1"/>
          </p:nvPr>
        </p:nvSpPr>
        <p:spPr>
          <a:xfrm>
            <a:off x="628649" y="3108959"/>
            <a:ext cx="7886701" cy="3068003"/>
          </a:xfrm>
        </p:spPr>
        <p:txBody>
          <a:bodyPr>
            <a:normAutofit/>
          </a:bodyPr>
          <a:lstStyle/>
          <a:p>
            <a:pPr marL="0" indent="0">
              <a:buNone/>
            </a:pPr>
            <a:r>
              <a:rPr kumimoji="1" lang="ja-JP" altLang="en-US" sz="6000" dirty="0">
                <a:latin typeface="+mj-ea"/>
                <a:ea typeface="+mj-ea"/>
              </a:rPr>
              <a:t>インターネットとは？</a:t>
            </a:r>
          </a:p>
        </p:txBody>
      </p:sp>
      <p:sp>
        <p:nvSpPr>
          <p:cNvPr id="3" name="タイトル 2"/>
          <p:cNvSpPr>
            <a:spLocks noGrp="1"/>
          </p:cNvSpPr>
          <p:nvPr>
            <p:ph type="title"/>
          </p:nvPr>
        </p:nvSpPr>
        <p:spPr/>
        <p:txBody>
          <a:bodyPr/>
          <a:lstStyle/>
          <a:p>
            <a:r>
              <a:rPr kumimoji="1" lang="ja-JP" altLang="en-US" dirty="0"/>
              <a:t>説明できますか？</a:t>
            </a:r>
          </a:p>
        </p:txBody>
      </p:sp>
    </p:spTree>
    <p:extLst>
      <p:ext uri="{BB962C8B-B14F-4D97-AF65-F5344CB8AC3E}">
        <p14:creationId xmlns:p14="http://schemas.microsoft.com/office/powerpoint/2010/main" val="1577610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12" y="637674"/>
            <a:ext cx="7501762" cy="5379835"/>
          </a:xfrm>
          <a:prstGeom prst="rect">
            <a:avLst/>
          </a:prstGeom>
        </p:spPr>
      </p:pic>
      <p:sp>
        <p:nvSpPr>
          <p:cNvPr id="3" name="テキスト ボックス 2"/>
          <p:cNvSpPr txBox="1"/>
          <p:nvPr/>
        </p:nvSpPr>
        <p:spPr>
          <a:xfrm>
            <a:off x="6112043" y="5894718"/>
            <a:ext cx="2923674" cy="830997"/>
          </a:xfrm>
          <a:prstGeom prst="rect">
            <a:avLst/>
          </a:prstGeom>
          <a:noFill/>
        </p:spPr>
        <p:txBody>
          <a:bodyPr wrap="square" rtlCol="0">
            <a:spAutoFit/>
          </a:bodyPr>
          <a:lstStyle/>
          <a:p>
            <a:pPr lvl="0"/>
            <a:r>
              <a:rPr lang="ja-JP" altLang="en-US" sz="1200" dirty="0" smtClean="0">
                <a:solidFill>
                  <a:prstClr val="black"/>
                </a:solidFill>
                <a:latin typeface="Calibri" panose="020F0502020204030204"/>
                <a:ea typeface="ＭＳ Ｐゴシック"/>
              </a:rPr>
              <a:t>画像引用先：　総務省</a:t>
            </a:r>
            <a:r>
              <a:rPr lang="en-US" altLang="ja-JP" sz="1200" dirty="0" smtClean="0">
                <a:solidFill>
                  <a:prstClr val="black"/>
                </a:solidFill>
                <a:latin typeface="Calibri" panose="020F0502020204030204"/>
                <a:ea typeface="ＭＳ Ｐゴシック"/>
              </a:rPr>
              <a:t>HP</a:t>
            </a:r>
          </a:p>
          <a:p>
            <a:pPr lvl="0"/>
            <a:r>
              <a:rPr lang="ja-JP" altLang="en-US" sz="1200" dirty="0" smtClean="0">
                <a:solidFill>
                  <a:prstClr val="black"/>
                </a:solidFill>
                <a:latin typeface="Calibri" panose="020F0502020204030204"/>
                <a:ea typeface="ＭＳ Ｐゴシック"/>
              </a:rPr>
              <a:t>「</a:t>
            </a:r>
            <a:r>
              <a:rPr lang="ja-JP" altLang="en-US" sz="1200" dirty="0">
                <a:solidFill>
                  <a:prstClr val="black"/>
                </a:solidFill>
                <a:latin typeface="Calibri" panose="020F0502020204030204"/>
                <a:ea typeface="ＭＳ Ｐゴシック"/>
              </a:rPr>
              <a:t>国民のため</a:t>
            </a:r>
            <a:r>
              <a:rPr lang="ja-JP" altLang="en-US" sz="1200" dirty="0" smtClean="0">
                <a:solidFill>
                  <a:prstClr val="black"/>
                </a:solidFill>
                <a:latin typeface="Calibri" panose="020F0502020204030204"/>
                <a:ea typeface="ＭＳ Ｐゴシック"/>
              </a:rPr>
              <a:t>の情報</a:t>
            </a:r>
            <a:r>
              <a:rPr lang="ja-JP" altLang="en-US" sz="1200" dirty="0">
                <a:solidFill>
                  <a:prstClr val="black"/>
                </a:solidFill>
                <a:latin typeface="Calibri" panose="020F0502020204030204"/>
                <a:ea typeface="ＭＳ Ｐゴシック"/>
              </a:rPr>
              <a:t>セキュリティサイト」</a:t>
            </a:r>
            <a:endParaRPr lang="en-US" altLang="ja-JP" sz="1200" dirty="0">
              <a:solidFill>
                <a:prstClr val="black"/>
              </a:solidFill>
              <a:latin typeface="Calibri" panose="020F0502020204030204"/>
              <a:ea typeface="ＭＳ Ｐゴシック"/>
            </a:endParaRPr>
          </a:p>
          <a:p>
            <a:pPr lvl="0"/>
            <a:r>
              <a:rPr lang="en-US" altLang="ja-JP" sz="1200" dirty="0">
                <a:solidFill>
                  <a:prstClr val="black"/>
                </a:solidFill>
                <a:latin typeface="Calibri" panose="020F0502020204030204"/>
                <a:ea typeface="ＭＳ Ｐゴシック"/>
              </a:rPr>
              <a:t>http://www.soumu.go.jp/main_sosiki/joho_tsusin/security/basic/service/02.html</a:t>
            </a:r>
          </a:p>
        </p:txBody>
      </p:sp>
    </p:spTree>
    <p:extLst>
      <p:ext uri="{BB962C8B-B14F-4D97-AF65-F5344CB8AC3E}">
        <p14:creationId xmlns:p14="http://schemas.microsoft.com/office/powerpoint/2010/main" val="1050309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3"/>
          <p:cNvSpPr txBox="1">
            <a:spLocks/>
          </p:cNvSpPr>
          <p:nvPr/>
        </p:nvSpPr>
        <p:spPr>
          <a:xfrm>
            <a:off x="548590" y="2560554"/>
            <a:ext cx="8229600" cy="1780797"/>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3600" dirty="0">
                <a:latin typeface="+mj-ea"/>
                <a:ea typeface="+mj-ea"/>
              </a:rPr>
              <a:t>ネットワークどうしのつながり全体を</a:t>
            </a:r>
            <a:endParaRPr lang="en-US" altLang="ja-JP" sz="3600" dirty="0">
              <a:latin typeface="+mj-ea"/>
              <a:ea typeface="+mj-ea"/>
            </a:endParaRPr>
          </a:p>
          <a:p>
            <a:pPr marL="0" indent="0" algn="ctr">
              <a:buFont typeface="Arial" pitchFamily="34" charset="0"/>
              <a:buNone/>
            </a:pPr>
            <a:r>
              <a:rPr lang="ja-JP" altLang="en-US" sz="3600" dirty="0">
                <a:latin typeface="+mj-ea"/>
                <a:ea typeface="+mj-ea"/>
              </a:rPr>
              <a:t>「インターネット」という</a:t>
            </a:r>
            <a:endParaRPr lang="en-US" altLang="ja-JP" sz="3600" dirty="0">
              <a:latin typeface="+mj-ea"/>
              <a:ea typeface="+mj-ea"/>
            </a:endParaRPr>
          </a:p>
        </p:txBody>
      </p:sp>
      <p:sp>
        <p:nvSpPr>
          <p:cNvPr id="2" name="タイトル 1"/>
          <p:cNvSpPr>
            <a:spLocks noGrp="1"/>
          </p:cNvSpPr>
          <p:nvPr>
            <p:ph type="title"/>
          </p:nvPr>
        </p:nvSpPr>
        <p:spPr/>
        <p:txBody>
          <a:bodyPr/>
          <a:lstStyle/>
          <a:p>
            <a:r>
              <a:rPr kumimoji="1" lang="ja-JP" altLang="en-US" dirty="0"/>
              <a:t>情報伝達の仕組み</a:t>
            </a:r>
          </a:p>
        </p:txBody>
      </p:sp>
    </p:spTree>
    <p:extLst>
      <p:ext uri="{BB962C8B-B14F-4D97-AF65-F5344CB8AC3E}">
        <p14:creationId xmlns:p14="http://schemas.microsoft.com/office/powerpoint/2010/main" val="1574533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2366</Words>
  <Application>Microsoft Office PowerPoint</Application>
  <PresentationFormat>画面に合わせる (4:3)</PresentationFormat>
  <Paragraphs>297</Paragraphs>
  <Slides>22</Slides>
  <Notes>21</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2_Office テーマ</vt:lpstr>
      <vt:lpstr>3_Office テーマ</vt:lpstr>
      <vt:lpstr>PowerPoint プレゼンテーション</vt:lpstr>
      <vt:lpstr>PowerPoint プレゼンテーション</vt:lpstr>
      <vt:lpstr>ネットの仕組み</vt:lpstr>
      <vt:lpstr>本教材の使用方法　ネットの仕組み_中・高校生</vt:lpstr>
      <vt:lpstr>クイズ</vt:lpstr>
      <vt:lpstr>（２） ３９億人</vt:lpstr>
      <vt:lpstr>説明できますか？</vt:lpstr>
      <vt:lpstr>PowerPoint プレゼンテーション</vt:lpstr>
      <vt:lpstr>情報伝達の仕組み</vt:lpstr>
      <vt:lpstr>コンピュータをつなぐルール</vt:lpstr>
      <vt:lpstr>IPアドレスとは</vt:lpstr>
      <vt:lpstr>郵便と似ている</vt:lpstr>
      <vt:lpstr>インターネット上の住所</vt:lpstr>
      <vt:lpstr>IPアドレスは人間には理解しにくいため ドメイン名が使われる。</vt:lpstr>
      <vt:lpstr>インターネット上の住所</vt:lpstr>
      <vt:lpstr>考えてみよう</vt:lpstr>
      <vt:lpstr>データは0と1でできている</vt:lpstr>
      <vt:lpstr>文字コード表（ASCII）</vt:lpstr>
      <vt:lpstr>話した言葉はその場限りでも</vt:lpstr>
      <vt:lpstr>ポイント</vt:lpstr>
      <vt:lpstr>もし情報が拡散されたら</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2019-09-18T06:50:46Z</dcterms:created>
  <dcterms:modified xsi:type="dcterms:W3CDTF">2019-09-20T02:17:38Z</dcterms:modified>
</cp:coreProperties>
</file>