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5" r:id="rId1"/>
    <p:sldMasterId id="2147483973" r:id="rId2"/>
  </p:sldMasterIdLst>
  <p:notesMasterIdLst>
    <p:notesMasterId r:id="rId33"/>
  </p:notesMasterIdLst>
  <p:handoutMasterIdLst>
    <p:handoutMasterId r:id="rId34"/>
  </p:handoutMasterIdLst>
  <p:sldIdLst>
    <p:sldId id="770" r:id="rId3"/>
    <p:sldId id="788" r:id="rId4"/>
    <p:sldId id="771" r:id="rId5"/>
    <p:sldId id="772" r:id="rId6"/>
    <p:sldId id="774" r:id="rId7"/>
    <p:sldId id="773" r:id="rId8"/>
    <p:sldId id="775" r:id="rId9"/>
    <p:sldId id="755" r:id="rId10"/>
    <p:sldId id="756" r:id="rId11"/>
    <p:sldId id="757" r:id="rId12"/>
    <p:sldId id="758" r:id="rId13"/>
    <p:sldId id="759" r:id="rId14"/>
    <p:sldId id="760" r:id="rId15"/>
    <p:sldId id="761" r:id="rId16"/>
    <p:sldId id="785" r:id="rId17"/>
    <p:sldId id="787" r:id="rId18"/>
    <p:sldId id="763" r:id="rId19"/>
    <p:sldId id="783" r:id="rId20"/>
    <p:sldId id="784" r:id="rId21"/>
    <p:sldId id="765" r:id="rId22"/>
    <p:sldId id="776" r:id="rId23"/>
    <p:sldId id="778" r:id="rId24"/>
    <p:sldId id="779" r:id="rId25"/>
    <p:sldId id="781" r:id="rId26"/>
    <p:sldId id="780" r:id="rId27"/>
    <p:sldId id="777" r:id="rId28"/>
    <p:sldId id="766" r:id="rId29"/>
    <p:sldId id="782" r:id="rId30"/>
    <p:sldId id="767" r:id="rId31"/>
    <p:sldId id="768" r:id="rId32"/>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CC"/>
    <a:srgbClr val="D62475"/>
    <a:srgbClr val="F6281E"/>
    <a:srgbClr val="FFFFCC"/>
    <a:srgbClr val="F60052"/>
    <a:srgbClr val="FBD1AF"/>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6056" autoAdjust="0"/>
  </p:normalViewPr>
  <p:slideViewPr>
    <p:cSldViewPr snapToGrid="0">
      <p:cViewPr varScale="1">
        <p:scale>
          <a:sx n="111" d="100"/>
          <a:sy n="111" d="100"/>
        </p:scale>
        <p:origin x="-1614" y="-8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小学生</c:v>
                </c:pt>
                <c:pt idx="1">
                  <c:v>中学生</c:v>
                </c:pt>
                <c:pt idx="2">
                  <c:v>高校生</c:v>
                </c:pt>
              </c:strCache>
            </c:strRef>
          </c:cat>
          <c:val>
            <c:numRef>
              <c:f>Sheet1!$B$2:$B$4</c:f>
              <c:numCache>
                <c:formatCode>0.00%</c:formatCode>
                <c:ptCount val="3"/>
                <c:pt idx="0">
                  <c:v>0.13100000000000001</c:v>
                </c:pt>
                <c:pt idx="1">
                  <c:v>0.33600000000000013</c:v>
                </c:pt>
                <c:pt idx="2">
                  <c:v>0.54</c:v>
                </c:pt>
              </c:numCache>
            </c:numRef>
          </c:val>
          <c:extLst xmlns:c16r2="http://schemas.microsoft.com/office/drawing/2015/06/chart">
            <c:ext xmlns:c16="http://schemas.microsoft.com/office/drawing/2014/chart" uri="{C3380CC4-5D6E-409C-BE32-E72D297353CC}">
              <c16:uniqueId val="{00000000-5867-4E9F-B1A3-9A9505C560D8}"/>
            </c:ext>
          </c:extLst>
        </c:ser>
        <c:dLbls>
          <c:showLegendKey val="0"/>
          <c:showVal val="0"/>
          <c:showCatName val="0"/>
          <c:showSerName val="0"/>
          <c:showPercent val="0"/>
          <c:showBubbleSize val="0"/>
        </c:dLbls>
        <c:gapWidth val="219"/>
        <c:overlap val="-27"/>
        <c:axId val="124682624"/>
        <c:axId val="124684160"/>
      </c:barChart>
      <c:catAx>
        <c:axId val="1246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124684160"/>
        <c:crosses val="autoZero"/>
        <c:auto val="1"/>
        <c:lblAlgn val="ctr"/>
        <c:lblOffset val="100"/>
        <c:noMultiLvlLbl val="0"/>
      </c:catAx>
      <c:valAx>
        <c:axId val="124684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468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トラブル内容</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迷惑メッセージやメールが送られてきたことがある</c:v>
                </c:pt>
                <c:pt idx="1">
                  <c:v>自分が知らない人やお店などからメッセージやメールが来たことがある</c:v>
                </c:pt>
                <c:pt idx="2">
                  <c:v>インターネットにのめりこんで勉強に集中できなかったり、睡眠不足になったりしたことがある</c:v>
                </c:pt>
              </c:strCache>
            </c:strRef>
          </c:cat>
          <c:val>
            <c:numRef>
              <c:f>Sheet1!$B$2:$B$4</c:f>
              <c:numCache>
                <c:formatCode>0.00%</c:formatCode>
                <c:ptCount val="3"/>
                <c:pt idx="0">
                  <c:v>0.17700000000000005</c:v>
                </c:pt>
                <c:pt idx="1">
                  <c:v>0.14200000000000004</c:v>
                </c:pt>
                <c:pt idx="2">
                  <c:v>0.11600000000000002</c:v>
                </c:pt>
              </c:numCache>
            </c:numRef>
          </c:val>
          <c:extLst xmlns:c16r2="http://schemas.microsoft.com/office/drawing/2015/06/chart">
            <c:ext xmlns:c16="http://schemas.microsoft.com/office/drawing/2014/chart" uri="{C3380CC4-5D6E-409C-BE32-E72D297353CC}">
              <c16:uniqueId val="{00000000-7FA2-4558-B5A6-0676E64B89EC}"/>
            </c:ext>
          </c:extLst>
        </c:ser>
        <c:dLbls>
          <c:showLegendKey val="0"/>
          <c:showVal val="0"/>
          <c:showCatName val="0"/>
          <c:showSerName val="0"/>
          <c:showPercent val="0"/>
          <c:showBubbleSize val="0"/>
        </c:dLbls>
        <c:gapWidth val="182"/>
        <c:axId val="124893440"/>
        <c:axId val="124899328"/>
      </c:barChart>
      <c:catAx>
        <c:axId val="124893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600" b="1" i="0" u="none" strike="noStrike" kern="1200" baseline="0">
                <a:solidFill>
                  <a:schemeClr val="tx1">
                    <a:lumMod val="65000"/>
                    <a:lumOff val="35000"/>
                  </a:schemeClr>
                </a:solidFill>
                <a:latin typeface="+mn-lt"/>
                <a:ea typeface="+mn-ea"/>
                <a:cs typeface="+mn-cs"/>
              </a:defRPr>
            </a:pPr>
            <a:endParaRPr lang="ja-JP"/>
          </a:p>
        </c:txPr>
        <c:crossAx val="124899328"/>
        <c:crosses val="autoZero"/>
        <c:auto val="1"/>
        <c:lblAlgn val="ctr"/>
        <c:lblOffset val="100"/>
        <c:noMultiLvlLbl val="0"/>
      </c:catAx>
      <c:valAx>
        <c:axId val="124899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489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9177628523882E-2"/>
          <c:y val="6.5556993432429933E-2"/>
          <c:w val="0.9047729205663807"/>
          <c:h val="0.69778723339199777"/>
        </c:manualLayout>
      </c:layout>
      <c:barChart>
        <c:barDir val="col"/>
        <c:grouping val="clustered"/>
        <c:varyColors val="0"/>
        <c:ser>
          <c:idx val="0"/>
          <c:order val="0"/>
          <c:tx>
            <c:strRef>
              <c:f>Sheet1!$B$1</c:f>
              <c:strCache>
                <c:ptCount val="1"/>
                <c:pt idx="0">
                  <c:v>2012年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中1</c:v>
                </c:pt>
                <c:pt idx="1">
                  <c:v>中2</c:v>
                </c:pt>
                <c:pt idx="2">
                  <c:v>中3</c:v>
                </c:pt>
                <c:pt idx="3">
                  <c:v>高1</c:v>
                </c:pt>
                <c:pt idx="4">
                  <c:v>高2</c:v>
                </c:pt>
                <c:pt idx="5">
                  <c:v>高3</c:v>
                </c:pt>
              </c:strCache>
            </c:strRef>
          </c:cat>
          <c:val>
            <c:numRef>
              <c:f>Sheet1!$B$2:$B$7</c:f>
              <c:numCache>
                <c:formatCode>0.0%</c:formatCode>
                <c:ptCount val="6"/>
                <c:pt idx="0">
                  <c:v>4.0000000000000015E-2</c:v>
                </c:pt>
                <c:pt idx="1">
                  <c:v>5.8000000000000003E-2</c:v>
                </c:pt>
                <c:pt idx="2">
                  <c:v>8.2000000000000003E-2</c:v>
                </c:pt>
                <c:pt idx="3">
                  <c:v>9.8000000000000032E-2</c:v>
                </c:pt>
                <c:pt idx="4">
                  <c:v>8.9000000000000051E-2</c:v>
                </c:pt>
                <c:pt idx="5">
                  <c:v>9.4000000000000028E-2</c:v>
                </c:pt>
              </c:numCache>
            </c:numRef>
          </c:val>
          <c:extLst xmlns:c16r2="http://schemas.microsoft.com/office/drawing/2015/06/chart">
            <c:ext xmlns:c16="http://schemas.microsoft.com/office/drawing/2014/chart" uri="{C3380CC4-5D6E-409C-BE32-E72D297353CC}">
              <c16:uniqueId val="{00000000-247D-4F41-A3F6-7314570A41C9}"/>
            </c:ext>
          </c:extLst>
        </c:ser>
        <c:ser>
          <c:idx val="1"/>
          <c:order val="1"/>
          <c:tx>
            <c:strRef>
              <c:f>Sheet1!$C$1</c:f>
              <c:strCache>
                <c:ptCount val="1"/>
                <c:pt idx="0">
                  <c:v>2017年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中1</c:v>
                </c:pt>
                <c:pt idx="1">
                  <c:v>中2</c:v>
                </c:pt>
                <c:pt idx="2">
                  <c:v>中3</c:v>
                </c:pt>
                <c:pt idx="3">
                  <c:v>高1</c:v>
                </c:pt>
                <c:pt idx="4">
                  <c:v>高2</c:v>
                </c:pt>
                <c:pt idx="5">
                  <c:v>高3</c:v>
                </c:pt>
              </c:strCache>
            </c:strRef>
          </c:cat>
          <c:val>
            <c:numRef>
              <c:f>Sheet1!$C$2:$C$7</c:f>
              <c:numCache>
                <c:formatCode>0.0%</c:formatCode>
                <c:ptCount val="6"/>
                <c:pt idx="0">
                  <c:v>0.1</c:v>
                </c:pt>
                <c:pt idx="1">
                  <c:v>0.128</c:v>
                </c:pt>
                <c:pt idx="2">
                  <c:v>0.14400000000000004</c:v>
                </c:pt>
                <c:pt idx="3">
                  <c:v>6.1000000000000013E-2</c:v>
                </c:pt>
                <c:pt idx="4">
                  <c:v>0.15600000000000006</c:v>
                </c:pt>
                <c:pt idx="5">
                  <c:v>0.15300000000000005</c:v>
                </c:pt>
              </c:numCache>
            </c:numRef>
          </c:val>
          <c:extLst xmlns:c16r2="http://schemas.microsoft.com/office/drawing/2015/06/chart">
            <c:ext xmlns:c16="http://schemas.microsoft.com/office/drawing/2014/chart" uri="{C3380CC4-5D6E-409C-BE32-E72D297353CC}">
              <c16:uniqueId val="{00000001-247D-4F41-A3F6-7314570A41C9}"/>
            </c:ext>
          </c:extLst>
        </c:ser>
        <c:dLbls>
          <c:showLegendKey val="0"/>
          <c:showVal val="0"/>
          <c:showCatName val="0"/>
          <c:showSerName val="0"/>
          <c:showPercent val="0"/>
          <c:showBubbleSize val="0"/>
        </c:dLbls>
        <c:gapWidth val="219"/>
        <c:overlap val="-27"/>
        <c:axId val="171950080"/>
        <c:axId val="171951616"/>
      </c:barChart>
      <c:catAx>
        <c:axId val="17195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71951616"/>
        <c:crosses val="autoZero"/>
        <c:auto val="1"/>
        <c:lblAlgn val="ctr"/>
        <c:lblOffset val="100"/>
        <c:noMultiLvlLbl val="0"/>
      </c:catAx>
      <c:valAx>
        <c:axId val="171951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1950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703055826418837E-2"/>
          <c:y val="3.0866385216457431E-2"/>
          <c:w val="0.8738147939318277"/>
          <c:h val="0.77444468724114646"/>
        </c:manualLayout>
      </c:layout>
      <c:bar3DChart>
        <c:barDir val="bar"/>
        <c:grouping val="percentStacked"/>
        <c:varyColors val="0"/>
        <c:ser>
          <c:idx val="0"/>
          <c:order val="0"/>
          <c:tx>
            <c:strRef>
              <c:f>Sheet1!$B$1</c:f>
              <c:strCache>
                <c:ptCount val="1"/>
                <c:pt idx="0">
                  <c:v>しなかった</c:v>
                </c:pt>
              </c:strCache>
            </c:strRef>
          </c:tx>
          <c:spPr>
            <a:solidFill>
              <a:srgbClr val="00B0F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Sheet1!$B$2:$B$7</c:f>
              <c:numCache>
                <c:formatCode>0.0%</c:formatCode>
                <c:ptCount val="6"/>
                <c:pt idx="0">
                  <c:v>9.7000000000000003E-2</c:v>
                </c:pt>
                <c:pt idx="1">
                  <c:v>6.6000000000000003E-2</c:v>
                </c:pt>
                <c:pt idx="2">
                  <c:v>7.9000000000000029E-2</c:v>
                </c:pt>
                <c:pt idx="3">
                  <c:v>2.3E-2</c:v>
                </c:pt>
                <c:pt idx="4">
                  <c:v>2.8000000000000001E-2</c:v>
                </c:pt>
                <c:pt idx="5">
                  <c:v>3.6999999999999998E-2</c:v>
                </c:pt>
              </c:numCache>
            </c:numRef>
          </c:val>
          <c:extLst xmlns:c16r2="http://schemas.microsoft.com/office/drawing/2015/06/chart">
            <c:ext xmlns:c16="http://schemas.microsoft.com/office/drawing/2014/chart" uri="{C3380CC4-5D6E-409C-BE32-E72D297353CC}">
              <c16:uniqueId val="{00000000-2637-4E39-983A-44776EE26D34}"/>
            </c:ext>
          </c:extLst>
        </c:ser>
        <c:ser>
          <c:idx val="1"/>
          <c:order val="1"/>
          <c:tx>
            <c:strRef>
              <c:f>Sheet1!$C$1</c:f>
              <c:strCache>
                <c:ptCount val="1"/>
                <c:pt idx="0">
                  <c:v>1時間未満</c:v>
                </c:pt>
              </c:strCache>
            </c:strRef>
          </c:tx>
          <c:spPr>
            <a:solidFill>
              <a:srgbClr val="FFFF0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Sheet1!$C$2:$C$7</c:f>
              <c:numCache>
                <c:formatCode>0.0%</c:formatCode>
                <c:ptCount val="6"/>
                <c:pt idx="0">
                  <c:v>0.17400000000000004</c:v>
                </c:pt>
                <c:pt idx="1">
                  <c:v>0.12000000000000002</c:v>
                </c:pt>
                <c:pt idx="2">
                  <c:v>0.13</c:v>
                </c:pt>
                <c:pt idx="3">
                  <c:v>5.5000000000000014E-2</c:v>
                </c:pt>
                <c:pt idx="4">
                  <c:v>5.3999999999999999E-2</c:v>
                </c:pt>
                <c:pt idx="5">
                  <c:v>9.0000000000000024E-2</c:v>
                </c:pt>
              </c:numCache>
            </c:numRef>
          </c:val>
          <c:extLst xmlns:c16r2="http://schemas.microsoft.com/office/drawing/2015/06/chart">
            <c:ext xmlns:c16="http://schemas.microsoft.com/office/drawing/2014/chart" uri="{C3380CC4-5D6E-409C-BE32-E72D297353CC}">
              <c16:uniqueId val="{00000001-2637-4E39-983A-44776EE26D34}"/>
            </c:ext>
          </c:extLst>
        </c:ser>
        <c:ser>
          <c:idx val="2"/>
          <c:order val="2"/>
          <c:tx>
            <c:strRef>
              <c:f>Sheet1!$D$1</c:f>
              <c:strCache>
                <c:ptCount val="1"/>
                <c:pt idx="0">
                  <c:v>2時間未満</c:v>
                </c:pt>
              </c:strCache>
            </c:strRef>
          </c:tx>
          <c:spPr>
            <a:solidFill>
              <a:srgbClr val="FF9966"/>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Sheet1!$D$2:$D$7</c:f>
              <c:numCache>
                <c:formatCode>0.0%</c:formatCode>
                <c:ptCount val="6"/>
                <c:pt idx="0">
                  <c:v>0.30200000000000016</c:v>
                </c:pt>
                <c:pt idx="1">
                  <c:v>0.30100000000000016</c:v>
                </c:pt>
                <c:pt idx="2">
                  <c:v>0.31800000000000012</c:v>
                </c:pt>
                <c:pt idx="3">
                  <c:v>0.28400000000000009</c:v>
                </c:pt>
                <c:pt idx="4">
                  <c:v>0.27200000000000002</c:v>
                </c:pt>
                <c:pt idx="5">
                  <c:v>0.27200000000000002</c:v>
                </c:pt>
              </c:numCache>
            </c:numRef>
          </c:val>
          <c:extLst xmlns:c16r2="http://schemas.microsoft.com/office/drawing/2015/06/chart">
            <c:ext xmlns:c16="http://schemas.microsoft.com/office/drawing/2014/chart" uri="{C3380CC4-5D6E-409C-BE32-E72D297353CC}">
              <c16:uniqueId val="{00000002-2637-4E39-983A-44776EE26D34}"/>
            </c:ext>
          </c:extLst>
        </c:ser>
        <c:ser>
          <c:idx val="3"/>
          <c:order val="3"/>
          <c:tx>
            <c:strRef>
              <c:f>Sheet1!$E$1</c:f>
              <c:strCache>
                <c:ptCount val="1"/>
                <c:pt idx="0">
                  <c:v>3時間未満</c:v>
                </c:pt>
              </c:strCache>
            </c:strRef>
          </c:tx>
          <c:spPr>
            <a:solidFill>
              <a:srgbClr val="FF000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Sheet1!$E$2:$E$7</c:f>
              <c:numCache>
                <c:formatCode>0.0%</c:formatCode>
                <c:ptCount val="6"/>
                <c:pt idx="0">
                  <c:v>0.16800000000000001</c:v>
                </c:pt>
                <c:pt idx="1">
                  <c:v>0.19700000000000001</c:v>
                </c:pt>
                <c:pt idx="2">
                  <c:v>0.17</c:v>
                </c:pt>
                <c:pt idx="3">
                  <c:v>0.21600000000000005</c:v>
                </c:pt>
                <c:pt idx="4">
                  <c:v>0.20300000000000001</c:v>
                </c:pt>
                <c:pt idx="5">
                  <c:v>0.16500000000000001</c:v>
                </c:pt>
              </c:numCache>
            </c:numRef>
          </c:val>
          <c:extLst xmlns:c16r2="http://schemas.microsoft.com/office/drawing/2015/06/chart">
            <c:ext xmlns:c16="http://schemas.microsoft.com/office/drawing/2014/chart" uri="{C3380CC4-5D6E-409C-BE32-E72D297353CC}">
              <c16:uniqueId val="{00000003-2637-4E39-983A-44776EE26D34}"/>
            </c:ext>
          </c:extLst>
        </c:ser>
        <c:ser>
          <c:idx val="4"/>
          <c:order val="4"/>
          <c:tx>
            <c:strRef>
              <c:f>Sheet1!$F$1</c:f>
              <c:strCache>
                <c:ptCount val="1"/>
                <c:pt idx="0">
                  <c:v>5時間未満</c:v>
                </c:pt>
              </c:strCache>
            </c:strRef>
          </c:tx>
          <c:spPr>
            <a:solidFill>
              <a:schemeClr val="accent6">
                <a:lumMod val="20000"/>
                <a:lumOff val="8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Sheet1!$F$2:$F$7</c:f>
              <c:numCache>
                <c:formatCode>0.0%</c:formatCode>
                <c:ptCount val="6"/>
                <c:pt idx="0">
                  <c:v>0.13700000000000001</c:v>
                </c:pt>
                <c:pt idx="1">
                  <c:v>0.18100000000000005</c:v>
                </c:pt>
                <c:pt idx="2">
                  <c:v>0.17800000000000005</c:v>
                </c:pt>
                <c:pt idx="3">
                  <c:v>0.251</c:v>
                </c:pt>
                <c:pt idx="4">
                  <c:v>0.25</c:v>
                </c:pt>
                <c:pt idx="5">
                  <c:v>0.24000000000000005</c:v>
                </c:pt>
              </c:numCache>
            </c:numRef>
          </c:val>
          <c:extLst xmlns:c16r2="http://schemas.microsoft.com/office/drawing/2015/06/chart">
            <c:ext xmlns:c16="http://schemas.microsoft.com/office/drawing/2014/chart" uri="{C3380CC4-5D6E-409C-BE32-E72D297353CC}">
              <c16:uniqueId val="{00000004-2637-4E39-983A-44776EE26D34}"/>
            </c:ext>
          </c:extLst>
        </c:ser>
        <c:ser>
          <c:idx val="5"/>
          <c:order val="5"/>
          <c:tx>
            <c:strRef>
              <c:f>Sheet1!$G$1</c:f>
              <c:strCache>
                <c:ptCount val="1"/>
                <c:pt idx="0">
                  <c:v>5時間以上</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Sheet1!$G$2:$G$7</c:f>
              <c:numCache>
                <c:formatCode>0.0%</c:formatCode>
                <c:ptCount val="6"/>
                <c:pt idx="0">
                  <c:v>8.5000000000000006E-2</c:v>
                </c:pt>
                <c:pt idx="1">
                  <c:v>0.10400000000000002</c:v>
                </c:pt>
                <c:pt idx="2">
                  <c:v>9.9000000000000046E-2</c:v>
                </c:pt>
                <c:pt idx="3">
                  <c:v>0.14400000000000004</c:v>
                </c:pt>
                <c:pt idx="4">
                  <c:v>0.16300000000000001</c:v>
                </c:pt>
                <c:pt idx="5">
                  <c:v>0.17200000000000001</c:v>
                </c:pt>
              </c:numCache>
            </c:numRef>
          </c:val>
          <c:extLst xmlns:c16r2="http://schemas.microsoft.com/office/drawing/2015/06/chart">
            <c:ext xmlns:c16="http://schemas.microsoft.com/office/drawing/2014/chart" uri="{C3380CC4-5D6E-409C-BE32-E72D297353CC}">
              <c16:uniqueId val="{00000005-2637-4E39-983A-44776EE26D34}"/>
            </c:ext>
          </c:extLst>
        </c:ser>
        <c:ser>
          <c:idx val="6"/>
          <c:order val="6"/>
          <c:tx>
            <c:strRef>
              <c:f>Sheet1!$H$1</c:f>
              <c:strCache>
                <c:ptCount val="1"/>
                <c:pt idx="0">
                  <c:v>無回答</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Sheet1!$H$2:$H$7</c:f>
              <c:numCache>
                <c:formatCode>0.0%</c:formatCode>
                <c:ptCount val="6"/>
                <c:pt idx="0">
                  <c:v>3.0000000000000002E-2</c:v>
                </c:pt>
                <c:pt idx="1">
                  <c:v>3.0000000000000002E-2</c:v>
                </c:pt>
                <c:pt idx="2">
                  <c:v>2.5000000000000001E-2</c:v>
                </c:pt>
                <c:pt idx="3">
                  <c:v>2.8000000000000001E-2</c:v>
                </c:pt>
                <c:pt idx="4">
                  <c:v>3.0000000000000002E-2</c:v>
                </c:pt>
                <c:pt idx="5">
                  <c:v>2.5000000000000001E-2</c:v>
                </c:pt>
              </c:numCache>
            </c:numRef>
          </c:val>
          <c:extLst xmlns:c16r2="http://schemas.microsoft.com/office/drawing/2015/06/chart">
            <c:ext xmlns:c16="http://schemas.microsoft.com/office/drawing/2014/chart" uri="{C3380CC4-5D6E-409C-BE32-E72D297353CC}">
              <c16:uniqueId val="{00000006-2637-4E39-983A-44776EE26D34}"/>
            </c:ext>
          </c:extLst>
        </c:ser>
        <c:dLbls>
          <c:showLegendKey val="0"/>
          <c:showVal val="1"/>
          <c:showCatName val="0"/>
          <c:showSerName val="0"/>
          <c:showPercent val="0"/>
          <c:showBubbleSize val="0"/>
        </c:dLbls>
        <c:gapWidth val="40"/>
        <c:shape val="cylinder"/>
        <c:axId val="246365568"/>
        <c:axId val="246379648"/>
        <c:axId val="0"/>
      </c:bar3DChart>
      <c:catAx>
        <c:axId val="246365568"/>
        <c:scaling>
          <c:orientation val="maxMin"/>
        </c:scaling>
        <c:delete val="0"/>
        <c:axPos val="l"/>
        <c:numFmt formatCode="General" sourceLinked="0"/>
        <c:majorTickMark val="out"/>
        <c:minorTickMark val="none"/>
        <c:tickLblPos val="nextTo"/>
        <c:txPr>
          <a:bodyPr/>
          <a:lstStyle/>
          <a:p>
            <a:pPr>
              <a:defRPr sz="1600" b="1"/>
            </a:pPr>
            <a:endParaRPr lang="ja-JP"/>
          </a:p>
        </c:txPr>
        <c:crossAx val="246379648"/>
        <c:crosses val="autoZero"/>
        <c:auto val="1"/>
        <c:lblAlgn val="ctr"/>
        <c:lblOffset val="100"/>
        <c:noMultiLvlLbl val="0"/>
      </c:catAx>
      <c:valAx>
        <c:axId val="246379648"/>
        <c:scaling>
          <c:orientation val="minMax"/>
        </c:scaling>
        <c:delete val="1"/>
        <c:axPos val="t"/>
        <c:majorGridlines/>
        <c:numFmt formatCode="0%" sourceLinked="1"/>
        <c:majorTickMark val="out"/>
        <c:minorTickMark val="none"/>
        <c:tickLblPos val="none"/>
        <c:crossAx val="246365568"/>
        <c:crosses val="autoZero"/>
        <c:crossBetween val="between"/>
      </c:valAx>
    </c:plotArea>
    <c:legend>
      <c:legendPos val="b"/>
      <c:layout>
        <c:manualLayout>
          <c:xMode val="edge"/>
          <c:yMode val="edge"/>
          <c:x val="0"/>
          <c:y val="0.78508054660593263"/>
          <c:w val="0.92947682298385081"/>
          <c:h val="0.14248845556941425"/>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2578195229572099E-2"/>
          <c:y val="0.1084148027181384"/>
          <c:w val="0.90742183877236626"/>
          <c:h val="0.77444468724114646"/>
        </c:manualLayout>
      </c:layout>
      <c:bar3DChart>
        <c:barDir val="bar"/>
        <c:grouping val="percentStacked"/>
        <c:varyColors val="0"/>
        <c:ser>
          <c:idx val="0"/>
          <c:order val="0"/>
          <c:tx>
            <c:strRef>
              <c:f>Sheet1!$B$1</c:f>
              <c:strCache>
                <c:ptCount val="1"/>
                <c:pt idx="0">
                  <c:v>しなかった</c:v>
                </c:pt>
              </c:strCache>
            </c:strRef>
          </c:tx>
          <c:spPr>
            <a:solidFill>
              <a:srgbClr val="00B0F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Sheet1!$B$2:$B$7</c:f>
              <c:numCache>
                <c:formatCode>0.0%</c:formatCode>
                <c:ptCount val="6"/>
                <c:pt idx="0">
                  <c:v>8.5000000000000006E-2</c:v>
                </c:pt>
                <c:pt idx="1">
                  <c:v>5.5500000000000015E-2</c:v>
                </c:pt>
                <c:pt idx="2">
                  <c:v>7.0000000000000021E-2</c:v>
                </c:pt>
                <c:pt idx="3">
                  <c:v>2.8000000000000001E-2</c:v>
                </c:pt>
                <c:pt idx="4">
                  <c:v>3.6999999999999998E-2</c:v>
                </c:pt>
                <c:pt idx="5">
                  <c:v>4.8000000000000001E-2</c:v>
                </c:pt>
              </c:numCache>
            </c:numRef>
          </c:val>
          <c:extLst xmlns:c16r2="http://schemas.microsoft.com/office/drawing/2015/06/chart">
            <c:ext xmlns:c16="http://schemas.microsoft.com/office/drawing/2014/chart" uri="{C3380CC4-5D6E-409C-BE32-E72D297353CC}">
              <c16:uniqueId val="{00000000-2637-4E39-983A-44776EE26D34}"/>
            </c:ext>
          </c:extLst>
        </c:ser>
        <c:ser>
          <c:idx val="1"/>
          <c:order val="1"/>
          <c:tx>
            <c:strRef>
              <c:f>Sheet1!$C$1</c:f>
              <c:strCache>
                <c:ptCount val="1"/>
                <c:pt idx="0">
                  <c:v>1時間未満</c:v>
                </c:pt>
              </c:strCache>
            </c:strRef>
          </c:tx>
          <c:spPr>
            <a:solidFill>
              <a:srgbClr val="FFFF0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Sheet1!$C$2:$C$7</c:f>
              <c:numCache>
                <c:formatCode>0.0%</c:formatCode>
                <c:ptCount val="6"/>
                <c:pt idx="0">
                  <c:v>0.12100000000000002</c:v>
                </c:pt>
                <c:pt idx="1">
                  <c:v>7.3999999999999996E-2</c:v>
                </c:pt>
                <c:pt idx="2">
                  <c:v>2.0000000000000009E-3</c:v>
                </c:pt>
                <c:pt idx="3">
                  <c:v>6.0000000000000019E-3</c:v>
                </c:pt>
                <c:pt idx="4">
                  <c:v>2.5000000000000001E-2</c:v>
                </c:pt>
                <c:pt idx="5">
                  <c:v>5.8000000000000003E-2</c:v>
                </c:pt>
              </c:numCache>
            </c:numRef>
          </c:val>
          <c:extLst xmlns:c16r2="http://schemas.microsoft.com/office/drawing/2015/06/chart">
            <c:ext xmlns:c16="http://schemas.microsoft.com/office/drawing/2014/chart" uri="{C3380CC4-5D6E-409C-BE32-E72D297353CC}">
              <c16:uniqueId val="{00000001-2637-4E39-983A-44776EE26D34}"/>
            </c:ext>
          </c:extLst>
        </c:ser>
        <c:ser>
          <c:idx val="2"/>
          <c:order val="2"/>
          <c:tx>
            <c:strRef>
              <c:f>Sheet1!$D$1</c:f>
              <c:strCache>
                <c:ptCount val="1"/>
                <c:pt idx="0">
                  <c:v>2時間未満</c:v>
                </c:pt>
              </c:strCache>
            </c:strRef>
          </c:tx>
          <c:spPr>
            <a:solidFill>
              <a:srgbClr val="FF9966"/>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Sheet1!$D$2:$D$7</c:f>
              <c:numCache>
                <c:formatCode>0.0%</c:formatCode>
                <c:ptCount val="6"/>
                <c:pt idx="0">
                  <c:v>0.23800000000000004</c:v>
                </c:pt>
                <c:pt idx="1">
                  <c:v>0.20800000000000005</c:v>
                </c:pt>
                <c:pt idx="2">
                  <c:v>0.23100000000000001</c:v>
                </c:pt>
                <c:pt idx="3">
                  <c:v>0.16</c:v>
                </c:pt>
                <c:pt idx="4">
                  <c:v>0.15800000000000006</c:v>
                </c:pt>
                <c:pt idx="5">
                  <c:v>0.19800000000000001</c:v>
                </c:pt>
              </c:numCache>
            </c:numRef>
          </c:val>
          <c:extLst xmlns:c16r2="http://schemas.microsoft.com/office/drawing/2015/06/chart">
            <c:ext xmlns:c16="http://schemas.microsoft.com/office/drawing/2014/chart" uri="{C3380CC4-5D6E-409C-BE32-E72D297353CC}">
              <c16:uniqueId val="{00000002-2637-4E39-983A-44776EE26D34}"/>
            </c:ext>
          </c:extLst>
        </c:ser>
        <c:ser>
          <c:idx val="3"/>
          <c:order val="3"/>
          <c:tx>
            <c:strRef>
              <c:f>Sheet1!$E$1</c:f>
              <c:strCache>
                <c:ptCount val="1"/>
                <c:pt idx="0">
                  <c:v>3時間未満</c:v>
                </c:pt>
              </c:strCache>
            </c:strRef>
          </c:tx>
          <c:spPr>
            <a:solidFill>
              <a:srgbClr val="FF0000"/>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Sheet1!$E$2:$E$7</c:f>
              <c:numCache>
                <c:formatCode>0.0%</c:formatCode>
                <c:ptCount val="6"/>
                <c:pt idx="0">
                  <c:v>0.17800000000000005</c:v>
                </c:pt>
                <c:pt idx="1">
                  <c:v>0.18500000000000005</c:v>
                </c:pt>
                <c:pt idx="2">
                  <c:v>7.5000000000000011E-2</c:v>
                </c:pt>
                <c:pt idx="3">
                  <c:v>0.17500000000000004</c:v>
                </c:pt>
                <c:pt idx="4">
                  <c:v>0.16700000000000001</c:v>
                </c:pt>
                <c:pt idx="5">
                  <c:v>0.13900000000000001</c:v>
                </c:pt>
              </c:numCache>
            </c:numRef>
          </c:val>
          <c:extLst xmlns:c16r2="http://schemas.microsoft.com/office/drawing/2015/06/chart">
            <c:ext xmlns:c16="http://schemas.microsoft.com/office/drawing/2014/chart" uri="{C3380CC4-5D6E-409C-BE32-E72D297353CC}">
              <c16:uniqueId val="{00000003-2637-4E39-983A-44776EE26D34}"/>
            </c:ext>
          </c:extLst>
        </c:ser>
        <c:ser>
          <c:idx val="4"/>
          <c:order val="4"/>
          <c:tx>
            <c:strRef>
              <c:f>Sheet1!$F$1</c:f>
              <c:strCache>
                <c:ptCount val="1"/>
                <c:pt idx="0">
                  <c:v>5時間未満</c:v>
                </c:pt>
              </c:strCache>
            </c:strRef>
          </c:tx>
          <c:spPr>
            <a:solidFill>
              <a:schemeClr val="accent6">
                <a:lumMod val="20000"/>
                <a:lumOff val="80000"/>
              </a:schemeClr>
            </a:solidFill>
          </c:spPr>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Sheet1!$F$2:$F$7</c:f>
              <c:numCache>
                <c:formatCode>0.0%</c:formatCode>
                <c:ptCount val="6"/>
                <c:pt idx="0">
                  <c:v>0.21300000000000005</c:v>
                </c:pt>
                <c:pt idx="1">
                  <c:v>0.26300000000000001</c:v>
                </c:pt>
                <c:pt idx="2">
                  <c:v>0.24000000000000005</c:v>
                </c:pt>
                <c:pt idx="3">
                  <c:v>0.33600000000000013</c:v>
                </c:pt>
                <c:pt idx="4">
                  <c:v>0.32300000000000012</c:v>
                </c:pt>
                <c:pt idx="5">
                  <c:v>0.27800000000000002</c:v>
                </c:pt>
              </c:numCache>
            </c:numRef>
          </c:val>
          <c:extLst xmlns:c16r2="http://schemas.microsoft.com/office/drawing/2015/06/chart">
            <c:ext xmlns:c16="http://schemas.microsoft.com/office/drawing/2014/chart" uri="{C3380CC4-5D6E-409C-BE32-E72D297353CC}">
              <c16:uniqueId val="{00000004-2637-4E39-983A-44776EE26D34}"/>
            </c:ext>
          </c:extLst>
        </c:ser>
        <c:ser>
          <c:idx val="5"/>
          <c:order val="5"/>
          <c:tx>
            <c:strRef>
              <c:f>Sheet1!$G$1</c:f>
              <c:strCache>
                <c:ptCount val="1"/>
                <c:pt idx="0">
                  <c:v>5時間以上</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Sheet1!$G$2:$G$7</c:f>
              <c:numCache>
                <c:formatCode>0.0%</c:formatCode>
                <c:ptCount val="6"/>
                <c:pt idx="0">
                  <c:v>0.15900000000000006</c:v>
                </c:pt>
                <c:pt idx="1">
                  <c:v>0.20700000000000005</c:v>
                </c:pt>
                <c:pt idx="2">
                  <c:v>0.18700000000000006</c:v>
                </c:pt>
                <c:pt idx="3">
                  <c:v>0.26900000000000002</c:v>
                </c:pt>
                <c:pt idx="4">
                  <c:v>0.28400000000000009</c:v>
                </c:pt>
                <c:pt idx="5">
                  <c:v>0.27300000000000002</c:v>
                </c:pt>
              </c:numCache>
            </c:numRef>
          </c:val>
          <c:extLst xmlns:c16r2="http://schemas.microsoft.com/office/drawing/2015/06/chart">
            <c:ext xmlns:c16="http://schemas.microsoft.com/office/drawing/2014/chart" uri="{C3380CC4-5D6E-409C-BE32-E72D297353CC}">
              <c16:uniqueId val="{00000005-2637-4E39-983A-44776EE26D34}"/>
            </c:ext>
          </c:extLst>
        </c:ser>
        <c:ser>
          <c:idx val="6"/>
          <c:order val="6"/>
          <c:tx>
            <c:strRef>
              <c:f>Sheet1!$H$1</c:f>
              <c:strCache>
                <c:ptCount val="1"/>
                <c:pt idx="0">
                  <c:v>無回答</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中1</c:v>
                </c:pt>
                <c:pt idx="1">
                  <c:v>中2</c:v>
                </c:pt>
                <c:pt idx="2">
                  <c:v>中3</c:v>
                </c:pt>
                <c:pt idx="3">
                  <c:v>高1</c:v>
                </c:pt>
                <c:pt idx="4">
                  <c:v>高2</c:v>
                </c:pt>
                <c:pt idx="5">
                  <c:v>高3</c:v>
                </c:pt>
              </c:strCache>
            </c:strRef>
          </c:cat>
          <c:val>
            <c:numRef>
              <c:f>Sheet1!$H$2:$H$7</c:f>
              <c:numCache>
                <c:formatCode>0.0%</c:formatCode>
                <c:ptCount val="6"/>
                <c:pt idx="0">
                  <c:v>7.0000000000000019E-3</c:v>
                </c:pt>
                <c:pt idx="1">
                  <c:v>6.0000000000000019E-3</c:v>
                </c:pt>
                <c:pt idx="2">
                  <c:v>5.0000000000000018E-3</c:v>
                </c:pt>
                <c:pt idx="3">
                  <c:v>6.0000000000000019E-3</c:v>
                </c:pt>
                <c:pt idx="4">
                  <c:v>6.0000000000000019E-3</c:v>
                </c:pt>
                <c:pt idx="5">
                  <c:v>6.0000000000000019E-3</c:v>
                </c:pt>
              </c:numCache>
            </c:numRef>
          </c:val>
          <c:extLst xmlns:c16r2="http://schemas.microsoft.com/office/drawing/2015/06/chart">
            <c:ext xmlns:c16="http://schemas.microsoft.com/office/drawing/2014/chart" uri="{C3380CC4-5D6E-409C-BE32-E72D297353CC}">
              <c16:uniqueId val="{00000006-2637-4E39-983A-44776EE26D34}"/>
            </c:ext>
          </c:extLst>
        </c:ser>
        <c:dLbls>
          <c:showLegendKey val="0"/>
          <c:showVal val="1"/>
          <c:showCatName val="0"/>
          <c:showSerName val="0"/>
          <c:showPercent val="0"/>
          <c:showBubbleSize val="0"/>
        </c:dLbls>
        <c:gapWidth val="40"/>
        <c:shape val="cylinder"/>
        <c:axId val="246149888"/>
        <c:axId val="246151424"/>
        <c:axId val="0"/>
      </c:bar3DChart>
      <c:catAx>
        <c:axId val="246149888"/>
        <c:scaling>
          <c:orientation val="maxMin"/>
        </c:scaling>
        <c:delete val="0"/>
        <c:axPos val="l"/>
        <c:numFmt formatCode="General" sourceLinked="0"/>
        <c:majorTickMark val="out"/>
        <c:minorTickMark val="none"/>
        <c:tickLblPos val="nextTo"/>
        <c:txPr>
          <a:bodyPr/>
          <a:lstStyle/>
          <a:p>
            <a:pPr>
              <a:defRPr sz="1600" b="1"/>
            </a:pPr>
            <a:endParaRPr lang="ja-JP"/>
          </a:p>
        </c:txPr>
        <c:crossAx val="246151424"/>
        <c:crosses val="autoZero"/>
        <c:auto val="1"/>
        <c:lblAlgn val="ctr"/>
        <c:lblOffset val="100"/>
        <c:noMultiLvlLbl val="0"/>
      </c:catAx>
      <c:valAx>
        <c:axId val="246151424"/>
        <c:scaling>
          <c:orientation val="minMax"/>
        </c:scaling>
        <c:delete val="1"/>
        <c:axPos val="t"/>
        <c:majorGridlines/>
        <c:numFmt formatCode="0%" sourceLinked="1"/>
        <c:majorTickMark val="out"/>
        <c:minorTickMark val="none"/>
        <c:tickLblPos val="none"/>
        <c:crossAx val="246149888"/>
        <c:crosses val="autoZero"/>
        <c:crossBetween val="between"/>
      </c:valAx>
    </c:plotArea>
    <c:legend>
      <c:legendPos val="b"/>
      <c:layout>
        <c:manualLayout>
          <c:xMode val="edge"/>
          <c:yMode val="edge"/>
          <c:x val="4.3785860574178846E-2"/>
          <c:y val="0.85751148650602682"/>
          <c:w val="0.92947682298385081"/>
          <c:h val="0.14248845556941425"/>
        </c:manualLayout>
      </c:layout>
      <c:overlay val="0"/>
      <c:txPr>
        <a:bodyPr/>
        <a:lstStyle/>
        <a:p>
          <a:pPr>
            <a:defRPr sz="1600" b="1"/>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pPr/>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pPr/>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en-US" altLang="ja-JP" dirty="0"/>
          </a:p>
          <a:p>
            <a:endParaRPr kumimoji="1" lang="en-US" altLang="ja-JP" dirty="0"/>
          </a:p>
          <a:p>
            <a:r>
              <a:rPr kumimoji="1" lang="en-US" altLang="ja-JP" dirty="0"/>
              <a:t>【</a:t>
            </a:r>
            <a:r>
              <a:rPr kumimoji="1" lang="ja-JP" altLang="en-US" dirty="0"/>
              <a:t>ポイント</a:t>
            </a:r>
            <a:r>
              <a:rPr kumimoji="1" lang="en-US" altLang="ja-JP" dirty="0"/>
              <a:t>】</a:t>
            </a:r>
          </a:p>
          <a:p>
            <a:r>
              <a:rPr kumimoji="1" lang="ja-JP" altLang="en-US" dirty="0"/>
              <a:t>・自己紹介</a:t>
            </a:r>
          </a:p>
          <a:p>
            <a:r>
              <a:rPr kumimoji="1" lang="ja-JP" altLang="en-US" dirty="0"/>
              <a:t>・今日の講座の内容</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はじめまして。</a:t>
            </a:r>
          </a:p>
          <a:p>
            <a:r>
              <a:rPr kumimoji="1" lang="ja-JP" altLang="en-US" dirty="0"/>
              <a:t>私は</a:t>
            </a:r>
            <a:r>
              <a:rPr kumimoji="1" lang="en-US" altLang="ja-JP" dirty="0"/>
              <a:t>IPA</a:t>
            </a:r>
            <a:r>
              <a:rPr kumimoji="1" lang="ja-JP" altLang="en-US" dirty="0"/>
              <a:t>インターネット安全教室の講師を務めます</a:t>
            </a:r>
          </a:p>
          <a:p>
            <a:r>
              <a:rPr kumimoji="1" lang="ja-JP" altLang="en-US" dirty="0"/>
              <a:t>△△△の○○です。</a:t>
            </a:r>
          </a:p>
          <a:p>
            <a:endParaRPr kumimoji="1" lang="ja-JP" altLang="en-US" dirty="0"/>
          </a:p>
          <a:p>
            <a:r>
              <a:rPr kumimoji="1" lang="ja-JP" altLang="en-US" dirty="0"/>
              <a:t>今日はネットリテラシー、情報モラル、情報セキュリティについて、</a:t>
            </a:r>
          </a:p>
          <a:p>
            <a:r>
              <a:rPr kumimoji="1" lang="ja-JP" altLang="en-US" dirty="0"/>
              <a:t>共に学び、考える、インターネット安全教室を行います。</a:t>
            </a:r>
          </a:p>
          <a:p>
            <a:endParaRPr kumimoji="1" lang="ja-JP" altLang="en-US" dirty="0"/>
          </a:p>
          <a:p>
            <a:r>
              <a:rPr kumimoji="1" lang="ja-JP" altLang="en-US" dirty="0"/>
              <a:t>今日、ここに集まった仲間と一緒に「考える」、そんな教室にしたいと思います。</a:t>
            </a:r>
          </a:p>
          <a:p>
            <a:r>
              <a:rPr kumimoji="1" lang="ja-JP" altLang="en-US" dirty="0"/>
              <a:t>よろしくお願いします。</a:t>
            </a:r>
          </a:p>
        </p:txBody>
      </p:sp>
    </p:spTree>
    <p:extLst>
      <p:ext uri="{BB962C8B-B14F-4D97-AF65-F5344CB8AC3E}">
        <p14:creationId xmlns:p14="http://schemas.microsoft.com/office/powerpoint/2010/main" val="296966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自分の場合と置き換えて考えてもらう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テストで</a:t>
            </a:r>
            <a:r>
              <a:rPr kumimoji="1" lang="en-US" altLang="ja-JP" dirty="0"/>
              <a:t>28</a:t>
            </a:r>
            <a:r>
              <a:rPr kumimoji="1" lang="ja-JP" altLang="en-US" dirty="0"/>
              <a:t>点！</a:t>
            </a:r>
            <a:endParaRPr kumimoji="1" lang="en-US" altLang="ja-JP" dirty="0"/>
          </a:p>
          <a:p>
            <a:r>
              <a:rPr kumimoji="1" lang="ja-JP" altLang="en-US" dirty="0"/>
              <a:t>生活や勉学に支障をきたしてますね。</a:t>
            </a:r>
            <a:endParaRPr kumimoji="1" lang="en-US" altLang="ja-JP" dirty="0"/>
          </a:p>
          <a:p>
            <a:r>
              <a:rPr kumimoji="1" lang="ja-JP" altLang="en-US" dirty="0"/>
              <a:t>この場合、ルールや利用時間を制限するアプリを利用しましょう、と書いてます。</a:t>
            </a:r>
            <a:endParaRPr kumimoji="1" lang="en-US" altLang="ja-JP" dirty="0"/>
          </a:p>
          <a:p>
            <a:r>
              <a:rPr kumimoji="1" lang="ja-JP" altLang="en-US" dirty="0"/>
              <a:t>こうなってしまったら、どうしたらよいのでしょうか。</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r>
              <a:rPr kumimoji="1" lang="ja-JP" altLang="en-US" sz="1200" b="0" i="0" kern="1200" dirty="0">
                <a:solidFill>
                  <a:schemeClr val="tx1"/>
                </a:solidFill>
                <a:effectLst/>
                <a:latin typeface="+mn-lt"/>
                <a:ea typeface="+mn-ea"/>
                <a:cs typeface="+mn-cs"/>
              </a:rPr>
              <a:t>インターネット依存が疑われる中高生について</a:t>
            </a:r>
            <a:endParaRPr kumimoji="1" lang="en-US" altLang="ja-JP" dirty="0"/>
          </a:p>
          <a:p>
            <a:r>
              <a:rPr kumimoji="1" lang="en-US" altLang="ja-JP" dirty="0"/>
              <a:t>https://yomidr.yomiuri.co.jp/article/20180903-OYTET50005/</a:t>
            </a:r>
            <a:r>
              <a:rPr kumimoji="1" lang="ja-JP" altLang="en-US" dirty="0"/>
              <a:t>　</a:t>
            </a:r>
            <a:r>
              <a:rPr kumimoji="1" lang="en-US" altLang="ja-JP" dirty="0"/>
              <a:t>20190714</a:t>
            </a:r>
            <a:r>
              <a:rPr kumimoji="1" lang="ja-JP" altLang="en-US" dirty="0"/>
              <a:t>引用</a:t>
            </a:r>
          </a:p>
          <a:p>
            <a:endParaRPr kumimoji="1" lang="ja-JP" altLang="en-US" dirty="0"/>
          </a:p>
        </p:txBody>
      </p:sp>
    </p:spTree>
    <p:extLst>
      <p:ext uri="{BB962C8B-B14F-4D97-AF65-F5344CB8AC3E}">
        <p14:creationId xmlns:p14="http://schemas.microsoft.com/office/powerpoint/2010/main" val="42238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厚労省のデータの紹介。</a:t>
            </a:r>
            <a:endParaRPr kumimoji="1" lang="en-US" altLang="ja-JP" dirty="0"/>
          </a:p>
          <a:p>
            <a:r>
              <a:rPr kumimoji="1" lang="ja-JP" altLang="en-US" dirty="0"/>
              <a:t>５年間で、ネット依存の割合が増えている。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こちらは厚生労働省が発表したデータです。</a:t>
            </a:r>
            <a:endParaRPr kumimoji="1" lang="en-US" altLang="ja-JP" dirty="0"/>
          </a:p>
          <a:p>
            <a:r>
              <a:rPr kumimoji="1" lang="ja-JP" altLang="en-US" dirty="0"/>
              <a:t>２０１２年と２０１７年それぞれに、ネット依存の中高生の割合を比較しています。</a:t>
            </a:r>
            <a:endParaRPr kumimoji="1" lang="en-US" altLang="ja-JP" dirty="0"/>
          </a:p>
          <a:p>
            <a:r>
              <a:rPr kumimoji="1" lang="ja-JP" altLang="en-US" dirty="0"/>
              <a:t>２０１２年が青の線で２０１７年がオレンジの線です。</a:t>
            </a:r>
            <a:endParaRPr kumimoji="1" lang="en-US" altLang="ja-JP" dirty="0"/>
          </a:p>
          <a:p>
            <a:r>
              <a:rPr kumimoji="1" lang="ja-JP" altLang="en-US" dirty="0"/>
              <a:t>それぞれの学年、ほとんどがこの５年で割合が増加しているのがわかると思います。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グラフを分かりやすく説明。</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72597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37927"/>
            <a:r>
              <a:rPr lang="ja-JP" altLang="en-US" dirty="0"/>
              <a:t>★こちらのグラフは埋め込みです。</a:t>
            </a:r>
          </a:p>
          <a:p>
            <a:pPr defTabSz="937927"/>
            <a:r>
              <a:rPr lang="ja-JP" altLang="en-US" dirty="0"/>
              <a:t>グラフをクリックし、右のフィルタマークより、項目を選んで表示することも可能です。</a:t>
            </a:r>
            <a:endParaRPr lang="en-US" altLang="ja-JP" dirty="0"/>
          </a:p>
          <a:p>
            <a:pPr defTabSz="937927"/>
            <a:endParaRPr lang="ja-JP" altLang="en-US" dirty="0"/>
          </a:p>
          <a:p>
            <a:r>
              <a:rPr kumimoji="1" lang="en-US" altLang="ja-JP" dirty="0"/>
              <a:t>【</a:t>
            </a:r>
            <a:r>
              <a:rPr kumimoji="1" lang="ja-JP" altLang="en-US" dirty="0"/>
              <a:t>ポイント</a:t>
            </a:r>
            <a:r>
              <a:rPr kumimoji="1" lang="en-US" altLang="ja-JP" dirty="0"/>
              <a:t>】</a:t>
            </a:r>
          </a:p>
          <a:p>
            <a:r>
              <a:rPr kumimoji="1" lang="ja-JP" altLang="en-US" dirty="0"/>
              <a:t>厚労省発表の中高生の平日のインターネット使用時間の紹介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こちらは、厚生労働省発表の、中高生が３０日間平日にインターネットを使用した時間のデータです。</a:t>
            </a:r>
            <a:endParaRPr kumimoji="1" lang="en-US" altLang="ja-JP" dirty="0"/>
          </a:p>
          <a:p>
            <a:r>
              <a:rPr kumimoji="1" lang="ja-JP" altLang="en-US" dirty="0"/>
              <a:t>まずは使用していない（クリック）１時間未満（クリック）～（全てアニメーション順にクリックし紹介）</a:t>
            </a:r>
            <a:endParaRPr kumimoji="1" lang="en-US" altLang="ja-JP" dirty="0"/>
          </a:p>
          <a:p>
            <a:r>
              <a:rPr kumimoji="1" lang="ja-JP" altLang="en-US" dirty="0"/>
              <a:t>中には５時間以上と答えている生徒もいます。</a:t>
            </a:r>
            <a:endParaRPr kumimoji="1" lang="en-US" altLang="ja-JP" dirty="0"/>
          </a:p>
          <a:p>
            <a:endParaRPr kumimoji="1" lang="en-US" altLang="ja-JP" dirty="0"/>
          </a:p>
          <a:p>
            <a:pPr defTabSz="937927"/>
            <a:endParaRPr kumimoji="1" lang="ja-JP" altLang="en-US" dirty="0"/>
          </a:p>
        </p:txBody>
      </p:sp>
      <p:sp>
        <p:nvSpPr>
          <p:cNvPr id="4" name="スライド番号プレースホルダー 3"/>
          <p:cNvSpPr>
            <a:spLocks noGrp="1"/>
          </p:cNvSpPr>
          <p:nvPr>
            <p:ph type="sldNum" sz="quarter" idx="10"/>
          </p:nvPr>
        </p:nvSpPr>
        <p:spPr/>
        <p:txBody>
          <a:bodyPr/>
          <a:lstStyle/>
          <a:p>
            <a:fld id="{8BEA1EBF-2035-4A76-8B21-84C5FC343FEE}"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48892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37927"/>
            <a:r>
              <a:rPr lang="ja-JP" altLang="en-US" dirty="0"/>
              <a:t>★こちらのグラフは埋め込みです。</a:t>
            </a:r>
          </a:p>
          <a:p>
            <a:pPr defTabSz="937927"/>
            <a:r>
              <a:rPr lang="ja-JP" altLang="en-US" dirty="0"/>
              <a:t>グラフをクリックし、右のフィルタマークより、項目を選んで表示することも可能です。</a:t>
            </a:r>
            <a:endParaRPr lang="en-US" altLang="ja-JP" dirty="0"/>
          </a:p>
          <a:p>
            <a:pPr defTabSz="937927"/>
            <a:endParaRPr lang="ja-JP" altLang="en-US" dirty="0"/>
          </a:p>
          <a:p>
            <a:r>
              <a:rPr kumimoji="1" lang="en-US" altLang="ja-JP" dirty="0"/>
              <a:t>【</a:t>
            </a:r>
            <a:r>
              <a:rPr kumimoji="1" lang="ja-JP" altLang="en-US" dirty="0"/>
              <a:t>ポイント</a:t>
            </a:r>
            <a:r>
              <a:rPr kumimoji="1" lang="en-US" altLang="ja-JP" dirty="0"/>
              <a:t>】</a:t>
            </a:r>
          </a:p>
          <a:p>
            <a:r>
              <a:rPr kumimoji="1" lang="ja-JP" altLang="en-US" dirty="0"/>
              <a:t>厚労省発表の中高生の休日のインターネット使用時間の紹介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次は休日の使用時間のデータです。</a:t>
            </a:r>
            <a:endParaRPr kumimoji="1" lang="en-US" altLang="ja-JP" dirty="0"/>
          </a:p>
          <a:p>
            <a:r>
              <a:rPr kumimoji="1" lang="ja-JP" altLang="en-US" dirty="0"/>
              <a:t>まずは使用していない（クリック）１時間未満（クリック）～（全てアニメーション順にクリックし紹介）</a:t>
            </a:r>
            <a:endParaRPr kumimoji="1" lang="en-US" altLang="ja-JP" dirty="0"/>
          </a:p>
          <a:p>
            <a:r>
              <a:rPr kumimoji="1" lang="ja-JP" altLang="en-US" dirty="0"/>
              <a:t>平日より３時間未満～５時間以上の割合が増えているのが分かるでしょうか。</a:t>
            </a:r>
            <a:endParaRPr kumimoji="1" lang="en-US" altLang="ja-JP" dirty="0"/>
          </a:p>
          <a:p>
            <a:endParaRPr kumimoji="1" lang="en-US" altLang="ja-JP" dirty="0"/>
          </a:p>
          <a:p>
            <a:pPr defTabSz="937927"/>
            <a:endParaRPr lang="en-US" altLang="ja-JP" dirty="0"/>
          </a:p>
        </p:txBody>
      </p:sp>
      <p:sp>
        <p:nvSpPr>
          <p:cNvPr id="4" name="スライド番号プレースホルダー 3"/>
          <p:cNvSpPr>
            <a:spLocks noGrp="1"/>
          </p:cNvSpPr>
          <p:nvPr>
            <p:ph type="sldNum" sz="quarter" idx="10"/>
          </p:nvPr>
        </p:nvSpPr>
        <p:spPr/>
        <p:txBody>
          <a:bodyPr/>
          <a:lstStyle/>
          <a:p>
            <a:fld id="{8BEA1EBF-2035-4A76-8B21-84C5FC343FEE}"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8535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スライド通り</a:t>
            </a:r>
            <a:endParaRPr kumimoji="1" lang="en-US" altLang="ja-JP" dirty="0"/>
          </a:p>
          <a:p>
            <a:endParaRPr kumimoji="1" lang="ja-JP" altLang="en-US" dirty="0"/>
          </a:p>
          <a:p>
            <a:r>
              <a:rPr kumimoji="1" lang="en-US" altLang="ja-JP" dirty="0"/>
              <a:t>【</a:t>
            </a:r>
            <a:r>
              <a:rPr kumimoji="1" lang="ja-JP" altLang="en-US" dirty="0"/>
              <a:t>例</a:t>
            </a:r>
            <a:r>
              <a:rPr kumimoji="1" lang="en-US" altLang="ja-JP" dirty="0"/>
              <a:t>】</a:t>
            </a:r>
          </a:p>
          <a:p>
            <a:r>
              <a:rPr kumimoji="1" lang="ja-JP" altLang="en-US" dirty="0"/>
              <a:t>ではみなさん自分自身のことを振り返ってみましょう。</a:t>
            </a:r>
          </a:p>
        </p:txBody>
      </p:sp>
      <p:sp>
        <p:nvSpPr>
          <p:cNvPr id="4" name="スライド番号プレースホルダー 3"/>
          <p:cNvSpPr>
            <a:spLocks noGrp="1"/>
          </p:cNvSpPr>
          <p:nvPr>
            <p:ph type="sldNum" sz="quarter" idx="10"/>
          </p:nvPr>
        </p:nvSpPr>
        <p:spPr/>
        <p:txBody>
          <a:bodyPr/>
          <a:lstStyle/>
          <a:p>
            <a:fld id="{8BEA1EBF-2035-4A76-8B21-84C5FC343F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406648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ネット依存チェック。自分に当てはまるものの数を数える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endParaRPr lang="en-US" altLang="ja-JP" dirty="0"/>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Calibri" panose="020F0502020204030204" pitchFamily="34" charset="0"/>
              </a:rPr>
              <a:t>いまからする８つの質問に、「自分があてはまるな」と思うものの</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Calibri" panose="020F0502020204030204" pitchFamily="34" charset="0"/>
              </a:rPr>
              <a:t>数を数えてみてください。</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１</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ネットに夢中</a:t>
            </a:r>
            <a:r>
              <a:rPr kumimoji="1" lang="ja-JP" altLang="en-US" sz="1200" b="0" i="0" u="none" strike="noStrike" kern="1200" dirty="0">
                <a:solidFill>
                  <a:srgbClr val="000000"/>
                </a:solidFill>
                <a:effectLst/>
                <a:latin typeface="Calibri" panose="020F0502020204030204" pitchFamily="34" charset="0"/>
              </a:rPr>
              <a:t>になっている</a:t>
            </a:r>
            <a:r>
              <a:rPr kumimoji="1" lang="ja-JP" altLang="ja-JP" sz="1200" b="0" i="0" u="none" strike="noStrike" kern="1200" dirty="0">
                <a:solidFill>
                  <a:srgbClr val="000000"/>
                </a:solidFill>
                <a:effectLst/>
                <a:latin typeface="Calibri" panose="020F0502020204030204" pitchFamily="34" charset="0"/>
              </a:rPr>
              <a:t>と感じる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２</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ネットを使う時間を長くしなければ満足できない</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３</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ネットをやめようとして失敗したことがある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４</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ネットを制限しイライラしたことがある</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Calibri" panose="020F0502020204030204" pitchFamily="34" charset="0"/>
              </a:rPr>
              <a:t>（次のスライドへ）</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５</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意図したより長時間ネットを使ってしまう</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６</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ネットのため人間関係や学校の活動を台無しにしたことがある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７</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ネットへの熱中を隠すため周囲にうそをついたことがある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８</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不安や落ち込みから逃れるためにネットを使う</a:t>
            </a:r>
            <a:endParaRPr lang="ja-JP" altLang="ja-JP" sz="1050" b="0" i="0" u="none" strike="noStrike" dirty="0">
              <a:effectLst/>
              <a:latin typeface="Arial" panose="020B0604020202020204" pitchFamily="34" charset="0"/>
            </a:endParaRPr>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a:t>
            </a:r>
            <a:r>
              <a:rPr kumimoji="1" lang="en-US" altLang="ja-JP" dirty="0"/>
              <a:t>https://mhlw-grants.niph.go.jp/niph/search/NIDD00.do?resrchNum=201709021A#selectHokoku</a:t>
            </a:r>
            <a:endParaRPr kumimoji="1" lang="ja-JP" altLang="en-US" dirty="0"/>
          </a:p>
        </p:txBody>
      </p:sp>
    </p:spTree>
    <p:extLst>
      <p:ext uri="{BB962C8B-B14F-4D97-AF65-F5344CB8AC3E}">
        <p14:creationId xmlns:p14="http://schemas.microsoft.com/office/powerpoint/2010/main" val="10050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ネット依存チェック。自分に当てはまるものの数を数える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（前スライドの続き）</a:t>
            </a:r>
            <a:endParaRPr lang="en-US" altLang="ja-JP" dirty="0"/>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５</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意図したより長時間ネットを使ってしまう</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６</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ネットのため人間関係や学校の活動を台無しにしたことがある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７</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ネットへの熱中を隠すため周囲にうそをついたことがある</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８</a:t>
            </a:r>
            <a:endParaRPr lang="ja-JP" altLang="ja-JP" sz="1050" b="0" i="0" u="none" strike="noStrike" dirty="0">
              <a:effectLst/>
              <a:latin typeface="Arial" panose="020B0604020202020204" pitchFamily="34" charset="0"/>
            </a:endParaRPr>
          </a:p>
          <a:p>
            <a:pPr marL="0" algn="l" rtl="0" eaLnBrk="1" fontAlgn="t" latinLnBrk="0" hangingPunct="1">
              <a:spcBef>
                <a:spcPts val="0"/>
              </a:spcBef>
              <a:spcAft>
                <a:spcPts val="0"/>
              </a:spcAft>
            </a:pPr>
            <a:r>
              <a:rPr kumimoji="1" lang="ja-JP" altLang="ja-JP" sz="1200" b="0" i="0" u="none" strike="noStrike" kern="1200" dirty="0">
                <a:solidFill>
                  <a:srgbClr val="000000"/>
                </a:solidFill>
                <a:effectLst/>
                <a:latin typeface="Calibri" panose="020F0502020204030204" pitchFamily="34" charset="0"/>
              </a:rPr>
              <a:t>不安や落ち込みから逃れるためにネットを使う</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Calibri" panose="020F0502020204030204" pitchFamily="34" charset="0"/>
              </a:rPr>
              <a:t>さあ、皆さん、当てはまるものはいくつありましたか？</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kumimoji="1" lang="ja-JP" altLang="en-US" sz="1200" b="0" i="0" u="none" strike="noStrike" kern="1200" dirty="0">
                <a:solidFill>
                  <a:srgbClr val="000000"/>
                </a:solidFill>
                <a:effectLst/>
                <a:latin typeface="Calibri" panose="020F0502020204030204" pitchFamily="34" charset="0"/>
              </a:rPr>
              <a:t>実は、５項目以上あてはまるとネット依存が疑いがあるとされています。</a:t>
            </a:r>
            <a:endParaRPr kumimoji="1" lang="en-US" altLang="ja-JP"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endParaRPr lang="ja-JP" altLang="ja-JP" sz="1050" b="0" i="0" u="none" strike="noStrike" dirty="0">
              <a:effectLst/>
              <a:latin typeface="Arial" panose="020B0604020202020204" pitchFamily="34" charset="0"/>
            </a:endParaRPr>
          </a:p>
          <a:p>
            <a:endParaRPr kumimoji="1" lang="ja-JP" altLang="en-US" dirty="0"/>
          </a:p>
        </p:txBody>
      </p:sp>
    </p:spTree>
    <p:extLst>
      <p:ext uri="{BB962C8B-B14F-4D97-AF65-F5344CB8AC3E}">
        <p14:creationId xmlns:p14="http://schemas.microsoft.com/office/powerpoint/2010/main" val="122260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自分の使用時間や使用の仕方を把握させる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「ついつい」「なんとなく」などスマホの画面を開いてしまう事がありませんか？</a:t>
            </a:r>
            <a:endParaRPr kumimoji="1" lang="en-US" altLang="ja-JP" dirty="0"/>
          </a:p>
          <a:p>
            <a:r>
              <a:rPr kumimoji="1" lang="ja-JP" altLang="en-US" dirty="0"/>
              <a:t>依存傾向になる前に、まずは自分が何にどれだけの時間利用しているのかを把握してみましょう。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9569974-2F47-451E-96BB-2DC3A8AF4879}"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3306993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これまでの流れのポイント</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「ついつい」「なんとなく」ではなく、皆さんには、「何々のために」「このくらいの時間使おう」と使う前に考えるなど、デジタル機器には計画的に主体的に関わって欲しいと思います</a:t>
            </a:r>
            <a:endParaRPr kumimoji="1" lang="en-US" altLang="ja-JP" dirty="0"/>
          </a:p>
        </p:txBody>
      </p:sp>
    </p:spTree>
    <p:extLst>
      <p:ext uri="{BB962C8B-B14F-4D97-AF65-F5344CB8AC3E}">
        <p14:creationId xmlns:p14="http://schemas.microsoft.com/office/powerpoint/2010/main" val="2849389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危険なアプリやサービスもあり、それらに注意する事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中高生がインターネットを利用する際、トラブルを感じた事に</a:t>
            </a:r>
            <a:endParaRPr kumimoji="1" lang="en-US" altLang="ja-JP" dirty="0"/>
          </a:p>
          <a:p>
            <a:r>
              <a:rPr kumimoji="1" lang="ja-JP" altLang="en-US" dirty="0"/>
              <a:t>使いすぎだけではなく「迷惑メッセージやメールが送られてきたことがある」などもありました。</a:t>
            </a:r>
            <a:endParaRPr kumimoji="1" lang="en-US" altLang="ja-JP" dirty="0"/>
          </a:p>
          <a:p>
            <a:r>
              <a:rPr kumimoji="1" lang="ja-JP" altLang="en-US" dirty="0"/>
              <a:t>今、様々な無料アプリがありますが、中には危険なアプリも沢山存在しています。</a:t>
            </a:r>
            <a:endParaRPr kumimoji="1" lang="en-US" altLang="ja-JP" dirty="0"/>
          </a:p>
          <a:p>
            <a:r>
              <a:rPr kumimoji="1" lang="ja-JP" altLang="en-US" dirty="0"/>
              <a:t>例えば、こんな経験はありませんか？</a:t>
            </a:r>
            <a:endParaRPr kumimoji="1" lang="en-US" altLang="ja-JP" dirty="0"/>
          </a:p>
          <a:p>
            <a:r>
              <a:rPr kumimoji="1" lang="ja-JP" altLang="en-US" dirty="0"/>
              <a:t>「あなたのスマホにウィルスがみつかりました」というメッセージが表示されました。</a:t>
            </a:r>
            <a:endParaRPr kumimoji="1" lang="en-US" altLang="ja-JP" dirty="0"/>
          </a:p>
          <a:p>
            <a:r>
              <a:rPr kumimoji="1" lang="ja-JP" altLang="en-US" dirty="0"/>
              <a:t>皆さん、こんなメッセージがきたら慌てませんか？</a:t>
            </a:r>
            <a:endParaRPr kumimoji="1" lang="en-US" altLang="ja-JP" dirty="0"/>
          </a:p>
          <a:p>
            <a:endParaRPr kumimoji="1" lang="en-US" altLang="ja-JP" dirty="0"/>
          </a:p>
          <a:p>
            <a:r>
              <a:rPr kumimoji="1" lang="ja-JP" altLang="en-US" dirty="0"/>
              <a:t>（次のスライド）</a:t>
            </a:r>
            <a:endParaRPr kumimoji="1" lang="en-US" altLang="ja-JP" dirty="0"/>
          </a:p>
        </p:txBody>
      </p:sp>
    </p:spTree>
    <p:extLst>
      <p:ext uri="{BB962C8B-B14F-4D97-AF65-F5344CB8AC3E}">
        <p14:creationId xmlns:p14="http://schemas.microsoft.com/office/powerpoint/2010/main" val="194622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mn-ea"/>
                <a:ea typeface="+mn-ea"/>
              </a:rPr>
              <a:t>【</a:t>
            </a:r>
            <a:r>
              <a:rPr kumimoji="1" lang="ja-JP" altLang="en-US" sz="1200" dirty="0">
                <a:latin typeface="+mn-ea"/>
                <a:ea typeface="+mn-ea"/>
              </a:rPr>
              <a:t>導入時のポイント</a:t>
            </a:r>
            <a:r>
              <a:rPr kumimoji="1" lang="en-US" altLang="ja-JP" sz="1200" dirty="0">
                <a:latin typeface="+mn-ea"/>
                <a:ea typeface="+mn-ea"/>
              </a:rPr>
              <a:t>】</a:t>
            </a:r>
          </a:p>
          <a:p>
            <a:r>
              <a:rPr kumimoji="1" lang="ja-JP" altLang="en-US" sz="1200" dirty="0">
                <a:latin typeface="+mn-ea"/>
                <a:ea typeface="+mn-ea"/>
              </a:rPr>
              <a:t>生徒へ自分のインターネット使用について</a:t>
            </a:r>
            <a:endParaRPr kumimoji="1" lang="en-US" altLang="ja-JP" sz="1200" dirty="0">
              <a:latin typeface="+mn-ea"/>
              <a:ea typeface="+mn-ea"/>
            </a:endParaRPr>
          </a:p>
          <a:p>
            <a:r>
              <a:rPr kumimoji="1" lang="ja-JP" altLang="en-US" sz="1200" dirty="0">
                <a:latin typeface="+mn-ea"/>
                <a:ea typeface="+mn-ea"/>
              </a:rPr>
              <a:t>考えてもらう問いかけ</a:t>
            </a:r>
            <a:endParaRPr kumimoji="1" lang="en-US" altLang="ja-JP" sz="1200" dirty="0">
              <a:latin typeface="+mn-ea"/>
              <a:ea typeface="+mn-ea"/>
            </a:endParaRPr>
          </a:p>
          <a:p>
            <a:endParaRPr kumimoji="1" lang="en-US" altLang="ja-JP" sz="1200" dirty="0">
              <a:latin typeface="+mn-ea"/>
              <a:ea typeface="+mn-ea"/>
            </a:endParaRPr>
          </a:p>
          <a:p>
            <a:r>
              <a:rPr kumimoji="1" lang="en-US" altLang="ja-JP" sz="1200" dirty="0">
                <a:latin typeface="+mn-ea"/>
                <a:ea typeface="+mn-ea"/>
              </a:rPr>
              <a:t>《</a:t>
            </a:r>
            <a:r>
              <a:rPr kumimoji="1" lang="ja-JP" altLang="en-US" sz="1200" dirty="0">
                <a:latin typeface="+mn-ea"/>
                <a:ea typeface="+mn-ea"/>
              </a:rPr>
              <a:t>講師のセリフ例</a:t>
            </a:r>
            <a:r>
              <a:rPr kumimoji="1" lang="en-US" altLang="ja-JP" sz="1200" dirty="0">
                <a:latin typeface="+mn-ea"/>
                <a:ea typeface="+mn-ea"/>
              </a:rPr>
              <a:t>》</a:t>
            </a:r>
          </a:p>
          <a:p>
            <a:r>
              <a:rPr kumimoji="1" lang="ja-JP" altLang="en-US" sz="1200" dirty="0">
                <a:latin typeface="+mn-ea"/>
                <a:ea typeface="+mn-ea"/>
              </a:rPr>
              <a:t>皆さん、これまでにインターネットを利用していて「困った事」は</a:t>
            </a:r>
            <a:endParaRPr kumimoji="1" lang="en-US" altLang="ja-JP" sz="1200" dirty="0">
              <a:latin typeface="+mn-ea"/>
              <a:ea typeface="+mn-ea"/>
            </a:endParaRPr>
          </a:p>
          <a:p>
            <a:r>
              <a:rPr kumimoji="1" lang="ja-JP" altLang="en-US" sz="1200" dirty="0">
                <a:latin typeface="+mn-ea"/>
                <a:ea typeface="+mn-ea"/>
              </a:rPr>
              <a:t>ありますか？</a:t>
            </a:r>
            <a:endParaRPr kumimoji="1" lang="en-US" altLang="ja-JP" sz="1200" dirty="0">
              <a:latin typeface="+mn-ea"/>
              <a:ea typeface="+mn-ea"/>
            </a:endParaRPr>
          </a:p>
          <a:p>
            <a:endParaRPr kumimoji="1" lang="en-US" altLang="ja-JP" sz="1200" dirty="0">
              <a:latin typeface="+mn-ea"/>
              <a:ea typeface="+mn-ea"/>
            </a:endParaRPr>
          </a:p>
          <a:p>
            <a:r>
              <a:rPr kumimoji="1" lang="en-US" altLang="ja-JP" sz="1600" dirty="0">
                <a:latin typeface="+mn-ea"/>
                <a:ea typeface="+mn-ea"/>
              </a:rPr>
              <a:t>【</a:t>
            </a:r>
            <a:r>
              <a:rPr kumimoji="1" lang="ja-JP" altLang="en-US" sz="1600" dirty="0">
                <a:latin typeface="+mn-ea"/>
                <a:ea typeface="+mn-ea"/>
              </a:rPr>
              <a:t>進行のポイント</a:t>
            </a:r>
            <a:r>
              <a:rPr kumimoji="1" lang="en-US" altLang="ja-JP" sz="1600" dirty="0">
                <a:latin typeface="+mn-ea"/>
                <a:ea typeface="+mn-ea"/>
              </a:rPr>
              <a:t>】</a:t>
            </a:r>
          </a:p>
          <a:p>
            <a:r>
              <a:rPr kumimoji="1" lang="ja-JP" altLang="en-US" sz="1600" dirty="0">
                <a:latin typeface="+mn-ea"/>
                <a:ea typeface="+mn-ea"/>
              </a:rPr>
              <a:t>自身のインターネット使用を自分事として振り返ってもらう</a:t>
            </a:r>
            <a:endParaRPr kumimoji="1" lang="en-US" altLang="ja-JP" sz="1600" dirty="0">
              <a:latin typeface="+mn-ea"/>
              <a:ea typeface="+mn-ea"/>
            </a:endParaRPr>
          </a:p>
          <a:p>
            <a:endParaRPr kumimoji="1" lang="en-US" altLang="ja-JP" sz="160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ea typeface="+mn-ea"/>
              </a:rPr>
              <a:t>《</a:t>
            </a:r>
            <a:r>
              <a:rPr kumimoji="1" lang="ja-JP" altLang="en-US" sz="1200" dirty="0">
                <a:latin typeface="+mn-ea"/>
                <a:ea typeface="+mn-ea"/>
              </a:rPr>
              <a:t>講師のセリフ例</a:t>
            </a:r>
            <a:r>
              <a:rPr kumimoji="1" lang="en-US" altLang="ja-JP" sz="1200" dirty="0">
                <a:latin typeface="+mn-ea"/>
                <a:ea typeface="+mn-ea"/>
              </a:rPr>
              <a:t>》</a:t>
            </a:r>
          </a:p>
          <a:p>
            <a:r>
              <a:rPr kumimoji="1" lang="ja-JP" altLang="en-US" sz="1200" dirty="0"/>
              <a:t>インターネットではＳＮＳやゲーム、買い物など色んな事ができますよね。</a:t>
            </a:r>
            <a:endParaRPr kumimoji="1" lang="en-US" altLang="ja-JP" sz="1200" dirty="0"/>
          </a:p>
          <a:p>
            <a:r>
              <a:rPr kumimoji="1" lang="ja-JP" altLang="en-US" sz="1200" dirty="0"/>
              <a:t>中高生の皆さんも、色んなサービスを使っていると思います。</a:t>
            </a:r>
            <a:endParaRPr kumimoji="1" lang="en-US" altLang="ja-JP" sz="1200" dirty="0"/>
          </a:p>
          <a:p>
            <a:r>
              <a:rPr kumimoji="1" lang="ja-JP" altLang="en-US" sz="1200" dirty="0"/>
              <a:t>そこで、何か「困ったな」「嫌だな」と思った事はないでしょうか</a:t>
            </a:r>
            <a:endParaRPr kumimoji="1" lang="en-US" altLang="ja-JP" sz="1200" dirty="0"/>
          </a:p>
          <a:p>
            <a:endParaRPr kumimoji="1" lang="ja-JP" altLang="en-US" dirty="0"/>
          </a:p>
        </p:txBody>
      </p:sp>
    </p:spTree>
    <p:extLst>
      <p:ext uri="{BB962C8B-B14F-4D97-AF65-F5344CB8AC3E}">
        <p14:creationId xmlns:p14="http://schemas.microsoft.com/office/powerpoint/2010/main" val="1311515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危険なアプリやサービスもあり、それらに注意する事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すると、そのメッセージの下に「このウィルスを消すアプリをインストールしてください」と、あるアプリがインストールできるように表示されています。</a:t>
            </a:r>
            <a:endParaRPr kumimoji="1" lang="en-US" altLang="ja-JP" dirty="0"/>
          </a:p>
          <a:p>
            <a:endParaRPr kumimoji="1" lang="en-US" altLang="ja-JP" dirty="0"/>
          </a:p>
          <a:p>
            <a:r>
              <a:rPr kumimoji="1" lang="ja-JP" altLang="en-US" dirty="0"/>
              <a:t>皆さん、どうしますか？インストールしますか？</a:t>
            </a:r>
            <a:endParaRPr kumimoji="1" lang="en-US" altLang="ja-JP" dirty="0"/>
          </a:p>
          <a:p>
            <a:r>
              <a:rPr kumimoji="1" lang="ja-JP" altLang="en-US" dirty="0"/>
              <a:t>（次のスライド）</a:t>
            </a:r>
            <a:endParaRPr kumimoji="1" lang="en-US" altLang="ja-JP" dirty="0"/>
          </a:p>
        </p:txBody>
      </p:sp>
    </p:spTree>
    <p:extLst>
      <p:ext uri="{BB962C8B-B14F-4D97-AF65-F5344CB8AC3E}">
        <p14:creationId xmlns:p14="http://schemas.microsoft.com/office/powerpoint/2010/main" val="104016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危険なアプリやサービスもあり、それらに注意する事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実は、そのアプリこそウィルスに感染したアプリで、それをインストールさせる</a:t>
            </a:r>
            <a:endParaRPr kumimoji="1" lang="en-US" altLang="ja-JP" dirty="0"/>
          </a:p>
          <a:p>
            <a:r>
              <a:rPr kumimoji="1" lang="ja-JP" altLang="en-US" dirty="0"/>
              <a:t>ための、嘘のウィルス警告が表示される、というような事がよくおこっています。</a:t>
            </a:r>
            <a:endParaRPr kumimoji="1" lang="en-US" altLang="ja-JP" dirty="0"/>
          </a:p>
          <a:p>
            <a:endParaRPr kumimoji="1" lang="en-US" altLang="ja-JP" dirty="0"/>
          </a:p>
          <a:p>
            <a:r>
              <a:rPr kumimoji="1" lang="ja-JP" altLang="en-US" dirty="0"/>
              <a:t>この漫画の主人公はそれをインストールしてしまいました！さぁ、どうなるでしょうか！</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620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危険なアプリやサービスもあり、それらに</a:t>
            </a:r>
            <a:endParaRPr kumimoji="1" lang="en-US" altLang="ja-JP" dirty="0"/>
          </a:p>
          <a:p>
            <a:r>
              <a:rPr kumimoji="1" lang="ja-JP" altLang="en-US" dirty="0"/>
              <a:t>注意する事</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r>
              <a:rPr kumimoji="1" lang="ja-JP" altLang="en-US" dirty="0"/>
              <a:t>インストールを試みたものの、メモリ不足でインストールできず、被害にはあわずにすみました。良かったですね。</a:t>
            </a:r>
            <a:endParaRPr kumimoji="1" lang="en-US" altLang="ja-JP" dirty="0"/>
          </a:p>
          <a:p>
            <a:endParaRPr kumimoji="1" lang="en-US" altLang="ja-JP" dirty="0"/>
          </a:p>
          <a:p>
            <a:r>
              <a:rPr kumimoji="1" lang="ja-JP" altLang="en-US" dirty="0"/>
              <a:t>これは、ＩＰＡ主催「ひろげよう情報モラル・セキュリティコンクール」の</a:t>
            </a:r>
            <a:endParaRPr kumimoji="1" lang="en-US" altLang="ja-JP" dirty="0"/>
          </a:p>
          <a:p>
            <a:r>
              <a:rPr kumimoji="1" lang="ja-JP" altLang="en-US" dirty="0"/>
              <a:t>４コマ漫画部門で優秀賞を受賞した作品でした。見事なオチでしたね。</a:t>
            </a:r>
            <a:endParaRPr kumimoji="1" lang="en-US" altLang="ja-JP" dirty="0"/>
          </a:p>
          <a:p>
            <a:endParaRPr kumimoji="1" lang="en-US" altLang="ja-JP" dirty="0"/>
          </a:p>
        </p:txBody>
      </p:sp>
    </p:spTree>
    <p:extLst>
      <p:ext uri="{BB962C8B-B14F-4D97-AF65-F5344CB8AC3E}">
        <p14:creationId xmlns:p14="http://schemas.microsoft.com/office/powerpoint/2010/main" val="3121555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フィルタリング機能の紹介と利用の促進</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今の漫画の主人公は事なきを得ましたが、実際にウィルスに</a:t>
            </a:r>
            <a:endParaRPr kumimoji="1" lang="en-US" altLang="ja-JP" dirty="0"/>
          </a:p>
          <a:p>
            <a:r>
              <a:rPr kumimoji="1" lang="ja-JP" altLang="en-US" dirty="0"/>
              <a:t>感染したアプリをインストールし被害にあってしまった人も多数存在します。</a:t>
            </a:r>
            <a:endParaRPr kumimoji="1" lang="en-US" altLang="ja-JP" dirty="0"/>
          </a:p>
          <a:p>
            <a:endParaRPr kumimoji="1" lang="en-US" altLang="ja-JP" dirty="0"/>
          </a:p>
          <a:p>
            <a:r>
              <a:rPr kumimoji="1" lang="ja-JP" altLang="en-US" dirty="0"/>
              <a:t>そういった事にならないためにも、フィルタリング機能を活用してほしいと思います。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9569974-2F47-451E-96BB-2DC3A8AF4879}"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330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これまでのまとめ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さあ、これまでのまとめです。</a:t>
            </a:r>
            <a:endParaRPr kumimoji="1" lang="en-US" altLang="ja-JP" dirty="0"/>
          </a:p>
          <a:p>
            <a:r>
              <a:rPr kumimoji="1" lang="ja-JP" altLang="en-US" dirty="0"/>
              <a:t>まずは、「なんとなく」「ついつい」使ってしまっているスマホで</a:t>
            </a:r>
            <a:endParaRPr kumimoji="1" lang="en-US" altLang="ja-JP" dirty="0"/>
          </a:p>
          <a:p>
            <a:r>
              <a:rPr kumimoji="1" lang="ja-JP" altLang="en-US" dirty="0"/>
              <a:t>依存傾向にならないためにも、自分の利用時間、何にどのくらい</a:t>
            </a:r>
            <a:endParaRPr kumimoji="1" lang="en-US" altLang="ja-JP" dirty="0"/>
          </a:p>
          <a:p>
            <a:r>
              <a:rPr kumimoji="1" lang="ja-JP" altLang="en-US" dirty="0"/>
              <a:t>しようしているのかを知りましょう。</a:t>
            </a:r>
            <a:endParaRPr kumimoji="1" lang="en-US" altLang="ja-JP" dirty="0"/>
          </a:p>
          <a:p>
            <a:r>
              <a:rPr kumimoji="1" lang="ja-JP" altLang="en-US" dirty="0"/>
              <a:t>そのためのアプリも無料でダウンロードする事ができます。</a:t>
            </a:r>
            <a:endParaRPr kumimoji="1" lang="en-US" altLang="ja-JP" dirty="0"/>
          </a:p>
          <a:p>
            <a:endParaRPr kumimoji="1" lang="ja-JP" altLang="en-US" dirty="0"/>
          </a:p>
        </p:txBody>
      </p:sp>
    </p:spTree>
    <p:extLst>
      <p:ext uri="{BB962C8B-B14F-4D97-AF65-F5344CB8AC3E}">
        <p14:creationId xmlns:p14="http://schemas.microsoft.com/office/powerpoint/2010/main" val="415537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これまでのまとめ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そして、危険なアプリやサービスから自分や自分のスマホを</a:t>
            </a:r>
            <a:endParaRPr kumimoji="1" lang="en-US" altLang="ja-JP" dirty="0"/>
          </a:p>
          <a:p>
            <a:r>
              <a:rPr kumimoji="1" lang="ja-JP" altLang="en-US" dirty="0"/>
              <a:t>守るために、フィルタリング機能を有効活用しましょう。</a:t>
            </a:r>
            <a:endParaRPr kumimoji="1" lang="en-US" altLang="ja-JP" dirty="0"/>
          </a:p>
          <a:p>
            <a:r>
              <a:rPr kumimoji="1" lang="ja-JP" altLang="en-US" dirty="0"/>
              <a:t>フィルタリング機能でも一部サービスの制限など様々な制限の仕方</a:t>
            </a:r>
            <a:endParaRPr kumimoji="1" lang="en-US" altLang="ja-JP" dirty="0"/>
          </a:p>
          <a:p>
            <a:r>
              <a:rPr kumimoji="1" lang="ja-JP" altLang="en-US" dirty="0"/>
              <a:t>があります。まずはどのようなものがあるか知ることから初めて欲しいと思います。</a:t>
            </a:r>
            <a:endParaRPr kumimoji="1" lang="en-US" altLang="ja-JP" dirty="0"/>
          </a:p>
        </p:txBody>
      </p:sp>
    </p:spTree>
    <p:extLst>
      <p:ext uri="{BB962C8B-B14F-4D97-AF65-F5344CB8AC3E}">
        <p14:creationId xmlns:p14="http://schemas.microsoft.com/office/powerpoint/2010/main" val="3617677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これまでのまとめ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そして、最後です。</a:t>
            </a:r>
            <a:endParaRPr kumimoji="1" lang="en-US" altLang="ja-JP" dirty="0"/>
          </a:p>
          <a:p>
            <a:r>
              <a:rPr kumimoji="1" lang="ja-JP" altLang="en-US" dirty="0"/>
              <a:t>デジタル機器を使用しても実生活が損なわれないように</a:t>
            </a:r>
            <a:endParaRPr kumimoji="1" lang="en-US" altLang="ja-JP" dirty="0"/>
          </a:p>
          <a:p>
            <a:r>
              <a:rPr kumimoji="1" lang="ja-JP" altLang="en-US" dirty="0"/>
              <a:t>バランスのとれた生活をしてほしいと思います。</a:t>
            </a:r>
            <a:endParaRPr kumimoji="1" lang="en-US" altLang="ja-JP" dirty="0"/>
          </a:p>
          <a:p>
            <a:r>
              <a:rPr kumimoji="1" lang="ja-JP" altLang="en-US" dirty="0"/>
              <a:t>そのために、ぜひ、自分で守れるマイルールを作って欲しいと思います。</a:t>
            </a:r>
          </a:p>
        </p:txBody>
      </p:sp>
    </p:spTree>
    <p:extLst>
      <p:ext uri="{BB962C8B-B14F-4D97-AF65-F5344CB8AC3E}">
        <p14:creationId xmlns:p14="http://schemas.microsoft.com/office/powerpoint/2010/main" val="4254010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標語の紹介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最後に一つの標語を紹介したいと思います。</a:t>
            </a:r>
            <a:endParaRPr kumimoji="1" lang="en-US" altLang="ja-JP" dirty="0"/>
          </a:p>
          <a:p>
            <a:r>
              <a:rPr kumimoji="1" lang="ja-JP" altLang="en-US" dirty="0"/>
              <a:t>「あなたの居場所、ネットじゃなくて、現実（ここ）にある」</a:t>
            </a:r>
            <a:endParaRPr kumimoji="1" lang="en-US" altLang="ja-JP" dirty="0"/>
          </a:p>
          <a:p>
            <a:r>
              <a:rPr kumimoji="1" lang="ja-JP" altLang="en-US" dirty="0"/>
              <a:t>皆さんの居場所も、ここにあります。</a:t>
            </a:r>
            <a:endParaRPr kumimoji="1" lang="en-US" altLang="ja-JP" dirty="0"/>
          </a:p>
          <a:p>
            <a:r>
              <a:rPr kumimoji="1" lang="ja-JP" altLang="en-US" dirty="0"/>
              <a:t>現実世界の中で、上手にインターネットを活用し現実世界を</a:t>
            </a:r>
            <a:endParaRPr kumimoji="1" lang="en-US" altLang="ja-JP" dirty="0"/>
          </a:p>
          <a:p>
            <a:r>
              <a:rPr kumimoji="1" lang="ja-JP" altLang="en-US" dirty="0"/>
              <a:t>豊かにしていって欲しいと思います。</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19525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どこの何のデータか明確に伝える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これは内閣府が出している「青少年のインターネット上のトラブル認識割合」</a:t>
            </a:r>
            <a:endParaRPr kumimoji="1" lang="en-US" altLang="ja-JP" dirty="0"/>
          </a:p>
          <a:p>
            <a:r>
              <a:rPr kumimoji="1" lang="ja-JP" altLang="en-US" dirty="0"/>
              <a:t>というデータです。</a:t>
            </a:r>
            <a:endParaRPr kumimoji="1" lang="en-US" altLang="ja-JP" dirty="0"/>
          </a:p>
          <a:p>
            <a:r>
              <a:rPr kumimoji="1" lang="ja-JP" altLang="en-US" dirty="0"/>
              <a:t>左から小学生、中央が中学生、右が高校生です。</a:t>
            </a:r>
            <a:endParaRPr kumimoji="1" lang="en-US" altLang="ja-JP" dirty="0"/>
          </a:p>
          <a:p>
            <a:r>
              <a:rPr kumimoji="1" lang="ja-JP" altLang="en-US" dirty="0"/>
              <a:t>中学生が約３４％、高校生は５４％もの生徒がインターネット上で</a:t>
            </a:r>
            <a:endParaRPr kumimoji="1" lang="en-US" altLang="ja-JP" dirty="0"/>
          </a:p>
          <a:p>
            <a:r>
              <a:rPr kumimoji="1" lang="ja-JP" altLang="en-US" dirty="0"/>
              <a:t>何かしらのトラブルを感じているという数字が出ています。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自身と同じように困ったり悩んだりしている生徒が</a:t>
            </a:r>
            <a:endParaRPr kumimoji="1" lang="en-US" altLang="ja-JP" dirty="0"/>
          </a:p>
          <a:p>
            <a:r>
              <a:rPr kumimoji="1" lang="ja-JP" altLang="en-US" dirty="0"/>
              <a:t>他にもおり、自分だけが悩んでいるわけではないという</a:t>
            </a:r>
            <a:endParaRPr kumimoji="1" lang="en-US" altLang="ja-JP" dirty="0"/>
          </a:p>
          <a:p>
            <a:r>
              <a:rPr kumimoji="1" lang="ja-JP" altLang="en-US" dirty="0"/>
              <a:t>事を知らせる。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これを見ると、年齢が上がるほどトラブルを感じている人が増える</a:t>
            </a:r>
            <a:endParaRPr kumimoji="1" lang="en-US" altLang="ja-JP" dirty="0"/>
          </a:p>
          <a:p>
            <a:r>
              <a:rPr kumimoji="1" lang="ja-JP" altLang="en-US" dirty="0"/>
              <a:t>という事が分かります。高校生になると二人に一人は何か困った事を</a:t>
            </a:r>
            <a:endParaRPr kumimoji="1" lang="en-US" altLang="ja-JP" dirty="0"/>
          </a:p>
          <a:p>
            <a:r>
              <a:rPr kumimoji="1" lang="ja-JP" altLang="en-US" dirty="0"/>
              <a:t>感じているという事です。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a:t>
            </a:r>
            <a:r>
              <a:rPr kumimoji="1" lang="en-US" altLang="ja-JP" dirty="0"/>
              <a:t>https://www8.cao.go.jp/youth/youth-harm/chousa/h29/net-jittai/pdf-index.html</a:t>
            </a:r>
          </a:p>
          <a:p>
            <a:endParaRPr kumimoji="1" lang="en-US" altLang="ja-JP" dirty="0"/>
          </a:p>
        </p:txBody>
      </p:sp>
    </p:spTree>
    <p:extLst>
      <p:ext uri="{BB962C8B-B14F-4D97-AF65-F5344CB8AC3E}">
        <p14:creationId xmlns:p14="http://schemas.microsoft.com/office/powerpoint/2010/main" val="386636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どこの何のデータか明確に伝える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さて、ではどんな事にトラブルを感じているのでしょうか。</a:t>
            </a:r>
            <a:endParaRPr kumimoji="1" lang="en-US" altLang="ja-JP" dirty="0"/>
          </a:p>
          <a:p>
            <a:r>
              <a:rPr kumimoji="1" lang="ja-JP" altLang="en-US" dirty="0"/>
              <a:t>こちらも内閣府が出しているデータです。</a:t>
            </a:r>
            <a:endParaRPr kumimoji="1" lang="en-US" altLang="ja-JP" dirty="0"/>
          </a:p>
          <a:p>
            <a:r>
              <a:rPr kumimoji="1" lang="ja-JP" altLang="en-US" dirty="0"/>
              <a:t>そのトラブル内容を見ていきたいと思います。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アニメーションを順次クリックしながら内容を読み上げ</a:t>
            </a:r>
            <a:endParaRPr kumimoji="1" lang="en-US" altLang="ja-JP" dirty="0"/>
          </a:p>
          <a:p>
            <a:r>
              <a:rPr kumimoji="1" lang="ja-JP" altLang="en-US" dirty="0"/>
              <a:t>自身にも心当たりがないか、問いかけてみる</a:t>
            </a:r>
            <a:endParaRPr kumimoji="1" lang="en-US" altLang="ja-JP" dirty="0"/>
          </a:p>
          <a:p>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まずは（クリック）「迷惑メッセージやメールが送られてきたことがある」が１８％</a:t>
            </a:r>
            <a:endParaRPr kumimoji="1" lang="en-US" altLang="ja-JP" dirty="0"/>
          </a:p>
          <a:p>
            <a:r>
              <a:rPr kumimoji="1" lang="ja-JP" altLang="en-US" dirty="0"/>
              <a:t>これに困った事があるという人、手を挙げてみてください。</a:t>
            </a:r>
            <a:endParaRPr kumimoji="1" lang="en-US" altLang="ja-JP" dirty="0"/>
          </a:p>
          <a:p>
            <a:r>
              <a:rPr kumimoji="1" lang="ja-JP" altLang="en-US" dirty="0"/>
              <a:t>（その挙手によって少ない、</a:t>
            </a:r>
            <a:r>
              <a:rPr kumimoji="1" lang="ja-JP" altLang="en-US" dirty="0" err="1"/>
              <a:t>多いの</a:t>
            </a:r>
            <a:r>
              <a:rPr kumimoji="1" lang="ja-JP" altLang="en-US" dirty="0"/>
              <a:t>反応）</a:t>
            </a:r>
            <a:endParaRPr kumimoji="1" lang="en-US" altLang="ja-JP" dirty="0"/>
          </a:p>
          <a:p>
            <a:r>
              <a:rPr kumimoji="1" lang="ja-JP" altLang="en-US" dirty="0"/>
              <a:t>次は（クリック）「自分が知らない人やお店などからメッセージやメールが来たことがある」が１４％</a:t>
            </a:r>
            <a:endParaRPr kumimoji="1" lang="en-US" altLang="ja-JP" dirty="0"/>
          </a:p>
          <a:p>
            <a:r>
              <a:rPr kumimoji="1" lang="ja-JP" altLang="en-US" dirty="0"/>
              <a:t>さあ、これに困った事があるという人はどのくらいでしょうか、手を挙げてみてください。</a:t>
            </a:r>
            <a:endParaRPr kumimoji="1" lang="en-US" altLang="ja-JP" dirty="0"/>
          </a:p>
          <a:p>
            <a:r>
              <a:rPr kumimoji="1" lang="ja-JP" altLang="en-US" dirty="0"/>
              <a:t>そして（クリック）「インターネットにのめり込んで勉強に集中できなかったりしたことがある」が１２％です。</a:t>
            </a:r>
            <a:endParaRPr kumimoji="1" lang="en-US" altLang="ja-JP" dirty="0"/>
          </a:p>
          <a:p>
            <a:r>
              <a:rPr kumimoji="1" lang="ja-JP" altLang="en-US" dirty="0"/>
              <a:t>これが思い当たる人は多いんじゃないでしょうか？手を挙げてみてください。</a:t>
            </a:r>
            <a:endParaRPr kumimoji="1" lang="en-US" altLang="ja-JP" dirty="0"/>
          </a:p>
          <a:p>
            <a:endParaRPr kumimoji="1" lang="en-US" altLang="ja-JP" dirty="0"/>
          </a:p>
          <a:p>
            <a:r>
              <a:rPr kumimoji="1" lang="ja-JP" altLang="en-US" dirty="0"/>
              <a:t>皆さんも同じような内容で困った事を感じた人がいたようですね。</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a:t>
            </a:r>
            <a:r>
              <a:rPr kumimoji="1" lang="en-US" altLang="ja-JP" dirty="0"/>
              <a:t>https://www8.cao.go.jp/youth/youth-harm/chousa/h29/net-jittai/pdf-index.html</a:t>
            </a:r>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8170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デジタルウェルビーイングの紹介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皆さんは「デジタルウェルビーイング」という言葉を聞いた事がありますか？</a:t>
            </a:r>
            <a:endParaRPr kumimoji="1" lang="en-US" altLang="ja-JP" dirty="0"/>
          </a:p>
          <a:p>
            <a:r>
              <a:rPr kumimoji="1" lang="ja-JP" altLang="en-US" dirty="0"/>
              <a:t>（生徒の様子を少し見る）</a:t>
            </a:r>
            <a:endParaRPr kumimoji="1" lang="en-US" altLang="ja-JP" dirty="0"/>
          </a:p>
          <a:p>
            <a:endParaRPr kumimoji="1" lang="en-US" altLang="ja-JP" dirty="0"/>
          </a:p>
          <a:p>
            <a:r>
              <a:rPr kumimoji="1" lang="ja-JP" altLang="en-US" dirty="0"/>
              <a:t>「デジタルウェルビーイング」とはデジタル機器とのより良い生活</a:t>
            </a:r>
            <a:r>
              <a:rPr kumimoji="1" lang="ja-JP" altLang="en-US" sz="1200" b="0" i="0" kern="1200" dirty="0">
                <a:solidFill>
                  <a:schemeClr val="tx1"/>
                </a:solidFill>
                <a:effectLst/>
                <a:latin typeface="+mn-lt"/>
                <a:ea typeface="+mn-ea"/>
                <a:cs typeface="+mn-cs"/>
              </a:rPr>
              <a:t>と訳すことができます。</a:t>
            </a:r>
            <a:endParaRPr kumimoji="1" lang="ja-JP" altLang="en-US" dirty="0"/>
          </a:p>
        </p:txBody>
      </p:sp>
    </p:spTree>
    <p:extLst>
      <p:ext uri="{BB962C8B-B14F-4D97-AF65-F5344CB8AC3E}">
        <p14:creationId xmlns:p14="http://schemas.microsoft.com/office/powerpoint/2010/main" val="129632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デジタルウェルビーイングの説明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この言葉が注目されたのは昨年からです。</a:t>
            </a:r>
            <a:endParaRPr kumimoji="1" lang="en-US" altLang="ja-JP" dirty="0"/>
          </a:p>
          <a:p>
            <a:r>
              <a:rPr kumimoji="1" lang="ja-JP" altLang="en-US" dirty="0"/>
              <a:t>「ウェルビーイング」とは「健康で安心なこと、満足できる生活状態であること」を意味する英語です。</a:t>
            </a:r>
            <a:endParaRPr kumimoji="1" lang="en-US" altLang="ja-JP" dirty="0"/>
          </a:p>
          <a:p>
            <a:r>
              <a:rPr kumimoji="1" lang="ja-JP" altLang="en-US" dirty="0"/>
              <a:t>つまり「デジタルウェルビーイング」とは</a:t>
            </a:r>
            <a:endParaRPr kumimoji="1" lang="en-US" altLang="ja-JP" dirty="0"/>
          </a:p>
          <a:p>
            <a:r>
              <a:rPr kumimoji="1" lang="ja-JP" altLang="en-US" dirty="0"/>
              <a:t>「スマホやゲーム、タブレットなどデジタル機器を使用する事でおきる心身の不調から解放され、むしろデジタル機器を使用する事で心身ともに健康で幸せな状態になれるようにすること」という意味になります。</a:t>
            </a:r>
            <a:endParaRPr kumimoji="1" lang="en-US" altLang="ja-JP" dirty="0"/>
          </a:p>
          <a:p>
            <a:endParaRPr kumimoji="1" lang="en-US" altLang="ja-JP" dirty="0"/>
          </a:p>
          <a:p>
            <a:r>
              <a:rPr kumimoji="1" lang="ja-JP" altLang="en-US" dirty="0"/>
              <a:t>この言葉が注目されたきっかけとして、グーグル社やアップル社が</a:t>
            </a:r>
            <a:endParaRPr kumimoji="1" lang="en-US" altLang="ja-JP" dirty="0"/>
          </a:p>
          <a:p>
            <a:r>
              <a:rPr kumimoji="1" lang="ja-JP" altLang="en-US" dirty="0"/>
              <a:t>ユーザーのデジタルウェルビーイングをサポートする機能やサービスを発表しています。</a:t>
            </a:r>
            <a:endParaRPr kumimoji="1" lang="en-US" altLang="ja-JP" dirty="0"/>
          </a:p>
          <a:p>
            <a:endParaRPr kumimoji="1" lang="en-US" altLang="ja-JP" dirty="0"/>
          </a:p>
          <a:p>
            <a:r>
              <a:rPr kumimoji="1" lang="ja-JP" altLang="en-US" dirty="0"/>
              <a:t>デジタル機器による心身の不調といえば、「使いすぎ」によるものがあります。</a:t>
            </a:r>
            <a:endParaRPr kumimoji="1" lang="en-US" altLang="ja-JP" dirty="0"/>
          </a:p>
          <a:p>
            <a:r>
              <a:rPr kumimoji="1" lang="ja-JP" altLang="en-US" dirty="0"/>
              <a:t>これは、皆さんのような中高生だけでなく、大人の問題としても今深刻です。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en-US" altLang="ja-JP" dirty="0"/>
              <a:t>https://www.vision-net.co.jp/morebiz/digital_well-being/</a:t>
            </a:r>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80492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自分の場合と置き換えて考えてもらう　中学生の</a:t>
            </a:r>
            <a:r>
              <a:rPr kumimoji="1" lang="en-US" altLang="ja-JP" dirty="0"/>
              <a:t>4</a:t>
            </a:r>
            <a:r>
              <a:rPr kumimoji="1" lang="ja-JP" altLang="en-US" dirty="0"/>
              <a:t>コママンガの紹介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この漫画を見てください。</a:t>
            </a:r>
            <a:endParaRPr kumimoji="1" lang="en-US" altLang="ja-JP" dirty="0"/>
          </a:p>
          <a:p>
            <a:r>
              <a:rPr kumimoji="1" lang="ja-JP" altLang="en-US" dirty="0"/>
              <a:t>皆さんにもこんな事ないでしょうか。</a:t>
            </a:r>
            <a:endParaRPr kumimoji="1" lang="en-US" altLang="ja-JP" dirty="0"/>
          </a:p>
          <a:p>
            <a:r>
              <a:rPr kumimoji="1" lang="ja-JP" altLang="en-US" dirty="0"/>
              <a:t>もう寝ようとしている時に、友達からのメッセージが来て</a:t>
            </a:r>
            <a:endParaRPr kumimoji="1" lang="en-US" altLang="ja-JP" dirty="0"/>
          </a:p>
          <a:p>
            <a:r>
              <a:rPr kumimoji="1" lang="ja-JP" altLang="en-US" dirty="0"/>
              <a:t>ついつい夜ふかしをしてしまう事。</a:t>
            </a:r>
            <a:endParaRPr kumimoji="1" lang="en-US" altLang="ja-JP" dirty="0"/>
          </a:p>
          <a:p>
            <a:r>
              <a:rPr kumimoji="1" lang="ja-JP" altLang="en-US" dirty="0"/>
              <a:t>皆さんなら、どのようにしてやめる事ができますか？</a:t>
            </a:r>
            <a:endParaRPr kumimoji="1" lang="en-US" altLang="ja-JP" dirty="0"/>
          </a:p>
        </p:txBody>
      </p:sp>
    </p:spTree>
    <p:extLst>
      <p:ext uri="{BB962C8B-B14F-4D97-AF65-F5344CB8AC3E}">
        <p14:creationId xmlns:p14="http://schemas.microsoft.com/office/powerpoint/2010/main" val="224602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自分の場合と置き換えて考えてもらう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これはどうでしょうか？</a:t>
            </a:r>
            <a:endParaRPr kumimoji="1" lang="en-US" altLang="ja-JP" dirty="0"/>
          </a:p>
          <a:p>
            <a:r>
              <a:rPr kumimoji="1" lang="ja-JP" altLang="en-US" dirty="0"/>
              <a:t>朝、どうも辛そうですね。</a:t>
            </a:r>
            <a:endParaRPr kumimoji="1" lang="en-US" altLang="ja-JP" dirty="0"/>
          </a:p>
          <a:p>
            <a:r>
              <a:rPr kumimoji="1" lang="ja-JP" altLang="en-US" dirty="0"/>
              <a:t>寝不足でしょうか。</a:t>
            </a:r>
            <a:endParaRPr kumimoji="1" lang="en-US" altLang="ja-JP" dirty="0"/>
          </a:p>
        </p:txBody>
      </p:sp>
    </p:spTree>
    <p:extLst>
      <p:ext uri="{BB962C8B-B14F-4D97-AF65-F5344CB8AC3E}">
        <p14:creationId xmlns:p14="http://schemas.microsoft.com/office/powerpoint/2010/main" val="383173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自分の場合と置き換えて考えてもらう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授業中も集中できていないようです。</a:t>
            </a:r>
            <a:endParaRPr kumimoji="1" lang="en-US" altLang="ja-JP" dirty="0"/>
          </a:p>
          <a:p>
            <a:r>
              <a:rPr kumimoji="1" lang="ja-JP" altLang="en-US" dirty="0"/>
              <a:t>こんな場合、皆さんはどうしていますか？</a:t>
            </a:r>
          </a:p>
        </p:txBody>
      </p:sp>
    </p:spTree>
    <p:extLst>
      <p:ext uri="{BB962C8B-B14F-4D97-AF65-F5344CB8AC3E}">
        <p14:creationId xmlns:p14="http://schemas.microsoft.com/office/powerpoint/2010/main" val="398271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84505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7912100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839482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29161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6995998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828027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8" name="テキスト ボックス 7"/>
          <p:cNvSpPr txBox="1"/>
          <p:nvPr userDrawn="1"/>
        </p:nvSpPr>
        <p:spPr>
          <a:xfrm>
            <a:off x="265464" y="416011"/>
            <a:ext cx="5245976" cy="769441"/>
          </a:xfrm>
          <a:prstGeom prst="rect">
            <a:avLst/>
          </a:prstGeom>
          <a:noFill/>
        </p:spPr>
        <p:txBody>
          <a:bodyPr wrap="square" rtlCol="0">
            <a:spAutoFit/>
          </a:bodyPr>
          <a:lstStyle/>
          <a:p>
            <a:r>
              <a:rPr kumimoji="1" lang="ja-JP" altLang="en-US" sz="4400" b="1" dirty="0"/>
              <a:t>ポイント</a:t>
            </a:r>
          </a:p>
        </p:txBody>
      </p:sp>
    </p:spTree>
    <p:extLst>
      <p:ext uri="{BB962C8B-B14F-4D97-AF65-F5344CB8AC3E}">
        <p14:creationId xmlns:p14="http://schemas.microsoft.com/office/powerpoint/2010/main" val="24950492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77990"/>
            <a:ext cx="7886700" cy="927848"/>
          </a:xfrm>
        </p:spPr>
        <p:txBody>
          <a:bodyPr>
            <a:noAutofit/>
          </a:bodyPr>
          <a:lstStyle>
            <a:lvl1pPr algn="ctr">
              <a:defRPr sz="6000" b="1"/>
            </a:lvl1pPr>
          </a:lstStyle>
          <a:p>
            <a:endParaRPr kumimoji="1" lang="ja-JP" altLang="en-US" dirty="0"/>
          </a:p>
        </p:txBody>
      </p:sp>
      <p:sp>
        <p:nvSpPr>
          <p:cNvPr id="3" name="フッター プレースホルダー 2"/>
          <p:cNvSpPr>
            <a:spLocks noGrp="1"/>
          </p:cNvSpPr>
          <p:nvPr>
            <p:ph type="ftr" sz="quarter" idx="10"/>
          </p:nvPr>
        </p:nvSpPr>
        <p:spPr>
          <a:xfrm>
            <a:off x="0" y="6469659"/>
            <a:ext cx="3086100" cy="365125"/>
          </a:xfrm>
          <a:prstGeom prst="rect">
            <a:avLst/>
          </a:prstGeom>
        </p:spPr>
        <p:txBody>
          <a:bodyPr/>
          <a:lstStyle/>
          <a:p>
            <a:r>
              <a:rPr lang="en-US" altLang="ja-JP">
                <a:solidFill>
                  <a:prstClr val="black">
                    <a:tint val="75000"/>
                  </a:prstClr>
                </a:solidFill>
              </a:rPr>
              <a:t>©2019 IPA</a:t>
            </a:r>
            <a:endParaRPr lang="en-US" altLang="ja-JP" dirty="0">
              <a:solidFill>
                <a:prstClr val="black">
                  <a:tint val="75000"/>
                </a:prstClr>
              </a:solidFill>
            </a:endParaRPr>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866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27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198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3021313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3710143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59711035"/>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0" r:id="rId3"/>
    <p:sldLayoutId id="2147483894" r:id="rId4"/>
    <p:sldLayoutId id="2147483907" r:id="rId5"/>
    <p:sldLayoutId id="2147483902" r:id="rId6"/>
    <p:sldLayoutId id="2147483971" r:id="rId7"/>
    <p:sldLayoutId id="2147483972"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53422093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cstate="print"/>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264" y="120098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6478" y="5433657"/>
            <a:ext cx="4943485" cy="1245872"/>
          </a:xfrm>
          <a:prstGeom prst="rect">
            <a:avLst/>
          </a:prstGeom>
        </p:spPr>
      </p:pic>
      <p:sp>
        <p:nvSpPr>
          <p:cNvPr id="4" name="テキスト ボックス 3"/>
          <p:cNvSpPr txBox="1"/>
          <p:nvPr/>
        </p:nvSpPr>
        <p:spPr>
          <a:xfrm>
            <a:off x="4204002" y="145587"/>
            <a:ext cx="5053087" cy="369332"/>
          </a:xfrm>
          <a:prstGeom prst="rect">
            <a:avLst/>
          </a:prstGeom>
          <a:noFill/>
        </p:spPr>
        <p:txBody>
          <a:bodyPr wrap="square" rtlCol="0">
            <a:spAutoFit/>
          </a:bodyPr>
          <a:lstStyle/>
          <a:p>
            <a:r>
              <a:rPr lang="en-US" altLang="ja-JP" dirty="0">
                <a:solidFill>
                  <a:prstClr val="black"/>
                </a:solidFill>
              </a:rPr>
              <a:t>02_</a:t>
            </a:r>
            <a:r>
              <a:rPr lang="ja-JP" altLang="en-US" dirty="0">
                <a:solidFill>
                  <a:prstClr val="black"/>
                </a:solidFill>
              </a:rPr>
              <a:t>ペアレンタルコントロール</a:t>
            </a:r>
            <a:r>
              <a:rPr lang="en-US" altLang="ja-JP" dirty="0">
                <a:solidFill>
                  <a:prstClr val="black"/>
                </a:solidFill>
              </a:rPr>
              <a:t>_03_</a:t>
            </a:r>
            <a:r>
              <a:rPr lang="ja-JP" altLang="en-US" dirty="0">
                <a:solidFill>
                  <a:prstClr val="black"/>
                </a:solidFill>
              </a:rPr>
              <a:t>中・高校生</a:t>
            </a:r>
          </a:p>
        </p:txBody>
      </p:sp>
    </p:spTree>
    <p:extLst>
      <p:ext uri="{BB962C8B-B14F-4D97-AF65-F5344CB8AC3E}">
        <p14:creationId xmlns:p14="http://schemas.microsoft.com/office/powerpoint/2010/main" val="111986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君ならどうする？</a:t>
            </a:r>
            <a:endParaRPr kumimoji="1" lang="ja-JP" altLang="en-US" dirty="0"/>
          </a:p>
        </p:txBody>
      </p:sp>
      <p:pic>
        <p:nvPicPr>
          <p:cNvPr id="3" name="図 2"/>
          <p:cNvPicPr>
            <a:picLocks noChangeAspect="1"/>
          </p:cNvPicPr>
          <p:nvPr/>
        </p:nvPicPr>
        <p:blipFill>
          <a:blip r:embed="rId3" cstate="print"/>
          <a:stretch>
            <a:fillRect/>
          </a:stretch>
        </p:blipFill>
        <p:spPr>
          <a:xfrm>
            <a:off x="2291933" y="1759268"/>
            <a:ext cx="6775867" cy="4723827"/>
          </a:xfrm>
          <a:prstGeom prst="rect">
            <a:avLst/>
          </a:prstGeom>
        </p:spPr>
      </p:pic>
      <p:sp>
        <p:nvSpPr>
          <p:cNvPr id="7" name="テキスト ボックス 6"/>
          <p:cNvSpPr txBox="1"/>
          <p:nvPr/>
        </p:nvSpPr>
        <p:spPr>
          <a:xfrm>
            <a:off x="155274" y="1898777"/>
            <a:ext cx="1908215" cy="4148455"/>
          </a:xfrm>
          <a:prstGeom prst="rect">
            <a:avLst/>
          </a:prstGeom>
          <a:noFill/>
        </p:spPr>
        <p:txBody>
          <a:bodyPr vert="eaVert" wrap="square" rtlCol="0">
            <a:spAutoFit/>
          </a:bodyPr>
          <a:lstStyle/>
          <a:p>
            <a:r>
              <a:rPr kumimoji="1" lang="ja-JP" altLang="en-US" sz="2800" dirty="0">
                <a:latin typeface="+mj-ea"/>
                <a:ea typeface="+mj-ea"/>
              </a:rPr>
              <a:t>もう寝なきゃ</a:t>
            </a:r>
            <a:endParaRPr kumimoji="1" lang="en-US" altLang="ja-JP" sz="2800" dirty="0">
              <a:latin typeface="+mj-ea"/>
              <a:ea typeface="+mj-ea"/>
            </a:endParaRPr>
          </a:p>
          <a:p>
            <a:r>
              <a:rPr lang="ja-JP" altLang="en-US" sz="2800" dirty="0">
                <a:latin typeface="+mj-ea"/>
                <a:ea typeface="+mj-ea"/>
              </a:rPr>
              <a:t>でも、グループの会話</a:t>
            </a:r>
            <a:endParaRPr lang="en-US" altLang="ja-JP" sz="2800" dirty="0">
              <a:latin typeface="+mj-ea"/>
              <a:ea typeface="+mj-ea"/>
            </a:endParaRPr>
          </a:p>
          <a:p>
            <a:r>
              <a:rPr kumimoji="1" lang="ja-JP" altLang="en-US" sz="2800" dirty="0">
                <a:latin typeface="+mj-ea"/>
                <a:ea typeface="+mj-ea"/>
              </a:rPr>
              <a:t>終わってないし・・・・</a:t>
            </a:r>
            <a:endParaRPr kumimoji="1" lang="en-US" altLang="ja-JP" sz="2800" dirty="0">
              <a:latin typeface="+mj-ea"/>
              <a:ea typeface="+mj-ea"/>
            </a:endParaRPr>
          </a:p>
          <a:p>
            <a:r>
              <a:rPr kumimoji="1" lang="ja-JP" altLang="en-US" sz="2800" dirty="0">
                <a:latin typeface="+mj-ea"/>
                <a:ea typeface="+mj-ea"/>
              </a:rPr>
              <a:t>あと少し・・・・</a:t>
            </a:r>
          </a:p>
        </p:txBody>
      </p:sp>
      <p:sp>
        <p:nvSpPr>
          <p:cNvPr id="8" name="テキスト ボックス 7"/>
          <p:cNvSpPr txBox="1"/>
          <p:nvPr/>
        </p:nvSpPr>
        <p:spPr>
          <a:xfrm>
            <a:off x="2290970" y="1252446"/>
            <a:ext cx="7024554" cy="646331"/>
          </a:xfrm>
          <a:prstGeom prst="rect">
            <a:avLst/>
          </a:prstGeom>
          <a:noFill/>
        </p:spPr>
        <p:txBody>
          <a:bodyPr wrap="square" rtlCol="0">
            <a:spAutoFit/>
          </a:bodyPr>
          <a:lstStyle/>
          <a:p>
            <a:r>
              <a:rPr lang="ja-JP" altLang="en-US" dirty="0">
                <a:solidFill>
                  <a:prstClr val="black"/>
                </a:solidFill>
                <a:latin typeface="+mj-ea"/>
                <a:ea typeface="+mj-ea"/>
              </a:rPr>
              <a:t>第</a:t>
            </a:r>
            <a:r>
              <a:rPr lang="en-US" altLang="ja-JP" dirty="0">
                <a:solidFill>
                  <a:prstClr val="black"/>
                </a:solidFill>
                <a:latin typeface="+mj-ea"/>
                <a:ea typeface="+mj-ea"/>
              </a:rPr>
              <a:t>14</a:t>
            </a:r>
            <a:r>
              <a:rPr lang="ja-JP" altLang="en-US" dirty="0">
                <a:solidFill>
                  <a:prstClr val="black"/>
                </a:solidFill>
                <a:latin typeface="+mj-ea"/>
                <a:ea typeface="+mj-ea"/>
              </a:rPr>
              <a:t>回</a:t>
            </a:r>
            <a:r>
              <a:rPr lang="en-US" altLang="ja-JP" dirty="0">
                <a:solidFill>
                  <a:prstClr val="black"/>
                </a:solidFill>
                <a:latin typeface="+mj-ea"/>
                <a:ea typeface="+mj-ea"/>
              </a:rPr>
              <a:t>IPA</a:t>
            </a:r>
            <a:r>
              <a:rPr lang="ja-JP" altLang="en-US" dirty="0">
                <a:solidFill>
                  <a:prstClr val="black"/>
                </a:solidFill>
                <a:latin typeface="+mj-ea"/>
                <a:ea typeface="+mj-ea"/>
              </a:rPr>
              <a:t>「ひろげよう情報モラル・セキュリティコンクール」</a:t>
            </a:r>
            <a:endParaRPr lang="en-US" altLang="ja-JP" dirty="0">
              <a:solidFill>
                <a:prstClr val="black"/>
              </a:solidFill>
              <a:latin typeface="+mj-ea"/>
              <a:ea typeface="+mj-ea"/>
            </a:endParaRPr>
          </a:p>
          <a:p>
            <a:r>
              <a:rPr lang="en-US" altLang="ja-JP" dirty="0">
                <a:solidFill>
                  <a:prstClr val="black"/>
                </a:solidFill>
                <a:latin typeface="+mj-ea"/>
                <a:ea typeface="+mj-ea"/>
              </a:rPr>
              <a:t>2018</a:t>
            </a:r>
            <a:r>
              <a:rPr lang="ja-JP" altLang="en-US" dirty="0">
                <a:solidFill>
                  <a:prstClr val="black"/>
                </a:solidFill>
                <a:latin typeface="+mj-ea"/>
                <a:ea typeface="+mj-ea"/>
              </a:rPr>
              <a:t>年度４コママンガ部門　優秀賞</a:t>
            </a:r>
          </a:p>
        </p:txBody>
      </p:sp>
      <p:sp>
        <p:nvSpPr>
          <p:cNvPr id="9" name="テキスト ボックス 8"/>
          <p:cNvSpPr txBox="1"/>
          <p:nvPr/>
        </p:nvSpPr>
        <p:spPr>
          <a:xfrm>
            <a:off x="2634189" y="6483095"/>
            <a:ext cx="6557473" cy="369332"/>
          </a:xfrm>
          <a:prstGeom prst="rect">
            <a:avLst/>
          </a:prstGeom>
          <a:noFill/>
        </p:spPr>
        <p:txBody>
          <a:bodyPr wrap="square" rtlCol="0">
            <a:spAutoFit/>
          </a:bodyPr>
          <a:lstStyle/>
          <a:p>
            <a:r>
              <a:rPr lang="zh-TW" altLang="en-US" dirty="0">
                <a:solidFill>
                  <a:prstClr val="black"/>
                </a:solidFill>
                <a:latin typeface="+mj-ea"/>
                <a:ea typeface="+mj-ea"/>
              </a:rPr>
              <a:t>宮崎県</a:t>
            </a:r>
            <a:r>
              <a:rPr lang="ja-JP" altLang="en-US" dirty="0">
                <a:solidFill>
                  <a:prstClr val="black"/>
                </a:solidFill>
                <a:latin typeface="+mj-ea"/>
                <a:ea typeface="+mj-ea"/>
              </a:rPr>
              <a:t>　</a:t>
            </a:r>
            <a:r>
              <a:rPr lang="zh-TW" altLang="en-US" dirty="0">
                <a:solidFill>
                  <a:prstClr val="black"/>
                </a:solidFill>
                <a:latin typeface="+mj-ea"/>
                <a:ea typeface="+mj-ea"/>
              </a:rPr>
              <a:t> 宮崎市立佐土原中学校 </a:t>
            </a:r>
            <a:r>
              <a:rPr lang="en-US" altLang="zh-TW" dirty="0">
                <a:solidFill>
                  <a:prstClr val="black"/>
                </a:solidFill>
                <a:latin typeface="+mj-ea"/>
                <a:ea typeface="+mj-ea"/>
              </a:rPr>
              <a:t>3</a:t>
            </a:r>
            <a:r>
              <a:rPr lang="zh-TW" altLang="en-US" dirty="0">
                <a:solidFill>
                  <a:prstClr val="black"/>
                </a:solidFill>
                <a:latin typeface="+mj-ea"/>
                <a:ea typeface="+mj-ea"/>
              </a:rPr>
              <a:t>年</a:t>
            </a:r>
            <a:r>
              <a:rPr lang="ja-JP" altLang="en-US" dirty="0">
                <a:solidFill>
                  <a:prstClr val="black"/>
                </a:solidFill>
                <a:latin typeface="+mj-ea"/>
                <a:ea typeface="+mj-ea"/>
              </a:rPr>
              <a:t>（当時）</a:t>
            </a:r>
            <a:r>
              <a:rPr lang="ja-JP" altLang="en-US" dirty="0">
                <a:latin typeface="+mj-ea"/>
                <a:ea typeface="+mj-ea"/>
              </a:rPr>
              <a:t>薦田　ゆりさん</a:t>
            </a:r>
            <a:endParaRPr lang="ja-JP" altLang="en-US" dirty="0">
              <a:solidFill>
                <a:prstClr val="black"/>
              </a:solidFill>
              <a:latin typeface="+mj-ea"/>
              <a:ea typeface="+mj-ea"/>
            </a:endParaRPr>
          </a:p>
        </p:txBody>
      </p:sp>
    </p:spTree>
    <p:extLst>
      <p:ext uri="{BB962C8B-B14F-4D97-AF65-F5344CB8AC3E}">
        <p14:creationId xmlns:p14="http://schemas.microsoft.com/office/powerpoint/2010/main" val="216690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sz="half" idx="1"/>
          </p:nvPr>
        </p:nvPicPr>
        <p:blipFill>
          <a:blip r:embed="rId3" cstate="print"/>
          <a:stretch>
            <a:fillRect/>
          </a:stretch>
        </p:blipFill>
        <p:spPr>
          <a:xfrm>
            <a:off x="2021368" y="1767841"/>
            <a:ext cx="6796656" cy="4788552"/>
          </a:xfrm>
          <a:prstGeom prst="rect">
            <a:avLst/>
          </a:prstGeom>
        </p:spPr>
      </p:pic>
      <p:sp>
        <p:nvSpPr>
          <p:cNvPr id="5" name="タイトル 4"/>
          <p:cNvSpPr>
            <a:spLocks noGrp="1"/>
          </p:cNvSpPr>
          <p:nvPr>
            <p:ph type="title"/>
          </p:nvPr>
        </p:nvSpPr>
        <p:spPr/>
        <p:txBody>
          <a:bodyPr/>
          <a:lstStyle/>
          <a:p>
            <a:r>
              <a:rPr lang="ja-JP" altLang="en-US" dirty="0"/>
              <a:t>君ならどうする？</a:t>
            </a:r>
            <a:endParaRPr kumimoji="1" lang="ja-JP" altLang="en-US" dirty="0"/>
          </a:p>
        </p:txBody>
      </p:sp>
      <p:sp>
        <p:nvSpPr>
          <p:cNvPr id="8" name="テキスト ボックス 7"/>
          <p:cNvSpPr txBox="1"/>
          <p:nvPr/>
        </p:nvSpPr>
        <p:spPr>
          <a:xfrm>
            <a:off x="370728" y="1984121"/>
            <a:ext cx="1477328" cy="4148455"/>
          </a:xfrm>
          <a:prstGeom prst="rect">
            <a:avLst/>
          </a:prstGeom>
          <a:noFill/>
        </p:spPr>
        <p:txBody>
          <a:bodyPr vert="eaVert" wrap="square" rtlCol="0">
            <a:spAutoFit/>
          </a:bodyPr>
          <a:lstStyle/>
          <a:p>
            <a:r>
              <a:rPr kumimoji="1" lang="ja-JP" altLang="en-US" sz="2800" dirty="0">
                <a:latin typeface="+mj-ea"/>
                <a:ea typeface="+mj-ea"/>
              </a:rPr>
              <a:t>朝</a:t>
            </a:r>
            <a:endParaRPr kumimoji="1" lang="en-US" altLang="ja-JP" sz="2800" dirty="0">
              <a:latin typeface="+mj-ea"/>
              <a:ea typeface="+mj-ea"/>
            </a:endParaRPr>
          </a:p>
          <a:p>
            <a:r>
              <a:rPr lang="ja-JP" altLang="en-US" sz="2800" dirty="0">
                <a:latin typeface="+mj-ea"/>
                <a:ea typeface="+mj-ea"/>
              </a:rPr>
              <a:t>ねむい</a:t>
            </a:r>
            <a:endParaRPr lang="en-US" altLang="ja-JP" sz="2800" dirty="0">
              <a:latin typeface="+mj-ea"/>
              <a:ea typeface="+mj-ea"/>
            </a:endParaRPr>
          </a:p>
          <a:p>
            <a:r>
              <a:rPr lang="ja-JP" altLang="en-US" sz="2800" dirty="0">
                <a:latin typeface="+mj-ea"/>
                <a:ea typeface="+mj-ea"/>
              </a:rPr>
              <a:t>頭痛い</a:t>
            </a:r>
            <a:endParaRPr kumimoji="1" lang="ja-JP" altLang="en-US" sz="2800" dirty="0">
              <a:latin typeface="+mj-ea"/>
              <a:ea typeface="+mj-ea"/>
            </a:endParaRPr>
          </a:p>
        </p:txBody>
      </p:sp>
    </p:spTree>
    <p:extLst>
      <p:ext uri="{BB962C8B-B14F-4D97-AF65-F5344CB8AC3E}">
        <p14:creationId xmlns:p14="http://schemas.microsoft.com/office/powerpoint/2010/main" val="219541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sz="half" idx="1"/>
          </p:nvPr>
        </p:nvPicPr>
        <p:blipFill>
          <a:blip r:embed="rId3" cstate="print"/>
          <a:stretch>
            <a:fillRect/>
          </a:stretch>
        </p:blipFill>
        <p:spPr>
          <a:xfrm>
            <a:off x="2067562" y="1775360"/>
            <a:ext cx="6759446" cy="4724644"/>
          </a:xfrm>
          <a:prstGeom prst="rect">
            <a:avLst/>
          </a:prstGeom>
        </p:spPr>
      </p:pic>
      <p:sp>
        <p:nvSpPr>
          <p:cNvPr id="5" name="タイトル 4"/>
          <p:cNvSpPr>
            <a:spLocks noGrp="1"/>
          </p:cNvSpPr>
          <p:nvPr>
            <p:ph type="title"/>
          </p:nvPr>
        </p:nvSpPr>
        <p:spPr/>
        <p:txBody>
          <a:bodyPr/>
          <a:lstStyle/>
          <a:p>
            <a:r>
              <a:rPr lang="ja-JP" altLang="en-US" dirty="0"/>
              <a:t>君ならどうする？</a:t>
            </a:r>
            <a:endParaRPr kumimoji="1" lang="ja-JP" altLang="en-US" dirty="0"/>
          </a:p>
        </p:txBody>
      </p:sp>
      <p:sp>
        <p:nvSpPr>
          <p:cNvPr id="9" name="テキスト ボックス 8"/>
          <p:cNvSpPr txBox="1"/>
          <p:nvPr/>
        </p:nvSpPr>
        <p:spPr>
          <a:xfrm>
            <a:off x="-271540" y="1886585"/>
            <a:ext cx="2339102" cy="4770247"/>
          </a:xfrm>
          <a:prstGeom prst="rect">
            <a:avLst/>
          </a:prstGeom>
          <a:noFill/>
        </p:spPr>
        <p:txBody>
          <a:bodyPr vert="eaVert" wrap="square" rtlCol="0">
            <a:spAutoFit/>
          </a:bodyPr>
          <a:lstStyle/>
          <a:p>
            <a:r>
              <a:rPr kumimoji="1" lang="ja-JP" altLang="en-US" sz="2800" dirty="0">
                <a:latin typeface="+mj-ea"/>
                <a:ea typeface="+mj-ea"/>
              </a:rPr>
              <a:t>授業中</a:t>
            </a:r>
            <a:endParaRPr kumimoji="1" lang="en-US" altLang="ja-JP" sz="2800" dirty="0">
              <a:latin typeface="+mj-ea"/>
              <a:ea typeface="+mj-ea"/>
            </a:endParaRPr>
          </a:p>
          <a:p>
            <a:r>
              <a:rPr lang="ja-JP" altLang="en-US" sz="2800" dirty="0">
                <a:latin typeface="+mj-ea"/>
                <a:ea typeface="+mj-ea"/>
              </a:rPr>
              <a:t>授業に集中できない・・・</a:t>
            </a:r>
            <a:endParaRPr lang="en-US" altLang="ja-JP" sz="2800" dirty="0">
              <a:latin typeface="+mj-ea"/>
              <a:ea typeface="+mj-ea"/>
            </a:endParaRPr>
          </a:p>
          <a:p>
            <a:r>
              <a:rPr lang="ja-JP" altLang="en-US" sz="2800" dirty="0">
                <a:latin typeface="+mj-ea"/>
                <a:ea typeface="+mj-ea"/>
              </a:rPr>
              <a:t>体がだるい・・・</a:t>
            </a:r>
            <a:endParaRPr lang="en-US" altLang="ja-JP" sz="2800" dirty="0">
              <a:latin typeface="+mj-ea"/>
              <a:ea typeface="+mj-ea"/>
            </a:endParaRPr>
          </a:p>
          <a:p>
            <a:r>
              <a:rPr lang="ja-JP" altLang="en-US" sz="2800" dirty="0">
                <a:latin typeface="+mj-ea"/>
                <a:ea typeface="+mj-ea"/>
              </a:rPr>
              <a:t>ねむい</a:t>
            </a:r>
            <a:endParaRPr lang="en-US" altLang="ja-JP" sz="2800" dirty="0">
              <a:latin typeface="+mj-ea"/>
              <a:ea typeface="+mj-ea"/>
            </a:endParaRPr>
          </a:p>
          <a:p>
            <a:endParaRPr kumimoji="1" lang="ja-JP" altLang="en-US" sz="2800" dirty="0">
              <a:latin typeface="+mj-ea"/>
              <a:ea typeface="+mj-ea"/>
            </a:endParaRPr>
          </a:p>
        </p:txBody>
      </p:sp>
    </p:spTree>
    <p:extLst>
      <p:ext uri="{BB962C8B-B14F-4D97-AF65-F5344CB8AC3E}">
        <p14:creationId xmlns:p14="http://schemas.microsoft.com/office/powerpoint/2010/main" val="307376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1"/>
          <p:cNvPicPr>
            <a:picLocks noGrp="1" noChangeAspect="1"/>
          </p:cNvPicPr>
          <p:nvPr>
            <p:ph sz="half" idx="1"/>
          </p:nvPr>
        </p:nvPicPr>
        <p:blipFill>
          <a:blip r:embed="rId3" cstate="print"/>
          <a:stretch>
            <a:fillRect/>
          </a:stretch>
        </p:blipFill>
        <p:spPr>
          <a:xfrm>
            <a:off x="2023872" y="1608103"/>
            <a:ext cx="6916072" cy="4872686"/>
          </a:xfrm>
          <a:prstGeom prst="rect">
            <a:avLst/>
          </a:prstGeom>
        </p:spPr>
      </p:pic>
      <p:sp>
        <p:nvSpPr>
          <p:cNvPr id="5" name="タイトル 4"/>
          <p:cNvSpPr>
            <a:spLocks noGrp="1"/>
          </p:cNvSpPr>
          <p:nvPr>
            <p:ph type="title"/>
          </p:nvPr>
        </p:nvSpPr>
        <p:spPr/>
        <p:txBody>
          <a:bodyPr/>
          <a:lstStyle/>
          <a:p>
            <a:r>
              <a:rPr lang="ja-JP" altLang="en-US" dirty="0"/>
              <a:t>君ならどうする？</a:t>
            </a:r>
            <a:endParaRPr kumimoji="1" lang="ja-JP" altLang="en-US" dirty="0"/>
          </a:p>
        </p:txBody>
      </p:sp>
      <p:sp>
        <p:nvSpPr>
          <p:cNvPr id="6" name="テキスト ボックス 5"/>
          <p:cNvSpPr txBox="1"/>
          <p:nvPr/>
        </p:nvSpPr>
        <p:spPr>
          <a:xfrm>
            <a:off x="11208" y="1617237"/>
            <a:ext cx="2031325" cy="4770247"/>
          </a:xfrm>
          <a:prstGeom prst="rect">
            <a:avLst/>
          </a:prstGeom>
          <a:noFill/>
        </p:spPr>
        <p:txBody>
          <a:bodyPr vert="eaVert" wrap="square" rtlCol="0">
            <a:spAutoFit/>
          </a:bodyPr>
          <a:lstStyle/>
          <a:p>
            <a:r>
              <a:rPr kumimoji="1" lang="ja-JP" altLang="en-US" sz="2400" dirty="0">
                <a:latin typeface="+mj-ea"/>
                <a:ea typeface="+mj-ea"/>
              </a:rPr>
              <a:t>このように生活や勉強に</a:t>
            </a:r>
            <a:endParaRPr kumimoji="1" lang="en-US" altLang="ja-JP" sz="2400" dirty="0">
              <a:latin typeface="+mj-ea"/>
              <a:ea typeface="+mj-ea"/>
            </a:endParaRPr>
          </a:p>
          <a:p>
            <a:r>
              <a:rPr lang="ja-JP" altLang="en-US" sz="2400" dirty="0">
                <a:latin typeface="+mj-ea"/>
                <a:ea typeface="+mj-ea"/>
              </a:rPr>
              <a:t>支障をきたしてしまいます。</a:t>
            </a:r>
            <a:endParaRPr lang="en-US" altLang="ja-JP" sz="2400" dirty="0">
              <a:latin typeface="+mj-ea"/>
              <a:ea typeface="+mj-ea"/>
            </a:endParaRPr>
          </a:p>
          <a:p>
            <a:r>
              <a:rPr kumimoji="1" lang="ja-JP" altLang="en-US" sz="2400" dirty="0" err="1">
                <a:latin typeface="+mj-ea"/>
                <a:ea typeface="+mj-ea"/>
              </a:rPr>
              <a:t>なので</a:t>
            </a:r>
            <a:r>
              <a:rPr kumimoji="1" lang="ja-JP" altLang="en-US" sz="2400" dirty="0">
                <a:latin typeface="+mj-ea"/>
                <a:ea typeface="+mj-ea"/>
              </a:rPr>
              <a:t>ルールを決めたり、</a:t>
            </a:r>
            <a:endParaRPr kumimoji="1" lang="en-US" altLang="ja-JP" sz="2400" dirty="0">
              <a:latin typeface="+mj-ea"/>
              <a:ea typeface="+mj-ea"/>
            </a:endParaRPr>
          </a:p>
          <a:p>
            <a:r>
              <a:rPr lang="ja-JP" altLang="en-US" sz="2400" dirty="0">
                <a:latin typeface="+mj-ea"/>
                <a:ea typeface="+mj-ea"/>
              </a:rPr>
              <a:t>利用時間を制限するアプリなどを利用しましょう。</a:t>
            </a:r>
            <a:endParaRPr kumimoji="1" lang="ja-JP" altLang="en-US" sz="2400" dirty="0">
              <a:latin typeface="+mj-ea"/>
              <a:ea typeface="+mj-ea"/>
            </a:endParaRPr>
          </a:p>
        </p:txBody>
      </p:sp>
    </p:spTree>
    <p:extLst>
      <p:ext uri="{BB962C8B-B14F-4D97-AF65-F5344CB8AC3E}">
        <p14:creationId xmlns:p14="http://schemas.microsoft.com/office/powerpoint/2010/main" val="67537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276" y="485367"/>
            <a:ext cx="7958418" cy="784598"/>
          </a:xfrm>
        </p:spPr>
        <p:txBody>
          <a:bodyPr/>
          <a:lstStyle/>
          <a:p>
            <a:r>
              <a:rPr kumimoji="1" lang="ja-JP" altLang="en-US" dirty="0"/>
              <a:t>ネット依存の中高生増加</a:t>
            </a:r>
          </a:p>
        </p:txBody>
      </p:sp>
      <p:graphicFrame>
        <p:nvGraphicFramePr>
          <p:cNvPr id="7" name="グラフ 6"/>
          <p:cNvGraphicFramePr/>
          <p:nvPr>
            <p:extLst>
              <p:ext uri="{D42A27DB-BD31-4B8C-83A1-F6EECF244321}">
                <p14:modId xmlns:p14="http://schemas.microsoft.com/office/powerpoint/2010/main" val="1224502447"/>
              </p:ext>
            </p:extLst>
          </p:nvPr>
        </p:nvGraphicFramePr>
        <p:xfrm>
          <a:off x="598516" y="2001582"/>
          <a:ext cx="8204662" cy="4447916"/>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74644" y="1595900"/>
            <a:ext cx="9210501" cy="584775"/>
          </a:xfrm>
          <a:prstGeom prst="rect">
            <a:avLst/>
          </a:prstGeom>
        </p:spPr>
        <p:txBody>
          <a:bodyPr wrap="square">
            <a:spAutoFit/>
          </a:bodyPr>
          <a:lstStyle/>
          <a:p>
            <a:r>
              <a:rPr lang="en-US" altLang="ja-JP" sz="3200" dirty="0"/>
              <a:t>2012</a:t>
            </a:r>
            <a:r>
              <a:rPr lang="ja-JP" altLang="en-US" sz="3200" dirty="0"/>
              <a:t>年調査と</a:t>
            </a:r>
            <a:r>
              <a:rPr lang="en-US" altLang="ja-JP" sz="3200" dirty="0"/>
              <a:t>2017</a:t>
            </a:r>
            <a:r>
              <a:rPr lang="ja-JP" altLang="en-US" sz="3200" dirty="0"/>
              <a:t>年調査の病的使用者割合比較</a:t>
            </a:r>
          </a:p>
        </p:txBody>
      </p:sp>
      <p:sp>
        <p:nvSpPr>
          <p:cNvPr id="6" name="テキスト ボックス 5">
            <a:extLst>
              <a:ext uri="{FF2B5EF4-FFF2-40B4-BE49-F238E27FC236}">
                <a16:creationId xmlns="" xmlns:a16="http://schemas.microsoft.com/office/drawing/2014/main" id="{7E1E473E-BD63-49F4-99B0-A977FA0CB9E4}"/>
              </a:ext>
            </a:extLst>
          </p:cNvPr>
          <p:cNvSpPr txBox="1"/>
          <p:nvPr/>
        </p:nvSpPr>
        <p:spPr>
          <a:xfrm>
            <a:off x="2236930" y="6376346"/>
            <a:ext cx="8204662" cy="461665"/>
          </a:xfrm>
          <a:prstGeom prst="rect">
            <a:avLst/>
          </a:prstGeom>
          <a:noFill/>
        </p:spPr>
        <p:txBody>
          <a:bodyPr wrap="square" rtlCol="0">
            <a:spAutoFit/>
          </a:bodyPr>
          <a:lstStyle/>
          <a:p>
            <a:r>
              <a:rPr lang="ja-JP" altLang="en-US" sz="1200" dirty="0">
                <a:latin typeface="+mj-ea"/>
                <a:ea typeface="+mj-ea"/>
              </a:rPr>
              <a:t>出典：厚生労働省</a:t>
            </a:r>
            <a:r>
              <a:rPr kumimoji="1" lang="ja-JP" altLang="en-US" sz="1200" dirty="0">
                <a:latin typeface="+mj-ea"/>
                <a:ea typeface="+mj-ea"/>
              </a:rPr>
              <a:t>「飲酒や喫煙等の実態調査と生活習慣病予防のため</a:t>
            </a:r>
            <a:r>
              <a:rPr kumimoji="1" lang="ja-JP" altLang="en-US" sz="1200" dirty="0" smtClean="0">
                <a:latin typeface="+mj-ea"/>
                <a:ea typeface="+mj-ea"/>
              </a:rPr>
              <a:t>の</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減</a:t>
            </a:r>
            <a:r>
              <a:rPr kumimoji="1" lang="ja-JP" altLang="en-US" sz="1200" dirty="0">
                <a:latin typeface="+mj-ea"/>
                <a:ea typeface="+mj-ea"/>
              </a:rPr>
              <a:t>酒の効果的な介入法の開発に関する研究」</a:t>
            </a:r>
          </a:p>
        </p:txBody>
      </p:sp>
    </p:spTree>
    <p:extLst>
      <p:ext uri="{BB962C8B-B14F-4D97-AF65-F5344CB8AC3E}">
        <p14:creationId xmlns:p14="http://schemas.microsoft.com/office/powerpoint/2010/main" val="53443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71463"/>
            <a:ext cx="9144000" cy="1143000"/>
          </a:xfrm>
        </p:spPr>
        <p:txBody>
          <a:bodyPr>
            <a:normAutofit fontScale="90000"/>
          </a:bodyPr>
          <a:lstStyle/>
          <a:p>
            <a:pPr algn="l"/>
            <a:r>
              <a:rPr lang="en-US" altLang="ja-JP" sz="4800" dirty="0">
                <a:latin typeface="+mj-ea"/>
              </a:rPr>
              <a:t>30</a:t>
            </a:r>
            <a:r>
              <a:rPr lang="ja-JP" altLang="en-US" sz="4800" dirty="0">
                <a:latin typeface="+mj-ea"/>
              </a:rPr>
              <a:t>日間の平日</a:t>
            </a:r>
            <a:r>
              <a:rPr lang="en-US" altLang="ja-JP" sz="4800" dirty="0">
                <a:latin typeface="+mj-ea"/>
              </a:rPr>
              <a:t/>
            </a:r>
            <a:br>
              <a:rPr lang="en-US" altLang="ja-JP" sz="4800" dirty="0">
                <a:latin typeface="+mj-ea"/>
              </a:rPr>
            </a:br>
            <a:r>
              <a:rPr lang="ja-JP" altLang="en-US" sz="4800" dirty="0">
                <a:latin typeface="+mj-ea"/>
              </a:rPr>
              <a:t>インターネット使用時間</a:t>
            </a:r>
            <a:endParaRPr kumimoji="1" lang="ja-JP" altLang="en-US" sz="3200" dirty="0">
              <a:latin typeface="+mj-ea"/>
            </a:endParaRPr>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982053557"/>
              </p:ext>
            </p:extLst>
          </p:nvPr>
        </p:nvGraphicFramePr>
        <p:xfrm>
          <a:off x="35496" y="1414849"/>
          <a:ext cx="9687134"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 xmlns:a16="http://schemas.microsoft.com/office/drawing/2014/main" id="{30F97135-DDD9-4EAA-AD5E-9CB8CFCD9115}"/>
              </a:ext>
            </a:extLst>
          </p:cNvPr>
          <p:cNvSpPr txBox="1"/>
          <p:nvPr/>
        </p:nvSpPr>
        <p:spPr>
          <a:xfrm>
            <a:off x="2280203" y="6242765"/>
            <a:ext cx="8204662" cy="461665"/>
          </a:xfrm>
          <a:prstGeom prst="rect">
            <a:avLst/>
          </a:prstGeom>
          <a:noFill/>
        </p:spPr>
        <p:txBody>
          <a:bodyPr wrap="square" rtlCol="0">
            <a:spAutoFit/>
          </a:bodyPr>
          <a:lstStyle/>
          <a:p>
            <a:r>
              <a:rPr lang="ja-JP" altLang="en-US" sz="1200" dirty="0">
                <a:latin typeface="+mj-ea"/>
                <a:ea typeface="+mj-ea"/>
              </a:rPr>
              <a:t>出典：厚生労働省</a:t>
            </a:r>
            <a:r>
              <a:rPr kumimoji="1" lang="ja-JP" altLang="en-US" sz="1200" dirty="0">
                <a:latin typeface="+mj-ea"/>
                <a:ea typeface="+mj-ea"/>
              </a:rPr>
              <a:t>「飲酒や喫煙等の実態調査と生活習慣病予防のため</a:t>
            </a:r>
            <a:r>
              <a:rPr kumimoji="1" lang="ja-JP" altLang="en-US" sz="1200" dirty="0" smtClean="0">
                <a:latin typeface="+mj-ea"/>
                <a:ea typeface="+mj-ea"/>
              </a:rPr>
              <a:t>の</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減</a:t>
            </a:r>
            <a:r>
              <a:rPr kumimoji="1" lang="ja-JP" altLang="en-US" sz="1200" dirty="0">
                <a:latin typeface="+mj-ea"/>
                <a:ea typeface="+mj-ea"/>
              </a:rPr>
              <a:t>酒の効果的な介入法の開発に関する研究」</a:t>
            </a:r>
          </a:p>
        </p:txBody>
      </p:sp>
    </p:spTree>
    <p:extLst>
      <p:ext uri="{BB962C8B-B14F-4D97-AF65-F5344CB8AC3E}">
        <p14:creationId xmlns:p14="http://schemas.microsoft.com/office/powerpoint/2010/main" val="40640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7" dur="500"/>
                                        <p:tgtEl>
                                          <p:spTgt spid="2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2" dur="500"/>
                                        <p:tgtEl>
                                          <p:spTgt spid="2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7" dur="500"/>
                                        <p:tgtEl>
                                          <p:spTgt spid="2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left)">
                                      <p:cBhvr>
                                        <p:cTn id="22" dur="500"/>
                                        <p:tgtEl>
                                          <p:spTgt spid="2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left)">
                                      <p:cBhvr>
                                        <p:cTn id="27" dur="500"/>
                                        <p:tgtEl>
                                          <p:spTgt spid="2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graphicEl>
                                              <a:chart seriesIdx="4" categoryIdx="-4" bldStep="series"/>
                                            </p:graphicEl>
                                          </p:spTgt>
                                        </p:tgtEl>
                                        <p:attrNameLst>
                                          <p:attrName>style.visibility</p:attrName>
                                        </p:attrNameLst>
                                      </p:cBhvr>
                                      <p:to>
                                        <p:strVal val="visible"/>
                                      </p:to>
                                    </p:set>
                                    <p:animEffect transition="in" filter="wipe(left)">
                                      <p:cBhvr>
                                        <p:cTn id="32" dur="500"/>
                                        <p:tgtEl>
                                          <p:spTgt spid="2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graphicEl>
                                              <a:chart seriesIdx="5" categoryIdx="-4" bldStep="series"/>
                                            </p:graphicEl>
                                          </p:spTgt>
                                        </p:tgtEl>
                                        <p:attrNameLst>
                                          <p:attrName>style.visibility</p:attrName>
                                        </p:attrNameLst>
                                      </p:cBhvr>
                                      <p:to>
                                        <p:strVal val="visible"/>
                                      </p:to>
                                    </p:set>
                                    <p:animEffect transition="in" filter="wipe(left)">
                                      <p:cBhvr>
                                        <p:cTn id="37" dur="500"/>
                                        <p:tgtEl>
                                          <p:spTgt spid="2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graphicEl>
                                              <a:chart seriesIdx="6" categoryIdx="-4" bldStep="series"/>
                                            </p:graphicEl>
                                          </p:spTgt>
                                        </p:tgtEl>
                                        <p:attrNameLst>
                                          <p:attrName>style.visibility</p:attrName>
                                        </p:attrNameLst>
                                      </p:cBhvr>
                                      <p:to>
                                        <p:strVal val="visible"/>
                                      </p:to>
                                    </p:set>
                                    <p:animEffect transition="in" filter="wipe(left)">
                                      <p:cBhvr>
                                        <p:cTn id="42" dur="500"/>
                                        <p:tgtEl>
                                          <p:spTgt spid="2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271463"/>
            <a:ext cx="9144000" cy="1143000"/>
          </a:xfrm>
        </p:spPr>
        <p:txBody>
          <a:bodyPr>
            <a:normAutofit fontScale="90000"/>
          </a:bodyPr>
          <a:lstStyle/>
          <a:p>
            <a:pPr algn="l"/>
            <a:r>
              <a:rPr lang="en-US" altLang="ja-JP" sz="4800" dirty="0">
                <a:latin typeface="+mj-ea"/>
              </a:rPr>
              <a:t>30</a:t>
            </a:r>
            <a:r>
              <a:rPr lang="ja-JP" altLang="en-US" sz="4800" dirty="0">
                <a:latin typeface="+mj-ea"/>
              </a:rPr>
              <a:t>日間の休日</a:t>
            </a:r>
            <a:r>
              <a:rPr lang="en-US" altLang="ja-JP" sz="4800" dirty="0">
                <a:latin typeface="+mj-ea"/>
              </a:rPr>
              <a:t/>
            </a:r>
            <a:br>
              <a:rPr lang="en-US" altLang="ja-JP" sz="4800" dirty="0">
                <a:latin typeface="+mj-ea"/>
              </a:rPr>
            </a:br>
            <a:r>
              <a:rPr lang="ja-JP" altLang="en-US" sz="4800" dirty="0">
                <a:latin typeface="+mj-ea"/>
              </a:rPr>
              <a:t>インターネット使用時間</a:t>
            </a:r>
            <a:endParaRPr kumimoji="1" lang="ja-JP" altLang="en-US" sz="3200" dirty="0">
              <a:latin typeface="+mj-ea"/>
            </a:endParaRPr>
          </a:p>
        </p:txBody>
      </p:sp>
      <p:graphicFrame>
        <p:nvGraphicFramePr>
          <p:cNvPr id="25" name="コンテンツ プレースホルダー 3"/>
          <p:cNvGraphicFramePr>
            <a:graphicFrameLocks/>
          </p:cNvGraphicFramePr>
          <p:nvPr>
            <p:extLst>
              <p:ext uri="{D42A27DB-BD31-4B8C-83A1-F6EECF244321}">
                <p14:modId xmlns:p14="http://schemas.microsoft.com/office/powerpoint/2010/main" val="1942586942"/>
              </p:ext>
            </p:extLst>
          </p:nvPr>
        </p:nvGraphicFramePr>
        <p:xfrm>
          <a:off x="-279918" y="970384"/>
          <a:ext cx="9423918" cy="535577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 xmlns:a16="http://schemas.microsoft.com/office/drawing/2014/main" id="{30F97135-DDD9-4EAA-AD5E-9CB8CFCD9115}"/>
              </a:ext>
            </a:extLst>
          </p:cNvPr>
          <p:cNvSpPr txBox="1"/>
          <p:nvPr/>
        </p:nvSpPr>
        <p:spPr>
          <a:xfrm>
            <a:off x="2280203" y="6242765"/>
            <a:ext cx="8204662" cy="461665"/>
          </a:xfrm>
          <a:prstGeom prst="rect">
            <a:avLst/>
          </a:prstGeom>
          <a:noFill/>
        </p:spPr>
        <p:txBody>
          <a:bodyPr wrap="square" rtlCol="0">
            <a:spAutoFit/>
          </a:bodyPr>
          <a:lstStyle/>
          <a:p>
            <a:r>
              <a:rPr lang="ja-JP" altLang="en-US" sz="1200" dirty="0">
                <a:latin typeface="+mj-ea"/>
                <a:ea typeface="+mj-ea"/>
              </a:rPr>
              <a:t>出典：厚生労働省</a:t>
            </a:r>
            <a:r>
              <a:rPr kumimoji="1" lang="ja-JP" altLang="en-US" sz="1200" dirty="0">
                <a:latin typeface="+mj-ea"/>
                <a:ea typeface="+mj-ea"/>
              </a:rPr>
              <a:t>「飲酒や喫煙等の実態調査と生活習慣病予防のため</a:t>
            </a:r>
            <a:r>
              <a:rPr kumimoji="1" lang="ja-JP" altLang="en-US" sz="1200" dirty="0" smtClean="0">
                <a:latin typeface="+mj-ea"/>
                <a:ea typeface="+mj-ea"/>
              </a:rPr>
              <a:t>の</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減</a:t>
            </a:r>
            <a:r>
              <a:rPr kumimoji="1" lang="ja-JP" altLang="en-US" sz="1200" dirty="0">
                <a:latin typeface="+mj-ea"/>
                <a:ea typeface="+mj-ea"/>
              </a:rPr>
              <a:t>酒の効果的な介入法の開発に関する研究」</a:t>
            </a:r>
          </a:p>
        </p:txBody>
      </p:sp>
    </p:spTree>
    <p:extLst>
      <p:ext uri="{BB962C8B-B14F-4D97-AF65-F5344CB8AC3E}">
        <p14:creationId xmlns:p14="http://schemas.microsoft.com/office/powerpoint/2010/main" val="5336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wipe(left)">
                                      <p:cBhvr>
                                        <p:cTn id="7" dur="500"/>
                                        <p:tgtEl>
                                          <p:spTgt spid="2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wipe(left)">
                                      <p:cBhvr>
                                        <p:cTn id="12" dur="500"/>
                                        <p:tgtEl>
                                          <p:spTgt spid="2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wipe(left)">
                                      <p:cBhvr>
                                        <p:cTn id="17" dur="500"/>
                                        <p:tgtEl>
                                          <p:spTgt spid="2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wipe(left)">
                                      <p:cBhvr>
                                        <p:cTn id="22" dur="500"/>
                                        <p:tgtEl>
                                          <p:spTgt spid="2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wipe(left)">
                                      <p:cBhvr>
                                        <p:cTn id="27" dur="500"/>
                                        <p:tgtEl>
                                          <p:spTgt spid="2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graphicEl>
                                              <a:chart seriesIdx="4" categoryIdx="-4" bldStep="series"/>
                                            </p:graphicEl>
                                          </p:spTgt>
                                        </p:tgtEl>
                                        <p:attrNameLst>
                                          <p:attrName>style.visibility</p:attrName>
                                        </p:attrNameLst>
                                      </p:cBhvr>
                                      <p:to>
                                        <p:strVal val="visible"/>
                                      </p:to>
                                    </p:set>
                                    <p:animEffect transition="in" filter="wipe(left)">
                                      <p:cBhvr>
                                        <p:cTn id="32" dur="500"/>
                                        <p:tgtEl>
                                          <p:spTgt spid="2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graphicEl>
                                              <a:chart seriesIdx="5" categoryIdx="-4" bldStep="series"/>
                                            </p:graphicEl>
                                          </p:spTgt>
                                        </p:tgtEl>
                                        <p:attrNameLst>
                                          <p:attrName>style.visibility</p:attrName>
                                        </p:attrNameLst>
                                      </p:cBhvr>
                                      <p:to>
                                        <p:strVal val="visible"/>
                                      </p:to>
                                    </p:set>
                                    <p:animEffect transition="in" filter="wipe(left)">
                                      <p:cBhvr>
                                        <p:cTn id="37" dur="500"/>
                                        <p:tgtEl>
                                          <p:spTgt spid="2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graphicEl>
                                              <a:chart seriesIdx="6" categoryIdx="-4" bldStep="series"/>
                                            </p:graphicEl>
                                          </p:spTgt>
                                        </p:tgtEl>
                                        <p:attrNameLst>
                                          <p:attrName>style.visibility</p:attrName>
                                        </p:attrNameLst>
                                      </p:cBhvr>
                                      <p:to>
                                        <p:strVal val="visible"/>
                                      </p:to>
                                    </p:set>
                                    <p:animEffect transition="in" filter="wipe(left)">
                                      <p:cBhvr>
                                        <p:cTn id="42" dur="500"/>
                                        <p:tgtEl>
                                          <p:spTgt spid="2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587085" y="2665211"/>
            <a:ext cx="7886701" cy="4351338"/>
          </a:xfrm>
        </p:spPr>
        <p:txBody>
          <a:bodyPr>
            <a:normAutofit/>
          </a:bodyPr>
          <a:lstStyle/>
          <a:p>
            <a:r>
              <a:rPr lang="ja-JP" altLang="en-US" sz="5400" b="1" dirty="0">
                <a:solidFill>
                  <a:prstClr val="black"/>
                </a:solidFill>
                <a:latin typeface="+mj-ea"/>
                <a:ea typeface="+mj-ea"/>
                <a:cs typeface="+mj-cs"/>
              </a:rPr>
              <a:t>自分の生活を</a:t>
            </a:r>
            <a:r>
              <a:rPr lang="en-US" altLang="ja-JP" sz="5400" b="1" dirty="0">
                <a:solidFill>
                  <a:prstClr val="black"/>
                </a:solidFill>
                <a:latin typeface="+mj-ea"/>
                <a:ea typeface="+mj-ea"/>
                <a:cs typeface="+mj-cs"/>
              </a:rPr>
              <a:t/>
            </a:r>
            <a:br>
              <a:rPr lang="en-US" altLang="ja-JP" sz="5400" b="1" dirty="0">
                <a:solidFill>
                  <a:prstClr val="black"/>
                </a:solidFill>
                <a:latin typeface="+mj-ea"/>
                <a:ea typeface="+mj-ea"/>
                <a:cs typeface="+mj-cs"/>
              </a:rPr>
            </a:br>
            <a:r>
              <a:rPr lang="ja-JP" altLang="en-US" sz="5400" b="1" dirty="0">
                <a:solidFill>
                  <a:prstClr val="black"/>
                </a:solidFill>
                <a:latin typeface="+mj-ea"/>
                <a:ea typeface="+mj-ea"/>
                <a:cs typeface="+mj-cs"/>
              </a:rPr>
              <a:t>振り返ってみよう</a:t>
            </a:r>
            <a:endParaRPr kumimoji="1" lang="ja-JP" altLang="en-US" sz="4400" dirty="0">
              <a:latin typeface="+mj-ea"/>
              <a:ea typeface="+mj-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513" y="4042018"/>
            <a:ext cx="1402912" cy="2481466"/>
          </a:xfrm>
          <a:prstGeom prst="rect">
            <a:avLst/>
          </a:prstGeom>
        </p:spPr>
      </p:pic>
    </p:spTree>
    <p:extLst>
      <p:ext uri="{BB962C8B-B14F-4D97-AF65-F5344CB8AC3E}">
        <p14:creationId xmlns:p14="http://schemas.microsoft.com/office/powerpoint/2010/main" val="287136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2413212124"/>
              </p:ext>
            </p:extLst>
          </p:nvPr>
        </p:nvGraphicFramePr>
        <p:xfrm>
          <a:off x="628650" y="1769642"/>
          <a:ext cx="7887254" cy="4389120"/>
        </p:xfrm>
        <a:graphic>
          <a:graphicData uri="http://schemas.openxmlformats.org/drawingml/2006/table">
            <a:tbl>
              <a:tblPr firstRow="1" bandRow="1">
                <a:tableStyleId>{5940675A-B579-460E-94D1-54222C63F5DA}</a:tableStyleId>
              </a:tblPr>
              <a:tblGrid>
                <a:gridCol w="614833">
                  <a:extLst>
                    <a:ext uri="{9D8B030D-6E8A-4147-A177-3AD203B41FA5}">
                      <a16:colId xmlns="" xmlns:a16="http://schemas.microsoft.com/office/drawing/2014/main" val="20000"/>
                    </a:ext>
                  </a:extLst>
                </a:gridCol>
                <a:gridCol w="7272421">
                  <a:extLst>
                    <a:ext uri="{9D8B030D-6E8A-4147-A177-3AD203B41FA5}">
                      <a16:colId xmlns="" xmlns:a16="http://schemas.microsoft.com/office/drawing/2014/main" val="20001"/>
                    </a:ext>
                  </a:extLst>
                </a:gridCol>
              </a:tblGrid>
              <a:tr h="535259">
                <a:tc>
                  <a:txBody>
                    <a:bodyPr/>
                    <a:lstStyle/>
                    <a:p>
                      <a:r>
                        <a:rPr kumimoji="1" lang="ja-JP" altLang="en-US" sz="2400" dirty="0"/>
                        <a:t>１</a:t>
                      </a:r>
                      <a:endParaRPr kumimoji="1" lang="en-US" altLang="ja-JP" sz="2400" dirty="0"/>
                    </a:p>
                  </a:txBody>
                  <a:tcPr marL="87833" marR="87833"/>
                </a:tc>
                <a:tc>
                  <a:txBody>
                    <a:bodyPr/>
                    <a:lstStyle/>
                    <a:p>
                      <a:r>
                        <a:rPr kumimoji="1" lang="ja-JP" altLang="en-US" sz="2400" dirty="0"/>
                        <a:t>あなたはインターネットに夢中になっていると感じていますか？</a:t>
                      </a:r>
                      <a:endParaRPr kumimoji="1" lang="en-US" altLang="ja-JP" sz="2400" dirty="0"/>
                    </a:p>
                  </a:txBody>
                  <a:tcPr marL="87833" marR="87833"/>
                </a:tc>
                <a:extLst>
                  <a:ext uri="{0D108BD9-81ED-4DB2-BD59-A6C34878D82A}">
                    <a16:rowId xmlns="" xmlns:a16="http://schemas.microsoft.com/office/drawing/2014/main" val="10000"/>
                  </a:ext>
                </a:extLst>
              </a:tr>
              <a:tr h="535259">
                <a:tc>
                  <a:txBody>
                    <a:bodyPr/>
                    <a:lstStyle/>
                    <a:p>
                      <a:r>
                        <a:rPr kumimoji="1" lang="ja-JP" altLang="en-US" sz="2400" dirty="0"/>
                        <a:t>２</a:t>
                      </a:r>
                      <a:endParaRPr kumimoji="1" lang="en-US" altLang="ja-JP" sz="2400" dirty="0"/>
                    </a:p>
                  </a:txBody>
                  <a:tcPr marL="87833" marR="87833"/>
                </a:tc>
                <a:tc>
                  <a:txBody>
                    <a:bodyPr/>
                    <a:lstStyle/>
                    <a:p>
                      <a:r>
                        <a:rPr kumimoji="1" lang="ja-JP" altLang="en-US" sz="2400" dirty="0"/>
                        <a:t>あなたは、満足をえるために、インターネットを使う時間をだんだん長くしていかなければならないと感じていますか？</a:t>
                      </a:r>
                    </a:p>
                  </a:txBody>
                  <a:tcPr marL="87833" marR="87833"/>
                </a:tc>
                <a:extLst>
                  <a:ext uri="{0D108BD9-81ED-4DB2-BD59-A6C34878D82A}">
                    <a16:rowId xmlns="" xmlns:a16="http://schemas.microsoft.com/office/drawing/2014/main" val="10001"/>
                  </a:ext>
                </a:extLst>
              </a:tr>
              <a:tr h="535259">
                <a:tc>
                  <a:txBody>
                    <a:bodyPr/>
                    <a:lstStyle/>
                    <a:p>
                      <a:r>
                        <a:rPr kumimoji="1" lang="ja-JP" altLang="en-US" sz="2400" dirty="0"/>
                        <a:t>３</a:t>
                      </a:r>
                    </a:p>
                  </a:txBody>
                  <a:tcPr marL="87833" marR="87833"/>
                </a:tc>
                <a:tc>
                  <a:txBody>
                    <a:bodyPr/>
                    <a:lstStyle/>
                    <a:p>
                      <a:r>
                        <a:rPr kumimoji="1" lang="ja-JP" altLang="en-US" sz="2400" dirty="0"/>
                        <a:t>あなたは、インターネット使用を制限したり、時間を減らしたり、完全にやめようとしたが、うまくいかなかったことがたびたびありましたか？</a:t>
                      </a:r>
                    </a:p>
                  </a:txBody>
                  <a:tcPr marL="87833" marR="87833"/>
                </a:tc>
                <a:extLst>
                  <a:ext uri="{0D108BD9-81ED-4DB2-BD59-A6C34878D82A}">
                    <a16:rowId xmlns="" xmlns:a16="http://schemas.microsoft.com/office/drawing/2014/main" val="10002"/>
                  </a:ext>
                </a:extLst>
              </a:tr>
              <a:tr h="535259">
                <a:tc>
                  <a:txBody>
                    <a:bodyPr/>
                    <a:lstStyle/>
                    <a:p>
                      <a:r>
                        <a:rPr kumimoji="1" lang="ja-JP" altLang="en-US" sz="2400" dirty="0"/>
                        <a:t>４</a:t>
                      </a:r>
                    </a:p>
                  </a:txBody>
                  <a:tcPr marL="87833" marR="87833"/>
                </a:tc>
                <a:tc>
                  <a:txBody>
                    <a:bodyPr/>
                    <a:lstStyle/>
                    <a:p>
                      <a:r>
                        <a:rPr kumimoji="1" lang="ja-JP" altLang="en-US" sz="2400" dirty="0"/>
                        <a:t>インターネットの使用時間を短くしたり、完全にやめようとした時、落ち着かなかったり、 不機嫌や落ち込み、またはイライラなどを感じましたか？</a:t>
                      </a:r>
                    </a:p>
                  </a:txBody>
                  <a:tcPr marL="87833" marR="87833"/>
                </a:tc>
                <a:extLst>
                  <a:ext uri="{0D108BD9-81ED-4DB2-BD59-A6C34878D82A}">
                    <a16:rowId xmlns=""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kumimoji="1" lang="ja-JP" altLang="en-US" sz="3600" dirty="0"/>
              <a:t>確認してみましょう</a:t>
            </a:r>
          </a:p>
        </p:txBody>
      </p:sp>
      <p:sp>
        <p:nvSpPr>
          <p:cNvPr id="7" name="テキスト ボックス 6">
            <a:extLst>
              <a:ext uri="{FF2B5EF4-FFF2-40B4-BE49-F238E27FC236}">
                <a16:creationId xmlns="" xmlns:a16="http://schemas.microsoft.com/office/drawing/2014/main" id="{3EA02DCE-561A-4F94-8CE7-EABC3495EA3D}"/>
              </a:ext>
            </a:extLst>
          </p:cNvPr>
          <p:cNvSpPr txBox="1"/>
          <p:nvPr/>
        </p:nvSpPr>
        <p:spPr>
          <a:xfrm>
            <a:off x="3535769" y="6313828"/>
            <a:ext cx="8204662" cy="461665"/>
          </a:xfrm>
          <a:prstGeom prst="rect">
            <a:avLst/>
          </a:prstGeom>
          <a:noFill/>
        </p:spPr>
        <p:txBody>
          <a:bodyPr wrap="square" rtlCol="0">
            <a:spAutoFit/>
          </a:bodyPr>
          <a:lstStyle/>
          <a:p>
            <a:r>
              <a:rPr lang="ja-JP" altLang="en-US" sz="1200" dirty="0">
                <a:latin typeface="+mj-ea"/>
                <a:ea typeface="+mj-ea"/>
              </a:rPr>
              <a:t>出典：厚生労働省</a:t>
            </a:r>
            <a:r>
              <a:rPr kumimoji="1" lang="ja-JP" altLang="en-US" sz="1200" dirty="0">
                <a:latin typeface="+mj-ea"/>
                <a:ea typeface="+mj-ea"/>
              </a:rPr>
              <a:t>「飲酒や喫煙等の実態調査と生活習慣病予防のため</a:t>
            </a:r>
            <a:r>
              <a:rPr kumimoji="1" lang="ja-JP" altLang="en-US" sz="1200" dirty="0" smtClean="0">
                <a:latin typeface="+mj-ea"/>
                <a:ea typeface="+mj-ea"/>
              </a:rPr>
              <a:t>の</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減</a:t>
            </a:r>
            <a:r>
              <a:rPr kumimoji="1" lang="ja-JP" altLang="en-US" sz="1200" dirty="0">
                <a:latin typeface="+mj-ea"/>
                <a:ea typeface="+mj-ea"/>
              </a:rPr>
              <a:t>酒の効果的な介入法の開発に関する研究」</a:t>
            </a:r>
          </a:p>
        </p:txBody>
      </p:sp>
    </p:spTree>
    <p:extLst>
      <p:ext uri="{BB962C8B-B14F-4D97-AF65-F5344CB8AC3E}">
        <p14:creationId xmlns:p14="http://schemas.microsoft.com/office/powerpoint/2010/main" val="411545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sz="half" idx="1"/>
            <p:extLst>
              <p:ext uri="{D42A27DB-BD31-4B8C-83A1-F6EECF244321}">
                <p14:modId xmlns:p14="http://schemas.microsoft.com/office/powerpoint/2010/main" val="1224676224"/>
              </p:ext>
            </p:extLst>
          </p:nvPr>
        </p:nvGraphicFramePr>
        <p:xfrm>
          <a:off x="745028" y="1501429"/>
          <a:ext cx="7887254" cy="4754880"/>
        </p:xfrm>
        <a:graphic>
          <a:graphicData uri="http://schemas.openxmlformats.org/drawingml/2006/table">
            <a:tbl>
              <a:tblPr firstRow="1" bandRow="1">
                <a:tableStyleId>{5940675A-B579-460E-94D1-54222C63F5DA}</a:tableStyleId>
              </a:tblPr>
              <a:tblGrid>
                <a:gridCol w="614833">
                  <a:extLst>
                    <a:ext uri="{9D8B030D-6E8A-4147-A177-3AD203B41FA5}">
                      <a16:colId xmlns="" xmlns:a16="http://schemas.microsoft.com/office/drawing/2014/main" val="20000"/>
                    </a:ext>
                  </a:extLst>
                </a:gridCol>
                <a:gridCol w="7272421">
                  <a:extLst>
                    <a:ext uri="{9D8B030D-6E8A-4147-A177-3AD203B41FA5}">
                      <a16:colId xmlns="" xmlns:a16="http://schemas.microsoft.com/office/drawing/2014/main" val="20001"/>
                    </a:ext>
                  </a:extLst>
                </a:gridCol>
              </a:tblGrid>
              <a:tr h="535259">
                <a:tc>
                  <a:txBody>
                    <a:bodyPr/>
                    <a:lstStyle/>
                    <a:p>
                      <a:r>
                        <a:rPr kumimoji="1" lang="ja-JP" altLang="en-US" sz="2400" dirty="0"/>
                        <a:t>５</a:t>
                      </a:r>
                      <a:endParaRPr kumimoji="1" lang="en-US" altLang="ja-JP" sz="2400" dirty="0"/>
                    </a:p>
                  </a:txBody>
                  <a:tcPr marL="87833" marR="87833"/>
                </a:tc>
                <a:tc>
                  <a:txBody>
                    <a:bodyPr/>
                    <a:lstStyle/>
                    <a:p>
                      <a:r>
                        <a:rPr kumimoji="1" lang="ja-JP" altLang="en-US" sz="2400" dirty="0"/>
                        <a:t>あなたは、使いはじめに意図したよりも長い時間インターネットを接続した状態でいますか？</a:t>
                      </a:r>
                      <a:endParaRPr kumimoji="1" lang="en-US" altLang="ja-JP" sz="2400" dirty="0"/>
                    </a:p>
                  </a:txBody>
                  <a:tcPr marL="87833" marR="87833"/>
                </a:tc>
                <a:extLst>
                  <a:ext uri="{0D108BD9-81ED-4DB2-BD59-A6C34878D82A}">
                    <a16:rowId xmlns="" xmlns:a16="http://schemas.microsoft.com/office/drawing/2014/main" val="10000"/>
                  </a:ext>
                </a:extLst>
              </a:tr>
              <a:tr h="535259">
                <a:tc>
                  <a:txBody>
                    <a:bodyPr/>
                    <a:lstStyle/>
                    <a:p>
                      <a:r>
                        <a:rPr kumimoji="1" lang="ja-JP" altLang="en-US" sz="2400" dirty="0"/>
                        <a:t>６</a:t>
                      </a:r>
                      <a:endParaRPr kumimoji="1" lang="en-US" altLang="ja-JP" sz="2400" dirty="0"/>
                    </a:p>
                  </a:txBody>
                  <a:tcPr marL="87833" marR="87833"/>
                </a:tc>
                <a:tc>
                  <a:txBody>
                    <a:bodyPr/>
                    <a:lstStyle/>
                    <a:p>
                      <a:r>
                        <a:rPr kumimoji="1" lang="ja-JP" altLang="en-US" sz="2400" dirty="0"/>
                        <a:t>あなたは、インターネットのために大切な人間関係、学校のことや、部活動のことを台無しにしたり、あやうくするようなことがありましたか？</a:t>
                      </a:r>
                    </a:p>
                  </a:txBody>
                  <a:tcPr marL="87833" marR="87833"/>
                </a:tc>
                <a:extLst>
                  <a:ext uri="{0D108BD9-81ED-4DB2-BD59-A6C34878D82A}">
                    <a16:rowId xmlns="" xmlns:a16="http://schemas.microsoft.com/office/drawing/2014/main" val="10001"/>
                  </a:ext>
                </a:extLst>
              </a:tr>
              <a:tr h="535259">
                <a:tc>
                  <a:txBody>
                    <a:bodyPr/>
                    <a:lstStyle/>
                    <a:p>
                      <a:r>
                        <a:rPr kumimoji="1" lang="ja-JP" altLang="en-US" sz="2400" dirty="0"/>
                        <a:t>７</a:t>
                      </a:r>
                    </a:p>
                  </a:txBody>
                  <a:tcPr marL="87833" marR="87833"/>
                </a:tc>
                <a:tc>
                  <a:txBody>
                    <a:bodyPr/>
                    <a:lstStyle/>
                    <a:p>
                      <a:r>
                        <a:rPr kumimoji="1" lang="ja-JP" altLang="en-US" sz="2400" dirty="0"/>
                        <a:t>あなたは、インターネットへの熱中のしすぎをかくすために、家族、学校の先生やその他の人たちにうそをついたことがありましたか？</a:t>
                      </a:r>
                    </a:p>
                  </a:txBody>
                  <a:tcPr marL="87833" marR="87833"/>
                </a:tc>
                <a:extLst>
                  <a:ext uri="{0D108BD9-81ED-4DB2-BD59-A6C34878D82A}">
                    <a16:rowId xmlns="" xmlns:a16="http://schemas.microsoft.com/office/drawing/2014/main" val="10002"/>
                  </a:ext>
                </a:extLst>
              </a:tr>
              <a:tr h="535259">
                <a:tc>
                  <a:txBody>
                    <a:bodyPr/>
                    <a:lstStyle/>
                    <a:p>
                      <a:r>
                        <a:rPr kumimoji="1" lang="ja-JP" altLang="en-US" sz="2400" dirty="0"/>
                        <a:t>８</a:t>
                      </a:r>
                    </a:p>
                  </a:txBody>
                  <a:tcPr marL="87833" marR="87833"/>
                </a:tc>
                <a:tc>
                  <a:txBody>
                    <a:bodyPr/>
                    <a:lstStyle/>
                    <a:p>
                      <a:r>
                        <a:rPr kumimoji="1" lang="ja-JP" altLang="en-US" sz="2400" dirty="0"/>
                        <a:t>あなたは、問題から逃げるために、または、絶望的な気持ち、罪悪感、不安、落ち込みなどといったいやな気持ちから逃げるために、インターネットを使いますか？ </a:t>
                      </a:r>
                    </a:p>
                  </a:txBody>
                  <a:tcPr marL="87833" marR="87833"/>
                </a:tc>
                <a:extLst>
                  <a:ext uri="{0D108BD9-81ED-4DB2-BD59-A6C34878D82A}">
                    <a16:rowId xmlns="" xmlns:a16="http://schemas.microsoft.com/office/drawing/2014/main" val="10003"/>
                  </a:ext>
                </a:extLst>
              </a:tr>
            </a:tbl>
          </a:graphicData>
        </a:graphic>
      </p:graphicFrame>
      <p:sp>
        <p:nvSpPr>
          <p:cNvPr id="2" name="タイトル 1"/>
          <p:cNvSpPr>
            <a:spLocks noGrp="1"/>
          </p:cNvSpPr>
          <p:nvPr>
            <p:ph type="title"/>
          </p:nvPr>
        </p:nvSpPr>
        <p:spPr/>
        <p:txBody>
          <a:bodyPr>
            <a:normAutofit/>
          </a:bodyPr>
          <a:lstStyle/>
          <a:p>
            <a:r>
              <a:rPr kumimoji="1" lang="ja-JP" altLang="en-US" sz="3600" dirty="0"/>
              <a:t>確認してみましょう</a:t>
            </a:r>
          </a:p>
        </p:txBody>
      </p:sp>
      <p:sp>
        <p:nvSpPr>
          <p:cNvPr id="5" name="テキスト ボックス 4">
            <a:extLst>
              <a:ext uri="{FF2B5EF4-FFF2-40B4-BE49-F238E27FC236}">
                <a16:creationId xmlns="" xmlns:a16="http://schemas.microsoft.com/office/drawing/2014/main" id="{1DC9F4AC-1F70-456A-91A2-0A6AC883D4C9}"/>
              </a:ext>
            </a:extLst>
          </p:cNvPr>
          <p:cNvSpPr txBox="1"/>
          <p:nvPr/>
        </p:nvSpPr>
        <p:spPr>
          <a:xfrm>
            <a:off x="3623053" y="6330253"/>
            <a:ext cx="8204662" cy="461665"/>
          </a:xfrm>
          <a:prstGeom prst="rect">
            <a:avLst/>
          </a:prstGeom>
          <a:noFill/>
        </p:spPr>
        <p:txBody>
          <a:bodyPr wrap="square" rtlCol="0">
            <a:spAutoFit/>
          </a:bodyPr>
          <a:lstStyle/>
          <a:p>
            <a:r>
              <a:rPr lang="ja-JP" altLang="en-US" sz="1200" dirty="0">
                <a:latin typeface="+mj-ea"/>
                <a:ea typeface="+mj-ea"/>
              </a:rPr>
              <a:t>出典：厚生労働省</a:t>
            </a:r>
            <a:r>
              <a:rPr kumimoji="1" lang="ja-JP" altLang="en-US" sz="1200" dirty="0">
                <a:latin typeface="+mj-ea"/>
                <a:ea typeface="+mj-ea"/>
              </a:rPr>
              <a:t>「飲酒や喫煙等の実態調査と生活習慣病予防のため</a:t>
            </a:r>
            <a:r>
              <a:rPr kumimoji="1" lang="ja-JP" altLang="en-US" sz="1200" dirty="0" smtClean="0">
                <a:latin typeface="+mj-ea"/>
                <a:ea typeface="+mj-ea"/>
              </a:rPr>
              <a:t>の</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減</a:t>
            </a:r>
            <a:r>
              <a:rPr kumimoji="1" lang="ja-JP" altLang="en-US" sz="1200" dirty="0">
                <a:latin typeface="+mj-ea"/>
                <a:ea typeface="+mj-ea"/>
              </a:rPr>
              <a:t>酒の効果的な介入法の開発に関する研究」</a:t>
            </a:r>
          </a:p>
        </p:txBody>
      </p:sp>
    </p:spTree>
    <p:extLst>
      <p:ext uri="{BB962C8B-B14F-4D97-AF65-F5344CB8AC3E}">
        <p14:creationId xmlns:p14="http://schemas.microsoft.com/office/powerpoint/2010/main" val="352957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08060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0348" y="1854915"/>
            <a:ext cx="9943001" cy="2854440"/>
          </a:xfrm>
        </p:spPr>
        <p:txBody>
          <a:bodyPr>
            <a:normAutofit/>
          </a:bodyPr>
          <a:lstStyle/>
          <a:p>
            <a:pPr marL="0" indent="0">
              <a:buNone/>
            </a:pPr>
            <a:r>
              <a:rPr kumimoji="1" lang="ja-JP" altLang="en-US" dirty="0">
                <a:latin typeface="+mj-ea"/>
                <a:ea typeface="+mj-ea"/>
              </a:rPr>
              <a:t>何にどれだけ時間を使っているのか？</a:t>
            </a:r>
            <a:endParaRPr kumimoji="1" lang="en-US" altLang="ja-JP" dirty="0">
              <a:latin typeface="+mj-ea"/>
              <a:ea typeface="+mj-ea"/>
            </a:endParaRPr>
          </a:p>
          <a:p>
            <a:pPr marL="0" indent="0">
              <a:buNone/>
            </a:pPr>
            <a:r>
              <a:rPr kumimoji="1" lang="ja-JP" altLang="en-US" dirty="0">
                <a:latin typeface="+mj-ea"/>
                <a:ea typeface="+mj-ea"/>
              </a:rPr>
              <a:t>把握することが大事。</a:t>
            </a:r>
            <a:endParaRPr kumimoji="1" lang="en-US" altLang="ja-JP" dirty="0">
              <a:latin typeface="+mj-ea"/>
              <a:ea typeface="+mj-ea"/>
            </a:endParaRPr>
          </a:p>
          <a:p>
            <a:pPr marL="0" indent="0">
              <a:lnSpc>
                <a:spcPct val="120000"/>
              </a:lnSpc>
              <a:buNone/>
            </a:pPr>
            <a:endParaRPr kumimoji="1" lang="en-US" altLang="ja-JP" dirty="0">
              <a:latin typeface="+mj-ea"/>
              <a:ea typeface="+mj-ea"/>
            </a:endParaRPr>
          </a:p>
          <a:p>
            <a:pPr marL="0" indent="0">
              <a:buNone/>
            </a:pPr>
            <a:r>
              <a:rPr kumimoji="1" lang="ja-JP" altLang="en-US" dirty="0">
                <a:latin typeface="+mj-ea"/>
                <a:ea typeface="+mj-ea"/>
              </a:rPr>
              <a:t>何気なく手にすることのないようにする。</a:t>
            </a:r>
            <a:endParaRPr kumimoji="1" lang="en-US" altLang="ja-JP" dirty="0">
              <a:latin typeface="+mj-ea"/>
              <a:ea typeface="+mj-ea"/>
            </a:endParaRPr>
          </a:p>
        </p:txBody>
      </p:sp>
      <p:sp>
        <p:nvSpPr>
          <p:cNvPr id="2" name="タイトル 1"/>
          <p:cNvSpPr>
            <a:spLocks noGrp="1"/>
          </p:cNvSpPr>
          <p:nvPr>
            <p:ph type="title"/>
          </p:nvPr>
        </p:nvSpPr>
        <p:spPr/>
        <p:txBody>
          <a:bodyPr/>
          <a:lstStyle/>
          <a:p>
            <a:r>
              <a:rPr kumimoji="1" lang="ja-JP" altLang="en-US" dirty="0"/>
              <a:t>色々なことができるからこそ</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4521672"/>
            <a:ext cx="1062033" cy="2186699"/>
          </a:xfrm>
          <a:prstGeom prst="rect">
            <a:avLst/>
          </a:prstGeom>
        </p:spPr>
      </p:pic>
      <p:sp>
        <p:nvSpPr>
          <p:cNvPr id="4" name="角丸四角形吹き出し 3"/>
          <p:cNvSpPr/>
          <p:nvPr/>
        </p:nvSpPr>
        <p:spPr>
          <a:xfrm>
            <a:off x="1137920" y="4655887"/>
            <a:ext cx="6360160" cy="1385166"/>
          </a:xfrm>
          <a:prstGeom prst="wedgeRoundRectCallout">
            <a:avLst>
              <a:gd name="adj1" fmla="val 55221"/>
              <a:gd name="adj2" fmla="val -32894"/>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bg1"/>
                </a:solidFill>
                <a:latin typeface="+mj-ea"/>
                <a:ea typeface="+mj-ea"/>
              </a:rPr>
              <a:t>SNS</a:t>
            </a:r>
            <a:r>
              <a:rPr lang="ja-JP" altLang="en-US" sz="2400" b="1" dirty="0">
                <a:solidFill>
                  <a:schemeClr val="bg1"/>
                </a:solidFill>
                <a:latin typeface="+mj-ea"/>
                <a:ea typeface="+mj-ea"/>
              </a:rPr>
              <a:t>に</a:t>
            </a:r>
            <a:r>
              <a:rPr lang="en-US" altLang="ja-JP" sz="2400" b="1" dirty="0">
                <a:solidFill>
                  <a:schemeClr val="bg1"/>
                </a:solidFill>
                <a:latin typeface="+mj-ea"/>
                <a:ea typeface="+mj-ea"/>
              </a:rPr>
              <a:t>1</a:t>
            </a:r>
            <a:r>
              <a:rPr lang="ja-JP" altLang="en-US" sz="2400" b="1" dirty="0">
                <a:solidFill>
                  <a:schemeClr val="bg1"/>
                </a:solidFill>
                <a:latin typeface="+mj-ea"/>
                <a:ea typeface="+mj-ea"/>
              </a:rPr>
              <a:t>時間　オンラインゲームに</a:t>
            </a:r>
            <a:r>
              <a:rPr lang="en-US" altLang="ja-JP" sz="2400" b="1" dirty="0">
                <a:solidFill>
                  <a:schemeClr val="bg1"/>
                </a:solidFill>
                <a:latin typeface="+mj-ea"/>
                <a:ea typeface="+mj-ea"/>
              </a:rPr>
              <a:t>30</a:t>
            </a:r>
            <a:r>
              <a:rPr lang="ja-JP" altLang="en-US" sz="2400" b="1" dirty="0">
                <a:solidFill>
                  <a:schemeClr val="bg1"/>
                </a:solidFill>
                <a:latin typeface="+mj-ea"/>
                <a:ea typeface="+mj-ea"/>
              </a:rPr>
              <a:t>分</a:t>
            </a:r>
            <a:endParaRPr lang="en-US" altLang="ja-JP" sz="2400" b="1" dirty="0">
              <a:solidFill>
                <a:schemeClr val="bg1"/>
              </a:solidFill>
              <a:latin typeface="+mj-ea"/>
              <a:ea typeface="+mj-ea"/>
            </a:endParaRPr>
          </a:p>
          <a:p>
            <a:r>
              <a:rPr lang="ja-JP" altLang="en-US" sz="2400" b="1" dirty="0">
                <a:solidFill>
                  <a:schemeClr val="bg1"/>
                </a:solidFill>
                <a:latin typeface="+mj-ea"/>
                <a:ea typeface="+mj-ea"/>
              </a:rPr>
              <a:t>動画共有サイトに</a:t>
            </a:r>
            <a:r>
              <a:rPr lang="en-US" altLang="ja-JP" sz="2400" b="1" dirty="0">
                <a:solidFill>
                  <a:schemeClr val="bg1"/>
                </a:solidFill>
                <a:latin typeface="+mj-ea"/>
                <a:ea typeface="+mj-ea"/>
              </a:rPr>
              <a:t>1</a:t>
            </a:r>
            <a:r>
              <a:rPr lang="ja-JP" altLang="en-US" sz="2400" b="1" dirty="0">
                <a:solidFill>
                  <a:schemeClr val="bg1"/>
                </a:solidFill>
                <a:latin typeface="+mj-ea"/>
                <a:ea typeface="+mj-ea"/>
              </a:rPr>
              <a:t>時間　調べ学習に</a:t>
            </a:r>
            <a:r>
              <a:rPr lang="en-US" altLang="ja-JP" sz="2400" b="1" dirty="0">
                <a:solidFill>
                  <a:schemeClr val="bg1"/>
                </a:solidFill>
                <a:latin typeface="+mj-ea"/>
                <a:ea typeface="+mj-ea"/>
              </a:rPr>
              <a:t>20</a:t>
            </a:r>
            <a:r>
              <a:rPr lang="ja-JP" altLang="en-US" sz="2400" b="1" dirty="0">
                <a:solidFill>
                  <a:schemeClr val="bg1"/>
                </a:solidFill>
                <a:latin typeface="+mj-ea"/>
                <a:ea typeface="+mj-ea"/>
              </a:rPr>
              <a:t>分</a:t>
            </a:r>
            <a:endParaRPr lang="en-US" altLang="ja-JP" sz="2400" b="1" dirty="0">
              <a:solidFill>
                <a:schemeClr val="bg1"/>
              </a:solidFill>
              <a:latin typeface="+mj-ea"/>
              <a:ea typeface="+mj-ea"/>
            </a:endParaRPr>
          </a:p>
        </p:txBody>
      </p:sp>
    </p:spTree>
    <p:extLst>
      <p:ext uri="{BB962C8B-B14F-4D97-AF65-F5344CB8AC3E}">
        <p14:creationId xmlns:p14="http://schemas.microsoft.com/office/powerpoint/2010/main" val="2497978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a:xfrm>
            <a:off x="404205" y="2994458"/>
            <a:ext cx="8739795" cy="4351338"/>
          </a:xfrm>
        </p:spPr>
        <p:txBody>
          <a:bodyPr/>
          <a:lstStyle/>
          <a:p>
            <a:r>
              <a:rPr lang="ja-JP" altLang="en-US" sz="4800" b="1" dirty="0">
                <a:latin typeface="+mj-ea"/>
                <a:ea typeface="+mj-ea"/>
              </a:rPr>
              <a:t>計画的にデジタル機器に</a:t>
            </a:r>
            <a:r>
              <a:rPr lang="en-US" altLang="ja-JP" sz="4800" b="1" dirty="0">
                <a:latin typeface="+mj-ea"/>
                <a:ea typeface="+mj-ea"/>
              </a:rPr>
              <a:t/>
            </a:r>
            <a:br>
              <a:rPr lang="en-US" altLang="ja-JP" sz="4800" b="1" dirty="0">
                <a:latin typeface="+mj-ea"/>
                <a:ea typeface="+mj-ea"/>
              </a:rPr>
            </a:br>
            <a:r>
              <a:rPr lang="ja-JP" altLang="en-US" sz="4800" b="1" dirty="0">
                <a:latin typeface="+mj-ea"/>
                <a:ea typeface="+mj-ea"/>
              </a:rPr>
              <a:t>関わる</a:t>
            </a:r>
            <a:endParaRPr lang="en-US" altLang="ja-JP" sz="4800" b="1" dirty="0">
              <a:latin typeface="+mj-ea"/>
              <a:ea typeface="+mj-ea"/>
            </a:endParaRPr>
          </a:p>
          <a:p>
            <a:endParaRPr kumimoji="1" lang="ja-JP" altLang="en-US" dirty="0">
              <a:latin typeface="+mj-ea"/>
              <a:ea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8986" y="4813070"/>
            <a:ext cx="2625205" cy="1734936"/>
          </a:xfrm>
          <a:prstGeom prst="rect">
            <a:avLst/>
          </a:prstGeom>
        </p:spPr>
      </p:pic>
    </p:spTree>
    <p:extLst>
      <p:ext uri="{BB962C8B-B14F-4D97-AF65-F5344CB8AC3E}">
        <p14:creationId xmlns:p14="http://schemas.microsoft.com/office/powerpoint/2010/main" val="942943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危険なアプリやサービス</a:t>
            </a:r>
          </a:p>
        </p:txBody>
      </p:sp>
      <p:pic>
        <p:nvPicPr>
          <p:cNvPr id="6" name="図 5"/>
          <p:cNvPicPr>
            <a:picLocks noChangeAspect="1"/>
          </p:cNvPicPr>
          <p:nvPr/>
        </p:nvPicPr>
        <p:blipFill>
          <a:blip r:embed="rId3" cstate="print"/>
          <a:stretch>
            <a:fillRect/>
          </a:stretch>
        </p:blipFill>
        <p:spPr>
          <a:xfrm>
            <a:off x="1637607" y="1747564"/>
            <a:ext cx="6341759" cy="4507459"/>
          </a:xfrm>
          <a:prstGeom prst="rect">
            <a:avLst/>
          </a:prstGeom>
        </p:spPr>
      </p:pic>
    </p:spTree>
    <p:extLst>
      <p:ext uri="{BB962C8B-B14F-4D97-AF65-F5344CB8AC3E}">
        <p14:creationId xmlns:p14="http://schemas.microsoft.com/office/powerpoint/2010/main" val="276794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危険なアプリやサービス</a:t>
            </a:r>
          </a:p>
        </p:txBody>
      </p:sp>
      <p:pic>
        <p:nvPicPr>
          <p:cNvPr id="2" name="図 1"/>
          <p:cNvPicPr>
            <a:picLocks noChangeAspect="1"/>
          </p:cNvPicPr>
          <p:nvPr/>
        </p:nvPicPr>
        <p:blipFill>
          <a:blip r:embed="rId3" cstate="print"/>
          <a:stretch>
            <a:fillRect/>
          </a:stretch>
        </p:blipFill>
        <p:spPr>
          <a:xfrm>
            <a:off x="1647383" y="1763687"/>
            <a:ext cx="6341759" cy="4475214"/>
          </a:xfrm>
          <a:prstGeom prst="rect">
            <a:avLst/>
          </a:prstGeom>
        </p:spPr>
      </p:pic>
    </p:spTree>
    <p:extLst>
      <p:ext uri="{BB962C8B-B14F-4D97-AF65-F5344CB8AC3E}">
        <p14:creationId xmlns:p14="http://schemas.microsoft.com/office/powerpoint/2010/main" val="43330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危険なアプリやサービス</a:t>
            </a:r>
          </a:p>
        </p:txBody>
      </p:sp>
      <p:pic>
        <p:nvPicPr>
          <p:cNvPr id="2" name="図 1"/>
          <p:cNvPicPr>
            <a:picLocks noChangeAspect="1"/>
          </p:cNvPicPr>
          <p:nvPr/>
        </p:nvPicPr>
        <p:blipFill>
          <a:blip r:embed="rId3" cstate="print"/>
          <a:stretch>
            <a:fillRect/>
          </a:stretch>
        </p:blipFill>
        <p:spPr>
          <a:xfrm>
            <a:off x="1554478" y="1762870"/>
            <a:ext cx="6341759" cy="4459399"/>
          </a:xfrm>
          <a:prstGeom prst="rect">
            <a:avLst/>
          </a:prstGeom>
        </p:spPr>
      </p:pic>
    </p:spTree>
    <p:extLst>
      <p:ext uri="{BB962C8B-B14F-4D97-AF65-F5344CB8AC3E}">
        <p14:creationId xmlns:p14="http://schemas.microsoft.com/office/powerpoint/2010/main" val="1403084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dirty="0">
              <a:latin typeface="+mj-ea"/>
              <a:ea typeface="+mj-ea"/>
            </a:endParaRPr>
          </a:p>
        </p:txBody>
      </p:sp>
      <p:sp>
        <p:nvSpPr>
          <p:cNvPr id="3" name="タイトル 2"/>
          <p:cNvSpPr>
            <a:spLocks noGrp="1"/>
          </p:cNvSpPr>
          <p:nvPr>
            <p:ph type="title"/>
          </p:nvPr>
        </p:nvSpPr>
        <p:spPr/>
        <p:txBody>
          <a:bodyPr/>
          <a:lstStyle/>
          <a:p>
            <a:r>
              <a:rPr kumimoji="1" lang="ja-JP" altLang="en-US" dirty="0"/>
              <a:t>危険なアプリやサービス</a:t>
            </a:r>
          </a:p>
        </p:txBody>
      </p:sp>
      <p:pic>
        <p:nvPicPr>
          <p:cNvPr id="2" name="図 1"/>
          <p:cNvPicPr>
            <a:picLocks noChangeAspect="1"/>
          </p:cNvPicPr>
          <p:nvPr/>
        </p:nvPicPr>
        <p:blipFill>
          <a:blip r:embed="rId3" cstate="print"/>
          <a:stretch>
            <a:fillRect/>
          </a:stretch>
        </p:blipFill>
        <p:spPr>
          <a:xfrm>
            <a:off x="1667740" y="1864664"/>
            <a:ext cx="6299094" cy="4429398"/>
          </a:xfrm>
          <a:prstGeom prst="rect">
            <a:avLst/>
          </a:prstGeom>
        </p:spPr>
      </p:pic>
      <p:sp>
        <p:nvSpPr>
          <p:cNvPr id="7" name="テキスト ボックス 6"/>
          <p:cNvSpPr txBox="1"/>
          <p:nvPr/>
        </p:nvSpPr>
        <p:spPr>
          <a:xfrm>
            <a:off x="117396" y="1264898"/>
            <a:ext cx="7024554" cy="646331"/>
          </a:xfrm>
          <a:prstGeom prst="rect">
            <a:avLst/>
          </a:prstGeom>
          <a:noFill/>
        </p:spPr>
        <p:txBody>
          <a:bodyPr wrap="square" rtlCol="0">
            <a:spAutoFit/>
          </a:bodyPr>
          <a:lstStyle/>
          <a:p>
            <a:r>
              <a:rPr lang="ja-JP" altLang="en-US" dirty="0">
                <a:solidFill>
                  <a:prstClr val="black"/>
                </a:solidFill>
                <a:latin typeface="+mj-ea"/>
                <a:ea typeface="+mj-ea"/>
              </a:rPr>
              <a:t>第</a:t>
            </a:r>
            <a:r>
              <a:rPr lang="en-US" altLang="ja-JP" dirty="0">
                <a:solidFill>
                  <a:prstClr val="black"/>
                </a:solidFill>
                <a:latin typeface="+mj-ea"/>
                <a:ea typeface="+mj-ea"/>
              </a:rPr>
              <a:t>14</a:t>
            </a:r>
            <a:r>
              <a:rPr lang="ja-JP" altLang="en-US" dirty="0">
                <a:solidFill>
                  <a:prstClr val="black"/>
                </a:solidFill>
                <a:latin typeface="+mj-ea"/>
                <a:ea typeface="+mj-ea"/>
              </a:rPr>
              <a:t>回</a:t>
            </a:r>
            <a:r>
              <a:rPr lang="en-US" altLang="ja-JP" dirty="0">
                <a:solidFill>
                  <a:prstClr val="black"/>
                </a:solidFill>
                <a:latin typeface="+mj-ea"/>
                <a:ea typeface="+mj-ea"/>
              </a:rPr>
              <a:t>IPA</a:t>
            </a:r>
            <a:r>
              <a:rPr lang="ja-JP" altLang="en-US" dirty="0">
                <a:solidFill>
                  <a:prstClr val="black"/>
                </a:solidFill>
                <a:latin typeface="+mj-ea"/>
                <a:ea typeface="+mj-ea"/>
              </a:rPr>
              <a:t>「ひろげよう情報モラル・セキュリティコンクール」</a:t>
            </a:r>
            <a:endParaRPr lang="en-US" altLang="ja-JP" dirty="0">
              <a:solidFill>
                <a:prstClr val="black"/>
              </a:solidFill>
              <a:latin typeface="+mj-ea"/>
              <a:ea typeface="+mj-ea"/>
            </a:endParaRPr>
          </a:p>
          <a:p>
            <a:r>
              <a:rPr lang="en-US" altLang="ja-JP" dirty="0">
                <a:solidFill>
                  <a:prstClr val="black"/>
                </a:solidFill>
                <a:latin typeface="+mj-ea"/>
                <a:ea typeface="+mj-ea"/>
              </a:rPr>
              <a:t>2018</a:t>
            </a:r>
            <a:r>
              <a:rPr lang="ja-JP" altLang="en-US" dirty="0">
                <a:solidFill>
                  <a:prstClr val="black"/>
                </a:solidFill>
                <a:latin typeface="+mj-ea"/>
                <a:ea typeface="+mj-ea"/>
              </a:rPr>
              <a:t>年度４コママンガ部門　優秀賞</a:t>
            </a:r>
          </a:p>
        </p:txBody>
      </p:sp>
      <p:sp>
        <p:nvSpPr>
          <p:cNvPr id="8" name="テキスト ボックス 7"/>
          <p:cNvSpPr txBox="1"/>
          <p:nvPr/>
        </p:nvSpPr>
        <p:spPr>
          <a:xfrm>
            <a:off x="2719873" y="6427757"/>
            <a:ext cx="6557473" cy="369332"/>
          </a:xfrm>
          <a:prstGeom prst="rect">
            <a:avLst/>
          </a:prstGeom>
          <a:noFill/>
        </p:spPr>
        <p:txBody>
          <a:bodyPr wrap="square" rtlCol="0">
            <a:spAutoFit/>
          </a:bodyPr>
          <a:lstStyle/>
          <a:p>
            <a:r>
              <a:rPr lang="zh-CN" altLang="en-US" dirty="0">
                <a:solidFill>
                  <a:prstClr val="black"/>
                </a:solidFill>
                <a:latin typeface="+mj-ea"/>
                <a:ea typeface="+mj-ea"/>
              </a:rPr>
              <a:t>東京都 工学院大学附属高等学校 </a:t>
            </a:r>
            <a:r>
              <a:rPr lang="en-US" altLang="zh-CN" dirty="0">
                <a:solidFill>
                  <a:prstClr val="black"/>
                </a:solidFill>
                <a:latin typeface="+mj-ea"/>
                <a:ea typeface="+mj-ea"/>
              </a:rPr>
              <a:t>2</a:t>
            </a:r>
            <a:r>
              <a:rPr lang="zh-CN" altLang="en-US" dirty="0">
                <a:solidFill>
                  <a:prstClr val="black"/>
                </a:solidFill>
                <a:latin typeface="+mj-ea"/>
                <a:ea typeface="+mj-ea"/>
              </a:rPr>
              <a:t>年</a:t>
            </a:r>
            <a:r>
              <a:rPr lang="ja-JP" altLang="en-US" dirty="0">
                <a:solidFill>
                  <a:prstClr val="black"/>
                </a:solidFill>
                <a:latin typeface="+mj-ea"/>
                <a:ea typeface="+mj-ea"/>
              </a:rPr>
              <a:t>（当時）　伊藤　凜さん</a:t>
            </a:r>
          </a:p>
        </p:txBody>
      </p:sp>
    </p:spTree>
    <p:extLst>
      <p:ext uri="{BB962C8B-B14F-4D97-AF65-F5344CB8AC3E}">
        <p14:creationId xmlns:p14="http://schemas.microsoft.com/office/powerpoint/2010/main" val="145919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128016" y="1571451"/>
            <a:ext cx="9943001" cy="2854440"/>
          </a:xfrm>
        </p:spPr>
        <p:txBody>
          <a:bodyPr>
            <a:normAutofit/>
          </a:bodyPr>
          <a:lstStyle/>
          <a:p>
            <a:r>
              <a:rPr lang="ja-JP" altLang="en-US" sz="4000" dirty="0">
                <a:latin typeface="+mj-ea"/>
              </a:rPr>
              <a:t>フィルタリング機能を活用することで</a:t>
            </a:r>
            <a:endParaRPr lang="en-US" altLang="ja-JP" sz="4000" dirty="0">
              <a:latin typeface="+mj-ea"/>
            </a:endParaRPr>
          </a:p>
          <a:p>
            <a:pPr marL="0" indent="0">
              <a:buNone/>
            </a:pPr>
            <a:r>
              <a:rPr lang="ja-JP" altLang="en-US" sz="4000" dirty="0">
                <a:latin typeface="+mj-ea"/>
                <a:ea typeface="+mj-ea"/>
              </a:rPr>
              <a:t>犯罪、薬物に関する情報、出会い系、</a:t>
            </a:r>
            <a:endParaRPr lang="en-US" altLang="ja-JP" sz="4000" dirty="0">
              <a:latin typeface="+mj-ea"/>
              <a:ea typeface="+mj-ea"/>
            </a:endParaRPr>
          </a:p>
          <a:p>
            <a:pPr marL="0" indent="0">
              <a:buNone/>
            </a:pPr>
            <a:r>
              <a:rPr kumimoji="1" lang="ja-JP" altLang="en-US" sz="4000" dirty="0">
                <a:latin typeface="+mj-ea"/>
                <a:ea typeface="+mj-ea"/>
              </a:rPr>
              <a:t>アダルトサイト、暴力的表現などに</a:t>
            </a:r>
            <a:endParaRPr kumimoji="1" lang="en-US" altLang="ja-JP" sz="4000" dirty="0">
              <a:latin typeface="+mj-ea"/>
              <a:ea typeface="+mj-ea"/>
            </a:endParaRPr>
          </a:p>
          <a:p>
            <a:pPr marL="0" indent="0">
              <a:buNone/>
            </a:pPr>
            <a:r>
              <a:rPr kumimoji="1" lang="ja-JP" altLang="en-US" sz="4000" dirty="0">
                <a:latin typeface="+mj-ea"/>
                <a:ea typeface="+mj-ea"/>
              </a:rPr>
              <a:t>遭遇する確率を減らす</a:t>
            </a:r>
            <a:r>
              <a:rPr lang="ja-JP" altLang="en-US" sz="4000" dirty="0">
                <a:latin typeface="+mj-ea"/>
                <a:ea typeface="+mj-ea"/>
              </a:rPr>
              <a:t>ことができます。</a:t>
            </a:r>
            <a:endParaRPr kumimoji="1" lang="en-US" altLang="ja-JP" sz="4000" dirty="0">
              <a:latin typeface="+mj-ea"/>
              <a:ea typeface="+mj-ea"/>
            </a:endParaRPr>
          </a:p>
        </p:txBody>
      </p:sp>
      <p:sp>
        <p:nvSpPr>
          <p:cNvPr id="2" name="タイトル 1"/>
          <p:cNvSpPr>
            <a:spLocks noGrp="1"/>
          </p:cNvSpPr>
          <p:nvPr>
            <p:ph type="title"/>
          </p:nvPr>
        </p:nvSpPr>
        <p:spPr>
          <a:xfrm>
            <a:off x="215152" y="439576"/>
            <a:ext cx="7958418" cy="784598"/>
          </a:xfrm>
        </p:spPr>
        <p:txBody>
          <a:bodyPr/>
          <a:lstStyle/>
          <a:p>
            <a:r>
              <a:rPr kumimoji="1" lang="ja-JP" altLang="en-US" dirty="0"/>
              <a:t>安心して使用するための工夫</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901" y="4671301"/>
            <a:ext cx="1062033" cy="2186699"/>
          </a:xfrm>
          <a:prstGeom prst="rect">
            <a:avLst/>
          </a:prstGeom>
        </p:spPr>
      </p:pic>
      <p:sp>
        <p:nvSpPr>
          <p:cNvPr id="4" name="角丸四角形吹き出し 3"/>
          <p:cNvSpPr/>
          <p:nvPr/>
        </p:nvSpPr>
        <p:spPr>
          <a:xfrm>
            <a:off x="1521229" y="4361883"/>
            <a:ext cx="5682003" cy="1862050"/>
          </a:xfrm>
          <a:prstGeom prst="wedgeRoundRectCallout">
            <a:avLst>
              <a:gd name="adj1" fmla="val 58790"/>
              <a:gd name="adj2" fmla="val -18039"/>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white"/>
                </a:solidFill>
                <a:latin typeface="+mj-ea"/>
                <a:ea typeface="+mj-ea"/>
              </a:rPr>
              <a:t>18</a:t>
            </a:r>
            <a:r>
              <a:rPr lang="ja-JP" altLang="en-US" sz="2000" b="1" dirty="0">
                <a:solidFill>
                  <a:prstClr val="white"/>
                </a:solidFill>
                <a:latin typeface="+mj-ea"/>
                <a:ea typeface="+mj-ea"/>
              </a:rPr>
              <a:t>歳未満の青少年は「青少年インターネット環境整備法」で守られているんだ！！</a:t>
            </a:r>
            <a:endParaRPr lang="en-US" altLang="ja-JP" sz="2000" b="1" dirty="0">
              <a:solidFill>
                <a:prstClr val="white"/>
              </a:solidFill>
              <a:latin typeface="+mj-ea"/>
              <a:ea typeface="+mj-ea"/>
            </a:endParaRPr>
          </a:p>
          <a:p>
            <a:r>
              <a:rPr lang="ja-JP" altLang="en-US" sz="2000" b="1" dirty="0">
                <a:solidFill>
                  <a:prstClr val="white"/>
                </a:solidFill>
                <a:latin typeface="+mj-ea"/>
                <a:ea typeface="+mj-ea"/>
              </a:rPr>
              <a:t>他にも課金やアプリのダウンロード、コミュニケーションの一部も上手に制限機能を活用しよう！</a:t>
            </a:r>
            <a:endParaRPr lang="en-US" altLang="ja-JP" sz="2000" b="1" dirty="0">
              <a:solidFill>
                <a:prstClr val="white"/>
              </a:solidFill>
              <a:latin typeface="+mj-ea"/>
              <a:ea typeface="+mj-ea"/>
            </a:endParaRPr>
          </a:p>
        </p:txBody>
      </p:sp>
    </p:spTree>
    <p:extLst>
      <p:ext uri="{BB962C8B-B14F-4D97-AF65-F5344CB8AC3E}">
        <p14:creationId xmlns:p14="http://schemas.microsoft.com/office/powerpoint/2010/main" val="35704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chor="b"/>
          <a:lstStyle/>
          <a:p>
            <a:r>
              <a:rPr lang="ja-JP" altLang="en-US" dirty="0">
                <a:latin typeface="+mj-ea"/>
              </a:rPr>
              <a:t/>
            </a:r>
            <a:br>
              <a:rPr lang="ja-JP" altLang="en-US" dirty="0">
                <a:latin typeface="+mj-ea"/>
              </a:rPr>
            </a:br>
            <a:r>
              <a:rPr lang="ja-JP" altLang="en-US" dirty="0">
                <a:latin typeface="+mj-ea"/>
              </a:rPr>
              <a:t>まとめ</a:t>
            </a:r>
            <a:endParaRPr kumimoji="1" lang="ja-JP" altLang="en-US" dirty="0">
              <a:latin typeface="+mj-ea"/>
            </a:endParaRPr>
          </a:p>
        </p:txBody>
      </p:sp>
      <p:sp>
        <p:nvSpPr>
          <p:cNvPr id="4" name="コンテンツ プレースホルダー 3"/>
          <p:cNvSpPr>
            <a:spLocks noGrp="1"/>
          </p:cNvSpPr>
          <p:nvPr>
            <p:ph sz="half" idx="1"/>
          </p:nvPr>
        </p:nvSpPr>
        <p:spPr>
          <a:xfrm>
            <a:off x="479020" y="1962150"/>
            <a:ext cx="7886701" cy="3695026"/>
          </a:xfrm>
        </p:spPr>
        <p:txBody>
          <a:bodyPr/>
          <a:lstStyle/>
          <a:p>
            <a:r>
              <a:rPr lang="ja-JP" altLang="en-US" sz="6000" b="1" dirty="0">
                <a:solidFill>
                  <a:prstClr val="black"/>
                </a:solidFill>
                <a:latin typeface="+mj-ea"/>
                <a:ea typeface="+mj-ea"/>
                <a:cs typeface="+mj-cs"/>
              </a:rPr>
              <a:t>自分の利用状況</a:t>
            </a:r>
            <a:r>
              <a:rPr lang="en-US" altLang="ja-JP" sz="6000" b="1" dirty="0">
                <a:solidFill>
                  <a:prstClr val="black"/>
                </a:solidFill>
                <a:latin typeface="+mj-ea"/>
                <a:ea typeface="+mj-ea"/>
                <a:cs typeface="+mj-cs"/>
              </a:rPr>
              <a:t/>
            </a:r>
            <a:br>
              <a:rPr lang="en-US" altLang="ja-JP" sz="6000" b="1" dirty="0">
                <a:solidFill>
                  <a:prstClr val="black"/>
                </a:solidFill>
                <a:latin typeface="+mj-ea"/>
                <a:ea typeface="+mj-ea"/>
                <a:cs typeface="+mj-cs"/>
              </a:rPr>
            </a:br>
            <a:r>
              <a:rPr lang="en-US" altLang="ja-JP" sz="6000" b="1" dirty="0">
                <a:solidFill>
                  <a:prstClr val="black"/>
                </a:solidFill>
                <a:latin typeface="+mj-ea"/>
                <a:ea typeface="+mj-ea"/>
                <a:cs typeface="+mj-cs"/>
              </a:rPr>
              <a:t>(</a:t>
            </a:r>
            <a:r>
              <a:rPr lang="ja-JP" altLang="en-US" sz="6000" b="1" dirty="0">
                <a:solidFill>
                  <a:prstClr val="black"/>
                </a:solidFill>
                <a:latin typeface="+mj-ea"/>
                <a:ea typeface="+mj-ea"/>
                <a:cs typeface="+mj-cs"/>
              </a:rPr>
              <a:t>時間、用途）を知る</a:t>
            </a:r>
            <a:endParaRPr kumimoji="1" lang="ja-JP" altLang="en-US" dirty="0">
              <a:latin typeface="+mj-ea"/>
              <a:ea typeface="+mj-ea"/>
            </a:endParaRPr>
          </a:p>
        </p:txBody>
      </p:sp>
      <p:sp>
        <p:nvSpPr>
          <p:cNvPr id="2" name="テキスト ボックス 1"/>
          <p:cNvSpPr txBox="1"/>
          <p:nvPr/>
        </p:nvSpPr>
        <p:spPr>
          <a:xfrm>
            <a:off x="479020" y="3840481"/>
            <a:ext cx="8608943" cy="954107"/>
          </a:xfrm>
          <a:prstGeom prst="rect">
            <a:avLst/>
          </a:prstGeom>
          <a:noFill/>
        </p:spPr>
        <p:txBody>
          <a:bodyPr wrap="square" rtlCol="0">
            <a:spAutoFit/>
          </a:bodyPr>
          <a:lstStyle/>
          <a:p>
            <a:r>
              <a:rPr kumimoji="1" lang="ja-JP" altLang="en-US" sz="3200" dirty="0">
                <a:latin typeface="+mj-ea"/>
                <a:ea typeface="+mj-ea"/>
              </a:rPr>
              <a:t>➡そのためのツール・アプリもあります</a:t>
            </a:r>
            <a:r>
              <a:rPr kumimoji="1" lang="ja-JP" altLang="en-US" sz="3200" dirty="0" smtClean="0">
                <a:latin typeface="+mj-ea"/>
                <a:ea typeface="+mj-ea"/>
              </a:rPr>
              <a:t>。</a:t>
            </a:r>
            <a:endParaRPr kumimoji="1" lang="en-US" altLang="ja-JP" sz="3200" dirty="0" smtClean="0">
              <a:latin typeface="+mj-ea"/>
              <a:ea typeface="+mj-ea"/>
            </a:endParaRPr>
          </a:p>
          <a:p>
            <a:r>
              <a:rPr lang="en-US" altLang="ja-JP" sz="2400" dirty="0" smtClean="0">
                <a:latin typeface="+mj-ea"/>
                <a:ea typeface="+mj-ea"/>
              </a:rPr>
              <a:t>【</a:t>
            </a:r>
            <a:r>
              <a:rPr lang="en-US" altLang="ja-JP" sz="2400" dirty="0">
                <a:latin typeface="+mj-ea"/>
                <a:ea typeface="+mj-ea"/>
              </a:rPr>
              <a:t>i</a:t>
            </a:r>
            <a:r>
              <a:rPr lang="en-US" altLang="ja-JP" sz="2400" dirty="0" smtClean="0">
                <a:latin typeface="+mj-ea"/>
                <a:ea typeface="+mj-ea"/>
              </a:rPr>
              <a:t>OS</a:t>
            </a:r>
            <a:r>
              <a:rPr lang="ja-JP" altLang="en-US" sz="2400" dirty="0">
                <a:latin typeface="+mj-ea"/>
                <a:ea typeface="+mj-ea"/>
              </a:rPr>
              <a:t>のスクリーンタイムや</a:t>
            </a:r>
            <a:r>
              <a:rPr lang="en-US" altLang="ja-JP" sz="2400" dirty="0">
                <a:latin typeface="+mj-ea"/>
                <a:ea typeface="+mj-ea"/>
              </a:rPr>
              <a:t>android</a:t>
            </a:r>
            <a:r>
              <a:rPr lang="ja-JP" altLang="en-US" sz="2400" dirty="0">
                <a:latin typeface="+mj-ea"/>
                <a:ea typeface="+mj-ea"/>
              </a:rPr>
              <a:t>のファミリーリンク等</a:t>
            </a:r>
            <a:r>
              <a:rPr lang="en-US" altLang="ja-JP" sz="2400" dirty="0">
                <a:latin typeface="+mj-ea"/>
                <a:ea typeface="+mj-ea"/>
              </a:rPr>
              <a:t>】</a:t>
            </a:r>
            <a:endParaRPr kumimoji="1" lang="ja-JP" altLang="en-US" sz="2400" dirty="0">
              <a:latin typeface="+mj-ea"/>
              <a:ea typeface="+mj-ea"/>
            </a:endParaRPr>
          </a:p>
        </p:txBody>
      </p:sp>
    </p:spTree>
    <p:extLst>
      <p:ext uri="{BB962C8B-B14F-4D97-AF65-F5344CB8AC3E}">
        <p14:creationId xmlns:p14="http://schemas.microsoft.com/office/powerpoint/2010/main" val="3667081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sz="half" idx="1"/>
          </p:nvPr>
        </p:nvSpPr>
        <p:spPr>
          <a:xfrm>
            <a:off x="628650" y="1991879"/>
            <a:ext cx="7886701" cy="4351338"/>
          </a:xfrm>
        </p:spPr>
        <p:txBody>
          <a:bodyPr/>
          <a:lstStyle/>
          <a:p>
            <a:pPr algn="l"/>
            <a:r>
              <a:rPr kumimoji="1" lang="ja-JP" altLang="en-US" sz="6600" b="1" dirty="0">
                <a:latin typeface="+mj-ea"/>
                <a:ea typeface="+mj-ea"/>
              </a:rPr>
              <a:t>フィルタリングを</a:t>
            </a:r>
            <a:endParaRPr kumimoji="1" lang="en-US" altLang="ja-JP" sz="6600" b="1" dirty="0">
              <a:latin typeface="+mj-ea"/>
              <a:ea typeface="+mj-ea"/>
            </a:endParaRPr>
          </a:p>
          <a:p>
            <a:pPr algn="l"/>
            <a:r>
              <a:rPr lang="ja-JP" altLang="en-US" sz="6600" b="1" dirty="0">
                <a:latin typeface="+mj-ea"/>
                <a:ea typeface="+mj-ea"/>
              </a:rPr>
              <a:t>味方につける</a:t>
            </a:r>
            <a:endParaRPr kumimoji="1" lang="ja-JP" altLang="en-US" sz="6600" b="1" dirty="0">
              <a:latin typeface="+mj-ea"/>
              <a:ea typeface="+mj-ea"/>
            </a:endParaRPr>
          </a:p>
        </p:txBody>
      </p:sp>
      <p:sp>
        <p:nvSpPr>
          <p:cNvPr id="3" name="タイトル 2"/>
          <p:cNvSpPr>
            <a:spLocks noGrp="1"/>
          </p:cNvSpPr>
          <p:nvPr>
            <p:ph type="title"/>
          </p:nvPr>
        </p:nvSpPr>
        <p:spPr/>
        <p:txBody>
          <a:bodyPr/>
          <a:lstStyle/>
          <a:p>
            <a:endParaRPr kumimoji="1" lang="ja-JP" altLang="en-US" dirty="0">
              <a:latin typeface="+mj-ea"/>
            </a:endParaRPr>
          </a:p>
        </p:txBody>
      </p:sp>
    </p:spTree>
    <p:extLst>
      <p:ext uri="{BB962C8B-B14F-4D97-AF65-F5344CB8AC3E}">
        <p14:creationId xmlns:p14="http://schemas.microsoft.com/office/powerpoint/2010/main" val="333081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a:spLocks noGrp="1"/>
          </p:cNvSpPr>
          <p:nvPr>
            <p:ph sz="half" idx="1"/>
          </p:nvPr>
        </p:nvSpPr>
        <p:spPr>
          <a:xfrm>
            <a:off x="628650" y="1991879"/>
            <a:ext cx="7886701" cy="4351338"/>
          </a:xfrm>
        </p:spPr>
        <p:txBody>
          <a:bodyPr/>
          <a:lstStyle/>
          <a:p>
            <a:pPr algn="l"/>
            <a:r>
              <a:rPr kumimoji="1" lang="ja-JP" altLang="en-US" sz="6600" b="1" dirty="0">
                <a:latin typeface="+mj-ea"/>
                <a:ea typeface="+mj-ea"/>
              </a:rPr>
              <a:t>実生活とのバランス</a:t>
            </a:r>
            <a:r>
              <a:rPr kumimoji="1" lang="en-US" altLang="ja-JP" sz="6600" b="1" dirty="0">
                <a:latin typeface="+mj-ea"/>
                <a:ea typeface="+mj-ea"/>
              </a:rPr>
              <a:t/>
            </a:r>
            <a:br>
              <a:rPr kumimoji="1" lang="en-US" altLang="ja-JP" sz="6600" b="1" dirty="0">
                <a:latin typeface="+mj-ea"/>
                <a:ea typeface="+mj-ea"/>
              </a:rPr>
            </a:br>
            <a:r>
              <a:rPr lang="ja-JP" altLang="en-US" sz="6600" b="1" dirty="0">
                <a:latin typeface="+mj-ea"/>
                <a:ea typeface="+mj-ea"/>
              </a:rPr>
              <a:t>マイルールを作る</a:t>
            </a:r>
            <a:endParaRPr kumimoji="1" lang="ja-JP" altLang="en-US" sz="6600" b="1" dirty="0">
              <a:latin typeface="+mj-ea"/>
              <a:ea typeface="+mj-ea"/>
            </a:endParaRPr>
          </a:p>
        </p:txBody>
      </p:sp>
      <p:sp>
        <p:nvSpPr>
          <p:cNvPr id="3" name="タイトル 2"/>
          <p:cNvSpPr>
            <a:spLocks noGrp="1"/>
          </p:cNvSpPr>
          <p:nvPr>
            <p:ph type="title"/>
          </p:nvPr>
        </p:nvSpPr>
        <p:spPr/>
        <p:txBody>
          <a:bodyPr/>
          <a:lstStyle/>
          <a:p>
            <a:endParaRPr kumimoji="1" lang="ja-JP" altLang="en-US" dirty="0">
              <a:latin typeface="+mj-ea"/>
            </a:endParaRPr>
          </a:p>
        </p:txBody>
      </p:sp>
    </p:spTree>
    <p:extLst>
      <p:ext uri="{BB962C8B-B14F-4D97-AF65-F5344CB8AC3E}">
        <p14:creationId xmlns:p14="http://schemas.microsoft.com/office/powerpoint/2010/main" val="66392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8000" dirty="0">
                <a:solidFill>
                  <a:prstClr val="black"/>
                </a:solidFill>
                <a:latin typeface="メイリオ"/>
              </a:rPr>
              <a:t>ペアレンタル</a:t>
            </a:r>
            <a:r>
              <a:rPr lang="en-US" altLang="ja-JP" sz="8000" dirty="0">
                <a:solidFill>
                  <a:prstClr val="black"/>
                </a:solidFill>
                <a:latin typeface="メイリオ"/>
              </a:rPr>
              <a:t/>
            </a:r>
            <a:br>
              <a:rPr lang="en-US" altLang="ja-JP" sz="8000" dirty="0">
                <a:solidFill>
                  <a:prstClr val="black"/>
                </a:solidFill>
                <a:latin typeface="メイリオ"/>
              </a:rPr>
            </a:br>
            <a:r>
              <a:rPr lang="ja-JP" altLang="en-US" sz="8000" dirty="0">
                <a:solidFill>
                  <a:prstClr val="black"/>
                </a:solidFill>
                <a:latin typeface="メイリオ"/>
              </a:rPr>
              <a:t>コントロール</a:t>
            </a:r>
            <a:endParaRPr kumimoji="1" lang="ja-JP" altLang="en-US" sz="4400" dirty="0"/>
          </a:p>
        </p:txBody>
      </p:sp>
      <p:sp>
        <p:nvSpPr>
          <p:cNvPr id="6" name="コンテンツ プレースホルダー 5"/>
          <p:cNvSpPr>
            <a:spLocks noGrp="1"/>
          </p:cNvSpPr>
          <p:nvPr>
            <p:ph sz="half" idx="1"/>
          </p:nvPr>
        </p:nvSpPr>
        <p:spPr>
          <a:xfrm>
            <a:off x="5061008" y="6229584"/>
            <a:ext cx="4619918" cy="748620"/>
          </a:xfrm>
        </p:spPr>
        <p:txBody>
          <a:bodyPr/>
          <a:lstStyle/>
          <a:p>
            <a:r>
              <a:rPr kumimoji="1" lang="ja-JP" altLang="en-US" dirty="0"/>
              <a:t>対象：中・高校生</a:t>
            </a:r>
          </a:p>
        </p:txBody>
      </p:sp>
    </p:spTree>
    <p:extLst>
      <p:ext uri="{BB962C8B-B14F-4D97-AF65-F5344CB8AC3E}">
        <p14:creationId xmlns:p14="http://schemas.microsoft.com/office/powerpoint/2010/main" val="717743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stretch>
            <a:fillRect/>
          </a:stretch>
        </p:blipFill>
        <p:spPr>
          <a:xfrm>
            <a:off x="2635135" y="1094002"/>
            <a:ext cx="3738129" cy="5070106"/>
          </a:xfrm>
          <a:prstGeom prst="rect">
            <a:avLst/>
          </a:prstGeom>
        </p:spPr>
      </p:pic>
      <p:pic>
        <p:nvPicPr>
          <p:cNvPr id="6" name="図 5"/>
          <p:cNvPicPr>
            <a:picLocks noChangeAspect="1"/>
          </p:cNvPicPr>
          <p:nvPr/>
        </p:nvPicPr>
        <p:blipFill>
          <a:blip r:embed="rId4" cstate="print"/>
          <a:stretch>
            <a:fillRect/>
          </a:stretch>
        </p:blipFill>
        <p:spPr>
          <a:xfrm>
            <a:off x="3021534" y="1537854"/>
            <a:ext cx="3047675" cy="4157231"/>
          </a:xfrm>
          <a:prstGeom prst="rect">
            <a:avLst/>
          </a:prstGeom>
        </p:spPr>
      </p:pic>
      <p:sp>
        <p:nvSpPr>
          <p:cNvPr id="7" name="テキスト ボックス 6"/>
          <p:cNvSpPr txBox="1"/>
          <p:nvPr/>
        </p:nvSpPr>
        <p:spPr>
          <a:xfrm>
            <a:off x="84145" y="301813"/>
            <a:ext cx="7024554" cy="646331"/>
          </a:xfrm>
          <a:prstGeom prst="rect">
            <a:avLst/>
          </a:prstGeom>
          <a:noFill/>
        </p:spPr>
        <p:txBody>
          <a:bodyPr wrap="square" rtlCol="0">
            <a:spAutoFit/>
          </a:bodyPr>
          <a:lstStyle/>
          <a:p>
            <a:r>
              <a:rPr lang="ja-JP" altLang="en-US" dirty="0">
                <a:solidFill>
                  <a:prstClr val="black"/>
                </a:solidFill>
                <a:latin typeface="+mj-ea"/>
                <a:ea typeface="+mj-ea"/>
              </a:rPr>
              <a:t>第</a:t>
            </a:r>
            <a:r>
              <a:rPr lang="en-US" altLang="ja-JP" dirty="0">
                <a:solidFill>
                  <a:prstClr val="black"/>
                </a:solidFill>
                <a:latin typeface="+mj-ea"/>
                <a:ea typeface="+mj-ea"/>
              </a:rPr>
              <a:t>14</a:t>
            </a:r>
            <a:r>
              <a:rPr lang="ja-JP" altLang="en-US" dirty="0">
                <a:solidFill>
                  <a:prstClr val="black"/>
                </a:solidFill>
                <a:latin typeface="+mj-ea"/>
                <a:ea typeface="+mj-ea"/>
              </a:rPr>
              <a:t>回</a:t>
            </a:r>
            <a:r>
              <a:rPr lang="en-US" altLang="ja-JP" dirty="0">
                <a:solidFill>
                  <a:prstClr val="black"/>
                </a:solidFill>
                <a:latin typeface="+mj-ea"/>
                <a:ea typeface="+mj-ea"/>
              </a:rPr>
              <a:t>IPA</a:t>
            </a:r>
            <a:r>
              <a:rPr lang="ja-JP" altLang="en-US" dirty="0">
                <a:solidFill>
                  <a:prstClr val="black"/>
                </a:solidFill>
                <a:latin typeface="+mj-ea"/>
                <a:ea typeface="+mj-ea"/>
              </a:rPr>
              <a:t>「ひろげよう情報モラル・セキュリティコンクール」</a:t>
            </a:r>
            <a:endParaRPr lang="en-US" altLang="ja-JP" dirty="0">
              <a:solidFill>
                <a:prstClr val="black"/>
              </a:solidFill>
              <a:latin typeface="+mj-ea"/>
              <a:ea typeface="+mj-ea"/>
            </a:endParaRPr>
          </a:p>
          <a:p>
            <a:r>
              <a:rPr lang="en-US" altLang="ja-JP" dirty="0">
                <a:solidFill>
                  <a:prstClr val="black"/>
                </a:solidFill>
                <a:latin typeface="+mj-ea"/>
                <a:ea typeface="+mj-ea"/>
              </a:rPr>
              <a:t>2018</a:t>
            </a:r>
            <a:r>
              <a:rPr lang="ja-JP" altLang="en-US" dirty="0">
                <a:solidFill>
                  <a:prstClr val="black"/>
                </a:solidFill>
                <a:latin typeface="+mj-ea"/>
                <a:ea typeface="+mj-ea"/>
              </a:rPr>
              <a:t>年度　標語部門　優秀賞</a:t>
            </a:r>
          </a:p>
        </p:txBody>
      </p:sp>
      <p:sp>
        <p:nvSpPr>
          <p:cNvPr id="8" name="テキスト ボックス 7"/>
          <p:cNvSpPr txBox="1"/>
          <p:nvPr/>
        </p:nvSpPr>
        <p:spPr>
          <a:xfrm>
            <a:off x="2743651" y="6423294"/>
            <a:ext cx="6557473" cy="369332"/>
          </a:xfrm>
          <a:prstGeom prst="rect">
            <a:avLst/>
          </a:prstGeom>
          <a:noFill/>
        </p:spPr>
        <p:txBody>
          <a:bodyPr wrap="square" rtlCol="0">
            <a:spAutoFit/>
          </a:bodyPr>
          <a:lstStyle/>
          <a:p>
            <a:r>
              <a:rPr lang="ja-JP" altLang="en-US" dirty="0">
                <a:solidFill>
                  <a:prstClr val="black"/>
                </a:solidFill>
                <a:latin typeface="+mj-ea"/>
                <a:ea typeface="+mj-ea"/>
              </a:rPr>
              <a:t>愛媛県　愛媛県立松山高等学１</a:t>
            </a:r>
            <a:r>
              <a:rPr lang="zh-CN" altLang="en-US" dirty="0">
                <a:solidFill>
                  <a:prstClr val="black"/>
                </a:solidFill>
                <a:latin typeface="+mj-ea"/>
                <a:ea typeface="+mj-ea"/>
              </a:rPr>
              <a:t>年</a:t>
            </a:r>
            <a:r>
              <a:rPr lang="ja-JP" altLang="en-US" dirty="0">
                <a:solidFill>
                  <a:prstClr val="black"/>
                </a:solidFill>
                <a:latin typeface="+mj-ea"/>
                <a:ea typeface="+mj-ea"/>
              </a:rPr>
              <a:t>（当時）　山中　望未さん</a:t>
            </a:r>
          </a:p>
        </p:txBody>
      </p:sp>
    </p:spTree>
    <p:extLst>
      <p:ext uri="{BB962C8B-B14F-4D97-AF65-F5344CB8AC3E}">
        <p14:creationId xmlns:p14="http://schemas.microsoft.com/office/powerpoint/2010/main" val="242135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t>本教材の使用方法　ペアレンタルコントロール</a:t>
            </a:r>
            <a:r>
              <a:rPr kumimoji="1" lang="en-US" altLang="ja-JP" sz="2400" dirty="0"/>
              <a:t>_</a:t>
            </a:r>
            <a:r>
              <a:rPr kumimoji="1" lang="ja-JP" altLang="en-US" sz="2400" dirty="0"/>
              <a:t>中・高校生</a:t>
            </a:r>
          </a:p>
        </p:txBody>
      </p:sp>
      <p:sp>
        <p:nvSpPr>
          <p:cNvPr id="3" name="タイトル 1"/>
          <p:cNvSpPr txBox="1">
            <a:spLocks/>
          </p:cNvSpPr>
          <p:nvPr/>
        </p:nvSpPr>
        <p:spPr>
          <a:xfrm>
            <a:off x="122807" y="1932511"/>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本教材のねらい</a:t>
            </a:r>
          </a:p>
        </p:txBody>
      </p:sp>
      <p:sp>
        <p:nvSpPr>
          <p:cNvPr id="5" name="テキスト ボックス 4"/>
          <p:cNvSpPr txBox="1"/>
          <p:nvPr/>
        </p:nvSpPr>
        <p:spPr>
          <a:xfrm>
            <a:off x="102940" y="2441755"/>
            <a:ext cx="8989179" cy="1600438"/>
          </a:xfrm>
          <a:prstGeom prst="rect">
            <a:avLst/>
          </a:prstGeom>
          <a:noFill/>
        </p:spPr>
        <p:txBody>
          <a:bodyPr wrap="square" rtlCol="0">
            <a:spAutoFit/>
          </a:bodyPr>
          <a:lstStyle/>
          <a:p>
            <a:r>
              <a:rPr lang="ja-JP" altLang="en-US" sz="1400" dirty="0">
                <a:solidFill>
                  <a:prstClr val="black"/>
                </a:solidFill>
              </a:rPr>
              <a:t>中・高校生においては、</a:t>
            </a:r>
            <a:r>
              <a:rPr lang="en-US" altLang="ja-JP" sz="1400" dirty="0">
                <a:solidFill>
                  <a:prstClr val="black"/>
                </a:solidFill>
              </a:rPr>
              <a:t>ICT</a:t>
            </a:r>
            <a:r>
              <a:rPr lang="ja-JP" altLang="en-US" sz="1400" dirty="0">
                <a:solidFill>
                  <a:prstClr val="black"/>
                </a:solidFill>
              </a:rPr>
              <a:t>機器の使用頻度が上がることによるインターネットの使い過ぎ</a:t>
            </a:r>
            <a:r>
              <a:rPr lang="en-US" altLang="ja-JP" sz="1400" dirty="0">
                <a:solidFill>
                  <a:prstClr val="black"/>
                </a:solidFill>
              </a:rPr>
              <a:t>(</a:t>
            </a:r>
            <a:r>
              <a:rPr lang="ja-JP" altLang="en-US" sz="1400" dirty="0">
                <a:solidFill>
                  <a:prstClr val="black"/>
                </a:solidFill>
              </a:rPr>
              <a:t>依存）が課題となっている。厚生労働省の「生活習慣についての全国調査」の一部、ネット利用に関するアンケートを通じ、自分自身の使用時間や内容を振り返り、主体的に</a:t>
            </a:r>
            <a:r>
              <a:rPr lang="en-US" altLang="ja-JP" sz="1400" dirty="0">
                <a:solidFill>
                  <a:prstClr val="black"/>
                </a:solidFill>
              </a:rPr>
              <a:t>ICT</a:t>
            </a:r>
            <a:r>
              <a:rPr lang="ja-JP" altLang="en-US" sz="1400" dirty="0">
                <a:solidFill>
                  <a:prstClr val="black"/>
                </a:solidFill>
              </a:rPr>
              <a:t>機器を使用できているかを考えさせる。また有害サイトや広告、不正アプリなどとの遭遇を減らす手段として、ペアレンタルコントロール機能、フィルタリングの有用性を紹介する。場合によっては「めんどくさい」「わずらわしい」という印象をあたえることがあるフィルタリングが安全を考える上で有効なツールであることを伝える。</a:t>
            </a:r>
            <a:r>
              <a:rPr lang="en-US" altLang="ja-JP" sz="1400" dirty="0">
                <a:solidFill>
                  <a:prstClr val="black"/>
                </a:solidFill>
              </a:rPr>
              <a:t>ICT</a:t>
            </a:r>
            <a:r>
              <a:rPr lang="ja-JP" altLang="en-US" sz="1400">
                <a:solidFill>
                  <a:prstClr val="black"/>
                </a:solidFill>
              </a:rPr>
              <a:t>機器とつきあう上で大切なのは「</a:t>
            </a:r>
            <a:r>
              <a:rPr lang="ja-JP" altLang="en-US" sz="1400" dirty="0">
                <a:solidFill>
                  <a:prstClr val="black"/>
                </a:solidFill>
              </a:rPr>
              <a:t>実生活とのバランス」であることを伝える。</a:t>
            </a:r>
            <a:endParaRPr lang="en-US" altLang="ja-JP" sz="1600" dirty="0">
              <a:solidFill>
                <a:prstClr val="black"/>
              </a:solidFill>
            </a:endParaRPr>
          </a:p>
        </p:txBody>
      </p:sp>
      <p:sp>
        <p:nvSpPr>
          <p:cNvPr id="6" name="タイトル 1"/>
          <p:cNvSpPr txBox="1">
            <a:spLocks/>
          </p:cNvSpPr>
          <p:nvPr/>
        </p:nvSpPr>
        <p:spPr>
          <a:xfrm>
            <a:off x="102940" y="796565"/>
            <a:ext cx="4465817" cy="442269"/>
          </a:xfrm>
          <a:prstGeom prst="rect">
            <a:avLst/>
          </a:prstGeom>
          <a:ln w="28575">
            <a:solidFill>
              <a:schemeClr val="accent2"/>
            </a:solidFill>
          </a:ln>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テーマ②ペアレンタルコントロール教材のねらい</a:t>
            </a:r>
          </a:p>
        </p:txBody>
      </p:sp>
      <p:sp>
        <p:nvSpPr>
          <p:cNvPr id="7" name="テキスト ボックス 6"/>
          <p:cNvSpPr txBox="1"/>
          <p:nvPr/>
        </p:nvSpPr>
        <p:spPr>
          <a:xfrm>
            <a:off x="3832" y="1278279"/>
            <a:ext cx="8956298" cy="646331"/>
          </a:xfrm>
          <a:prstGeom prst="rect">
            <a:avLst/>
          </a:prstGeom>
          <a:noFill/>
        </p:spPr>
        <p:txBody>
          <a:bodyPr wrap="none" rtlCol="0">
            <a:spAutoFit/>
          </a:bodyPr>
          <a:lstStyle/>
          <a:p>
            <a:r>
              <a:rPr lang="ja-JP" altLang="en-US" dirty="0">
                <a:solidFill>
                  <a:prstClr val="black"/>
                </a:solidFill>
              </a:rPr>
              <a:t>保護者の機能、使用制限の重要性。ネット利用が当たり前の時代になぜ必要か？の</a:t>
            </a:r>
            <a:endParaRPr lang="en-US" altLang="ja-JP" dirty="0">
              <a:solidFill>
                <a:prstClr val="black"/>
              </a:solidFill>
            </a:endParaRPr>
          </a:p>
          <a:p>
            <a:r>
              <a:rPr lang="ja-JP" altLang="en-US" dirty="0">
                <a:solidFill>
                  <a:prstClr val="black"/>
                </a:solidFill>
              </a:rPr>
              <a:t>理解から安心・安全、また健全に利用するためのツールとして活用することを促す。</a:t>
            </a:r>
          </a:p>
        </p:txBody>
      </p:sp>
      <p:sp>
        <p:nvSpPr>
          <p:cNvPr id="8" name="タイトル 1"/>
          <p:cNvSpPr txBox="1">
            <a:spLocks/>
          </p:cNvSpPr>
          <p:nvPr/>
        </p:nvSpPr>
        <p:spPr>
          <a:xfrm>
            <a:off x="122807" y="4007527"/>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指導のポイント</a:t>
            </a:r>
          </a:p>
        </p:txBody>
      </p:sp>
      <p:sp>
        <p:nvSpPr>
          <p:cNvPr id="9" name="タイトル 1"/>
          <p:cNvSpPr txBox="1">
            <a:spLocks/>
          </p:cNvSpPr>
          <p:nvPr/>
        </p:nvSpPr>
        <p:spPr>
          <a:xfrm>
            <a:off x="102940" y="5386830"/>
            <a:ext cx="3917413" cy="323735"/>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rPr>
              <a:t>情報モラル指導カリキュラムとの対応</a:t>
            </a:r>
          </a:p>
        </p:txBody>
      </p:sp>
      <p:sp>
        <p:nvSpPr>
          <p:cNvPr id="10" name="テキスト ボックス 9"/>
          <p:cNvSpPr txBox="1"/>
          <p:nvPr/>
        </p:nvSpPr>
        <p:spPr>
          <a:xfrm>
            <a:off x="122806" y="4479459"/>
            <a:ext cx="8755299" cy="1231106"/>
          </a:xfrm>
          <a:prstGeom prst="rect">
            <a:avLst/>
          </a:prstGeom>
          <a:noFill/>
        </p:spPr>
        <p:txBody>
          <a:bodyPr wrap="square" rtlCol="0">
            <a:spAutoFit/>
          </a:bodyPr>
          <a:lstStyle/>
          <a:p>
            <a:r>
              <a:rPr lang="ja-JP" altLang="en-US" sz="1400" dirty="0">
                <a:solidFill>
                  <a:prstClr val="black"/>
                </a:solidFill>
              </a:rPr>
              <a:t>内閣府のグラフから同年代のネットトラブル認識割合を確認。デジタルウエルビーイングという言葉や、自分の生活の振り返りから主体的に</a:t>
            </a:r>
            <a:r>
              <a:rPr lang="en-US" altLang="ja-JP" sz="1400" dirty="0">
                <a:solidFill>
                  <a:prstClr val="black"/>
                </a:solidFill>
              </a:rPr>
              <a:t>ICT</a:t>
            </a:r>
            <a:r>
              <a:rPr lang="ja-JP" altLang="en-US" sz="1400" dirty="0">
                <a:solidFill>
                  <a:prstClr val="black"/>
                </a:solidFill>
              </a:rPr>
              <a:t>機器を活用することの重要性に気付かせる。また高校生の制作した</a:t>
            </a:r>
            <a:r>
              <a:rPr lang="en-US" altLang="ja-JP" sz="1400" dirty="0">
                <a:solidFill>
                  <a:prstClr val="black"/>
                </a:solidFill>
              </a:rPr>
              <a:t>4</a:t>
            </a:r>
            <a:r>
              <a:rPr lang="ja-JP" altLang="en-US" sz="1400" dirty="0">
                <a:solidFill>
                  <a:prstClr val="black"/>
                </a:solidFill>
              </a:rPr>
              <a:t>コママンガから、ネット使用時の不正アプリやサイトの危険性に気付き、ペアレンタルコントロール機能、フィルタリングを上手に活用して安心にネット環境を利用することを学ぶ。</a:t>
            </a:r>
            <a:endParaRPr lang="en-US" altLang="ja-JP" sz="1400" dirty="0">
              <a:solidFill>
                <a:prstClr val="black"/>
              </a:solidFill>
            </a:endParaRPr>
          </a:p>
          <a:p>
            <a:endParaRPr lang="en-US" altLang="ja-JP" dirty="0">
              <a:solidFill>
                <a:prstClr val="black"/>
              </a:solidFill>
            </a:endParaRPr>
          </a:p>
        </p:txBody>
      </p:sp>
      <p:sp>
        <p:nvSpPr>
          <p:cNvPr id="11" name="テキスト ボックス 10"/>
          <p:cNvSpPr txBox="1"/>
          <p:nvPr/>
        </p:nvSpPr>
        <p:spPr>
          <a:xfrm>
            <a:off x="2168591" y="6052923"/>
            <a:ext cx="7181604" cy="738664"/>
          </a:xfrm>
          <a:prstGeom prst="rect">
            <a:avLst/>
          </a:prstGeom>
          <a:noFill/>
        </p:spPr>
        <p:txBody>
          <a:bodyPr wrap="square" rtlCol="0">
            <a:spAutoFit/>
          </a:bodyPr>
          <a:lstStyle/>
          <a:p>
            <a:r>
              <a:rPr lang="en-US" altLang="ja-JP" sz="1400" dirty="0">
                <a:solidFill>
                  <a:prstClr val="black"/>
                </a:solidFill>
              </a:rPr>
              <a:t>a4~5</a:t>
            </a:r>
            <a:r>
              <a:rPr lang="ja-JP" altLang="en-US" sz="1400" dirty="0">
                <a:solidFill>
                  <a:prstClr val="black"/>
                </a:solidFill>
              </a:rPr>
              <a:t>情報社会への参画において、責任ある態度で臨み、義務を果たす。</a:t>
            </a:r>
            <a:endParaRPr lang="en-US" altLang="ja-JP" sz="1400" dirty="0">
              <a:solidFill>
                <a:prstClr val="black"/>
              </a:solidFill>
            </a:endParaRPr>
          </a:p>
          <a:p>
            <a:r>
              <a:rPr lang="en-US" altLang="ja-JP" sz="1400" dirty="0">
                <a:solidFill>
                  <a:prstClr val="black"/>
                </a:solidFill>
              </a:rPr>
              <a:t>d4~5</a:t>
            </a:r>
            <a:r>
              <a:rPr lang="ja-JP" altLang="en-US" sz="1400" dirty="0">
                <a:solidFill>
                  <a:prstClr val="black"/>
                </a:solidFill>
              </a:rPr>
              <a:t>危険を予測し被害を予防するとともに、安全に活用する。</a:t>
            </a:r>
            <a:endParaRPr lang="en-US" altLang="ja-JP" sz="1400" dirty="0">
              <a:solidFill>
                <a:prstClr val="black"/>
              </a:solidFill>
            </a:endParaRPr>
          </a:p>
          <a:p>
            <a:r>
              <a:rPr lang="en-US" altLang="ja-JP" sz="1400" dirty="0">
                <a:solidFill>
                  <a:prstClr val="black"/>
                </a:solidFill>
              </a:rPr>
              <a:t>f4~5</a:t>
            </a:r>
            <a:r>
              <a:rPr lang="ja-JP" altLang="en-US" sz="1400" dirty="0">
                <a:solidFill>
                  <a:prstClr val="black"/>
                </a:solidFill>
              </a:rPr>
              <a:t>自他の安全や健康を害するような行動を抑制できる</a:t>
            </a:r>
            <a:endParaRPr lang="en-US" altLang="ja-JP" sz="1400" dirty="0">
              <a:solidFill>
                <a:prstClr val="black"/>
              </a:solidFill>
            </a:endParaRPr>
          </a:p>
        </p:txBody>
      </p:sp>
      <p:sp>
        <p:nvSpPr>
          <p:cNvPr id="12" name="テキスト ボックス 11"/>
          <p:cNvSpPr txBox="1"/>
          <p:nvPr/>
        </p:nvSpPr>
        <p:spPr>
          <a:xfrm>
            <a:off x="982084" y="5740228"/>
            <a:ext cx="7978046" cy="369332"/>
          </a:xfrm>
          <a:prstGeom prst="rect">
            <a:avLst/>
          </a:prstGeom>
          <a:noFill/>
        </p:spPr>
        <p:txBody>
          <a:bodyPr wrap="square" rtlCol="0">
            <a:spAutoFit/>
          </a:bodyPr>
          <a:lstStyle/>
          <a:p>
            <a:r>
              <a:rPr lang="en-US" altLang="ja-JP" dirty="0">
                <a:solidFill>
                  <a:prstClr val="black"/>
                </a:solidFill>
              </a:rPr>
              <a:t>1.</a:t>
            </a:r>
            <a:r>
              <a:rPr lang="ja-JP" altLang="en-US" dirty="0">
                <a:solidFill>
                  <a:prstClr val="black"/>
                </a:solidFill>
              </a:rPr>
              <a:t>情報社会の倫理　３．安全への知恵　　</a:t>
            </a:r>
            <a:r>
              <a:rPr lang="ja-JP" altLang="en-US" sz="1200" dirty="0">
                <a:solidFill>
                  <a:prstClr val="black"/>
                </a:solidFill>
              </a:rPr>
              <a:t>講義要領：文科省情報モラル指導カリキュラム参照</a:t>
            </a:r>
            <a:endParaRPr lang="en-US" altLang="ja-JP" sz="1200" dirty="0">
              <a:solidFill>
                <a:prstClr val="black"/>
              </a:solidFill>
            </a:endParaRPr>
          </a:p>
        </p:txBody>
      </p:sp>
    </p:spTree>
    <p:extLst>
      <p:ext uri="{BB962C8B-B14F-4D97-AF65-F5344CB8AC3E}">
        <p14:creationId xmlns:p14="http://schemas.microsoft.com/office/powerpoint/2010/main" val="21069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a:xfrm>
            <a:off x="312765" y="2623040"/>
            <a:ext cx="8640042" cy="4351338"/>
          </a:xfrm>
        </p:spPr>
        <p:txBody>
          <a:bodyPr>
            <a:normAutofit/>
          </a:bodyPr>
          <a:lstStyle/>
          <a:p>
            <a:pPr marL="0" indent="0">
              <a:buNone/>
            </a:pPr>
            <a:r>
              <a:rPr kumimoji="1" lang="ja-JP" altLang="en-US" sz="4800" dirty="0">
                <a:latin typeface="+mn-ea"/>
              </a:rPr>
              <a:t>ネット利用で「困ったこと」</a:t>
            </a:r>
            <a:endParaRPr kumimoji="1" lang="en-US" altLang="ja-JP" sz="4800" dirty="0">
              <a:latin typeface="+mn-ea"/>
            </a:endParaRPr>
          </a:p>
          <a:p>
            <a:pPr marL="0" indent="0">
              <a:buNone/>
            </a:pPr>
            <a:r>
              <a:rPr lang="ja-JP" altLang="en-US" sz="4800" dirty="0">
                <a:latin typeface="+mn-ea"/>
              </a:rPr>
              <a:t>はありますか？</a:t>
            </a:r>
            <a:endParaRPr kumimoji="1" lang="ja-JP" altLang="en-US" sz="4800" dirty="0">
              <a:latin typeface="+mn-ea"/>
            </a:endParaRPr>
          </a:p>
        </p:txBody>
      </p:sp>
      <p:sp>
        <p:nvSpPr>
          <p:cNvPr id="3" name="タイトル 2"/>
          <p:cNvSpPr>
            <a:spLocks noGrp="1"/>
          </p:cNvSpPr>
          <p:nvPr>
            <p:ph type="title"/>
          </p:nvPr>
        </p:nvSpPr>
        <p:spPr/>
        <p:txBody>
          <a:bodyPr/>
          <a:lstStyle/>
          <a:p>
            <a:r>
              <a:rPr lang="ja-JP" altLang="en-US" dirty="0"/>
              <a:t>考えてみよう</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127" y="4106488"/>
            <a:ext cx="3642780" cy="2443528"/>
          </a:xfrm>
          <a:prstGeom prst="rect">
            <a:avLst/>
          </a:prstGeom>
        </p:spPr>
      </p:pic>
    </p:spTree>
    <p:extLst>
      <p:ext uri="{BB962C8B-B14F-4D97-AF65-F5344CB8AC3E}">
        <p14:creationId xmlns:p14="http://schemas.microsoft.com/office/powerpoint/2010/main" val="382433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705" y="403485"/>
            <a:ext cx="7886700" cy="1325563"/>
          </a:xfrm>
        </p:spPr>
        <p:txBody>
          <a:bodyPr/>
          <a:lstStyle/>
          <a:p>
            <a:r>
              <a:rPr kumimoji="1" lang="ja-JP" altLang="en-US" dirty="0">
                <a:latin typeface="+mj-ea"/>
              </a:rPr>
              <a:t>青少年のインターネット上のトラブル認識割合</a:t>
            </a:r>
          </a:p>
        </p:txBody>
      </p:sp>
      <p:graphicFrame>
        <p:nvGraphicFramePr>
          <p:cNvPr id="5" name="グラフ 4"/>
          <p:cNvGraphicFramePr/>
          <p:nvPr>
            <p:extLst>
              <p:ext uri="{D42A27DB-BD31-4B8C-83A1-F6EECF244321}">
                <p14:modId xmlns:p14="http://schemas.microsoft.com/office/powerpoint/2010/main" val="2783086741"/>
              </p:ext>
            </p:extLst>
          </p:nvPr>
        </p:nvGraphicFramePr>
        <p:xfrm>
          <a:off x="1122218" y="1837113"/>
          <a:ext cx="7015942" cy="443068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2344189" y="6483927"/>
            <a:ext cx="6799811" cy="307777"/>
          </a:xfrm>
          <a:prstGeom prst="rect">
            <a:avLst/>
          </a:prstGeom>
          <a:noFill/>
        </p:spPr>
        <p:txBody>
          <a:bodyPr wrap="square" rtlCol="0">
            <a:spAutoFit/>
          </a:bodyPr>
          <a:lstStyle/>
          <a:p>
            <a:pPr algn="r"/>
            <a:r>
              <a:rPr lang="ja-JP" altLang="en-US" sz="1400" dirty="0">
                <a:latin typeface="+mj-ea"/>
                <a:ea typeface="+mj-ea"/>
              </a:rPr>
              <a:t>出典：</a:t>
            </a:r>
            <a:r>
              <a:rPr kumimoji="1" lang="ja-JP" altLang="en-US" sz="1400" dirty="0">
                <a:latin typeface="+mj-ea"/>
                <a:ea typeface="+mj-ea"/>
              </a:rPr>
              <a:t>内閣府「平成</a:t>
            </a:r>
            <a:r>
              <a:rPr kumimoji="1" lang="en-US" altLang="ja-JP" sz="1400" dirty="0">
                <a:latin typeface="+mj-ea"/>
                <a:ea typeface="+mj-ea"/>
              </a:rPr>
              <a:t>29</a:t>
            </a:r>
            <a:r>
              <a:rPr kumimoji="1" lang="ja-JP" altLang="en-US" sz="1400" dirty="0">
                <a:latin typeface="+mj-ea"/>
                <a:ea typeface="+mj-ea"/>
              </a:rPr>
              <a:t>年度青少年のインターネット利用環境実態調査報告書」</a:t>
            </a:r>
          </a:p>
        </p:txBody>
      </p:sp>
    </p:spTree>
    <p:extLst>
      <p:ext uri="{BB962C8B-B14F-4D97-AF65-F5344CB8AC3E}">
        <p14:creationId xmlns:p14="http://schemas.microsoft.com/office/powerpoint/2010/main" val="303683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865318818"/>
              </p:ext>
            </p:extLst>
          </p:nvPr>
        </p:nvGraphicFramePr>
        <p:xfrm>
          <a:off x="332511" y="1567267"/>
          <a:ext cx="8686799" cy="494607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344189" y="6492874"/>
            <a:ext cx="6799811" cy="307777"/>
          </a:xfrm>
          <a:prstGeom prst="rect">
            <a:avLst/>
          </a:prstGeom>
          <a:noFill/>
        </p:spPr>
        <p:txBody>
          <a:bodyPr wrap="square" rtlCol="0">
            <a:spAutoFit/>
          </a:bodyPr>
          <a:lstStyle/>
          <a:p>
            <a:pPr algn="r"/>
            <a:r>
              <a:rPr kumimoji="1" lang="ja-JP" altLang="en-US" sz="1400" dirty="0">
                <a:latin typeface="+mj-ea"/>
                <a:ea typeface="+mj-ea"/>
              </a:rPr>
              <a:t>出典：内閣府「平成</a:t>
            </a:r>
            <a:r>
              <a:rPr kumimoji="1" lang="en-US" altLang="ja-JP" sz="1400" dirty="0">
                <a:latin typeface="+mj-ea"/>
                <a:ea typeface="+mj-ea"/>
              </a:rPr>
              <a:t>29</a:t>
            </a:r>
            <a:r>
              <a:rPr kumimoji="1" lang="ja-JP" altLang="en-US" sz="1400" dirty="0">
                <a:latin typeface="+mj-ea"/>
                <a:ea typeface="+mj-ea"/>
              </a:rPr>
              <a:t>年度青少年のインターネット利用環境実態調査報告書」</a:t>
            </a:r>
          </a:p>
        </p:txBody>
      </p:sp>
      <p:sp>
        <p:nvSpPr>
          <p:cNvPr id="8" name="タイトル 1"/>
          <p:cNvSpPr>
            <a:spLocks noGrp="1"/>
          </p:cNvSpPr>
          <p:nvPr>
            <p:ph type="title"/>
          </p:nvPr>
        </p:nvSpPr>
        <p:spPr>
          <a:xfrm>
            <a:off x="221327" y="262168"/>
            <a:ext cx="7886700" cy="1325563"/>
          </a:xfrm>
        </p:spPr>
        <p:txBody>
          <a:bodyPr/>
          <a:lstStyle/>
          <a:p>
            <a:r>
              <a:rPr kumimoji="1" lang="ja-JP" altLang="en-US" dirty="0">
                <a:latin typeface="+mj-ea"/>
              </a:rPr>
              <a:t>青少年のインターネット上のトラブル認識内容</a:t>
            </a:r>
          </a:p>
        </p:txBody>
      </p:sp>
      <p:sp>
        <p:nvSpPr>
          <p:cNvPr id="10" name="正方形/長方形 9"/>
          <p:cNvSpPr/>
          <p:nvPr/>
        </p:nvSpPr>
        <p:spPr>
          <a:xfrm>
            <a:off x="239615" y="4992427"/>
            <a:ext cx="4281054" cy="847898"/>
          </a:xfrm>
          <a:prstGeom prst="rect">
            <a:avLst/>
          </a:prstGeom>
          <a:ln>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mj-ea"/>
              <a:ea typeface="+mj-ea"/>
            </a:endParaRPr>
          </a:p>
        </p:txBody>
      </p:sp>
      <p:sp>
        <p:nvSpPr>
          <p:cNvPr id="11" name="正方形/長方形 10"/>
          <p:cNvSpPr/>
          <p:nvPr/>
        </p:nvSpPr>
        <p:spPr>
          <a:xfrm>
            <a:off x="239615" y="3572711"/>
            <a:ext cx="4281054" cy="847898"/>
          </a:xfrm>
          <a:prstGeom prst="rect">
            <a:avLst/>
          </a:prstGeom>
          <a:ln>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mj-ea"/>
              <a:ea typeface="+mj-ea"/>
            </a:endParaRPr>
          </a:p>
        </p:txBody>
      </p:sp>
      <p:sp>
        <p:nvSpPr>
          <p:cNvPr id="12" name="正方形/長方形 11"/>
          <p:cNvSpPr/>
          <p:nvPr/>
        </p:nvSpPr>
        <p:spPr>
          <a:xfrm>
            <a:off x="239615" y="1816331"/>
            <a:ext cx="4281054" cy="1184562"/>
          </a:xfrm>
          <a:prstGeom prst="rect">
            <a:avLst/>
          </a:prstGeom>
          <a:ln>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mj-ea"/>
              <a:ea typeface="+mj-ea"/>
            </a:endParaRPr>
          </a:p>
        </p:txBody>
      </p:sp>
    </p:spTree>
    <p:extLst>
      <p:ext uri="{BB962C8B-B14F-4D97-AF65-F5344CB8AC3E}">
        <p14:creationId xmlns:p14="http://schemas.microsoft.com/office/powerpoint/2010/main" val="14762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prstClr val="black"/>
                </a:solidFill>
              </a:rPr>
              <a:t>知ってますか？</a:t>
            </a:r>
            <a:endParaRPr kumimoji="1" lang="ja-JP" altLang="en-US" dirty="0"/>
          </a:p>
        </p:txBody>
      </p:sp>
      <p:sp>
        <p:nvSpPr>
          <p:cNvPr id="4" name="タイトル 2"/>
          <p:cNvSpPr>
            <a:spLocks noGrp="1"/>
          </p:cNvSpPr>
          <p:nvPr>
            <p:ph sz="half" idx="1"/>
          </p:nvPr>
        </p:nvSpPr>
        <p:spPr>
          <a:xfrm>
            <a:off x="429144" y="2773276"/>
            <a:ext cx="7886701" cy="2122920"/>
          </a:xfrm>
        </p:spPr>
        <p:txBody>
          <a:bodyPr>
            <a:normAutofit/>
          </a:bodyPr>
          <a:lstStyle/>
          <a:p>
            <a:r>
              <a:rPr lang="en-US" altLang="ja-JP" sz="4400" b="1" dirty="0">
                <a:solidFill>
                  <a:prstClr val="black"/>
                </a:solidFill>
                <a:latin typeface="+mj-ea"/>
                <a:ea typeface="+mj-ea"/>
              </a:rPr>
              <a:t>Digital-well-being</a:t>
            </a:r>
            <a:br>
              <a:rPr lang="en-US" altLang="ja-JP" sz="4400" b="1" dirty="0">
                <a:solidFill>
                  <a:prstClr val="black"/>
                </a:solidFill>
                <a:latin typeface="+mj-ea"/>
                <a:ea typeface="+mj-ea"/>
              </a:rPr>
            </a:br>
            <a:r>
              <a:rPr lang="ja-JP" altLang="en-US" sz="4800" b="1" dirty="0">
                <a:solidFill>
                  <a:prstClr val="black"/>
                </a:solidFill>
                <a:latin typeface="+mj-ea"/>
                <a:ea typeface="+mj-ea"/>
              </a:rPr>
              <a:t>デジタルウェルビーイング</a:t>
            </a:r>
            <a:endParaRPr kumimoji="1" lang="ja-JP" altLang="en-US" sz="4400" b="1" dirty="0">
              <a:latin typeface="+mj-ea"/>
              <a:ea typeface="+mj-ea"/>
            </a:endParaRPr>
          </a:p>
        </p:txBody>
      </p:sp>
    </p:spTree>
    <p:extLst>
      <p:ext uri="{BB962C8B-B14F-4D97-AF65-F5344CB8AC3E}">
        <p14:creationId xmlns:p14="http://schemas.microsoft.com/office/powerpoint/2010/main" val="411215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68005" y="6409073"/>
            <a:ext cx="5901795" cy="369332"/>
          </a:xfrm>
          <a:prstGeom prst="rect">
            <a:avLst/>
          </a:prstGeom>
        </p:spPr>
        <p:txBody>
          <a:bodyPr wrap="square">
            <a:spAutoFit/>
          </a:bodyPr>
          <a:lstStyle/>
          <a:p>
            <a:r>
              <a:rPr lang="en-US" altLang="ja-JP" dirty="0">
                <a:solidFill>
                  <a:prstClr val="black"/>
                </a:solidFill>
              </a:rPr>
              <a:t>IPA</a:t>
            </a:r>
            <a:r>
              <a:rPr lang="ja-JP" altLang="en-US" dirty="0">
                <a:solidFill>
                  <a:prstClr val="black"/>
                </a:solidFill>
              </a:rPr>
              <a:t>動画教材 はじめまして、ペアコです。より画像引用</a:t>
            </a:r>
          </a:p>
        </p:txBody>
      </p:sp>
      <p:pic>
        <p:nvPicPr>
          <p:cNvPr id="2" name="図 1"/>
          <p:cNvPicPr>
            <a:picLocks noChangeAspect="1"/>
          </p:cNvPicPr>
          <p:nvPr/>
        </p:nvPicPr>
        <p:blipFill>
          <a:blip r:embed="rId3" cstate="print"/>
          <a:stretch>
            <a:fillRect/>
          </a:stretch>
        </p:blipFill>
        <p:spPr>
          <a:xfrm>
            <a:off x="479587" y="2119747"/>
            <a:ext cx="8266016" cy="2698974"/>
          </a:xfrm>
          <a:prstGeom prst="rect">
            <a:avLst/>
          </a:prstGeom>
        </p:spPr>
      </p:pic>
    </p:spTree>
    <p:extLst>
      <p:ext uri="{BB962C8B-B14F-4D97-AF65-F5344CB8AC3E}">
        <p14:creationId xmlns:p14="http://schemas.microsoft.com/office/powerpoint/2010/main" val="138072110"/>
      </p:ext>
    </p:extLst>
  </p:cSld>
  <p:clrMapOvr>
    <a:masterClrMapping/>
  </p:clrMapOvr>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3508</Words>
  <Application>Microsoft Office PowerPoint</Application>
  <PresentationFormat>画面に合わせる (4:3)</PresentationFormat>
  <Paragraphs>451</Paragraphs>
  <Slides>30</Slides>
  <Notes>27</Notes>
  <HiddenSlides>1</HiddenSlides>
  <MMClips>0</MMClips>
  <ScaleCrop>false</ScaleCrop>
  <HeadingPairs>
    <vt:vector size="4" baseType="variant">
      <vt:variant>
        <vt:lpstr>テーマ</vt:lpstr>
      </vt:variant>
      <vt:variant>
        <vt:i4>2</vt:i4>
      </vt:variant>
      <vt:variant>
        <vt:lpstr>スライド タイトル</vt:lpstr>
      </vt:variant>
      <vt:variant>
        <vt:i4>30</vt:i4>
      </vt:variant>
    </vt:vector>
  </HeadingPairs>
  <TitlesOfParts>
    <vt:vector size="32" baseType="lpstr">
      <vt:lpstr>2_Office テーマ</vt:lpstr>
      <vt:lpstr>3_Office テーマ</vt:lpstr>
      <vt:lpstr>PowerPoint プレゼンテーション</vt:lpstr>
      <vt:lpstr>PowerPoint プレゼンテーション</vt:lpstr>
      <vt:lpstr>ペアレンタル コントロール</vt:lpstr>
      <vt:lpstr>本教材の使用方法　ペアレンタルコントロール_中・高校生</vt:lpstr>
      <vt:lpstr>考えてみよう</vt:lpstr>
      <vt:lpstr>青少年のインターネット上のトラブル認識割合</vt:lpstr>
      <vt:lpstr>青少年のインターネット上のトラブル認識内容</vt:lpstr>
      <vt:lpstr>知ってますか？</vt:lpstr>
      <vt:lpstr>PowerPoint プレゼンテーション</vt:lpstr>
      <vt:lpstr>君ならどうする？</vt:lpstr>
      <vt:lpstr>君ならどうする？</vt:lpstr>
      <vt:lpstr>君ならどうする？</vt:lpstr>
      <vt:lpstr>君ならどうする？</vt:lpstr>
      <vt:lpstr>ネット依存の中高生増加</vt:lpstr>
      <vt:lpstr>30日間の平日 インターネット使用時間</vt:lpstr>
      <vt:lpstr>30日間の休日 インターネット使用時間</vt:lpstr>
      <vt:lpstr>PowerPoint プレゼンテーション</vt:lpstr>
      <vt:lpstr>確認してみましょう</vt:lpstr>
      <vt:lpstr>確認してみましょう</vt:lpstr>
      <vt:lpstr>色々なことができるからこそ</vt:lpstr>
      <vt:lpstr>PowerPoint プレゼンテーション</vt:lpstr>
      <vt:lpstr>危険なアプリやサービス</vt:lpstr>
      <vt:lpstr>危険なアプリやサービス</vt:lpstr>
      <vt:lpstr>危険なアプリやサービス</vt:lpstr>
      <vt:lpstr>危険なアプリやサービス</vt:lpstr>
      <vt:lpstr>安心して使用するための工夫</vt:lpstr>
      <vt:lpstr> まとめ</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2019-09-18T06:12:30Z</dcterms:created>
  <dcterms:modified xsi:type="dcterms:W3CDTF">2019-09-19T04:58:00Z</dcterms:modified>
</cp:coreProperties>
</file>