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00" r:id="rId1"/>
    <p:sldMasterId id="2147483913" r:id="rId2"/>
  </p:sldMasterIdLst>
  <p:notesMasterIdLst>
    <p:notesMasterId r:id="rId23"/>
  </p:notesMasterIdLst>
  <p:handoutMasterIdLst>
    <p:handoutMasterId r:id="rId24"/>
  </p:handoutMasterIdLst>
  <p:sldIdLst>
    <p:sldId id="746" r:id="rId3"/>
    <p:sldId id="752" r:id="rId4"/>
    <p:sldId id="749" r:id="rId5"/>
    <p:sldId id="748" r:id="rId6"/>
    <p:sldId id="738" r:id="rId7"/>
    <p:sldId id="730" r:id="rId8"/>
    <p:sldId id="727" r:id="rId9"/>
    <p:sldId id="729" r:id="rId10"/>
    <p:sldId id="753" r:id="rId11"/>
    <p:sldId id="728" r:id="rId12"/>
    <p:sldId id="733" r:id="rId13"/>
    <p:sldId id="751" r:id="rId14"/>
    <p:sldId id="741" r:id="rId15"/>
    <p:sldId id="694" r:id="rId16"/>
    <p:sldId id="740" r:id="rId17"/>
    <p:sldId id="742" r:id="rId18"/>
    <p:sldId id="743" r:id="rId19"/>
    <p:sldId id="744" r:id="rId20"/>
    <p:sldId id="745" r:id="rId21"/>
    <p:sldId id="750" r:id="rId22"/>
  </p:sldIdLst>
  <p:sldSz cx="9144000" cy="6858000" type="screen4x3"/>
  <p:notesSz cx="7053263" cy="10180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1AF"/>
    <a:srgbClr val="4F81BD"/>
    <a:srgbClr val="D62475"/>
    <a:srgbClr val="FF99CC"/>
    <a:srgbClr val="F6281E"/>
    <a:srgbClr val="FFFFCC"/>
    <a:srgbClr val="F60052"/>
    <a:srgbClr val="FFF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23" autoAdjust="0"/>
    <p:restoredTop sz="62630" autoAdjust="0"/>
  </p:normalViewPr>
  <p:slideViewPr>
    <p:cSldViewPr snapToGrid="0">
      <p:cViewPr varScale="1">
        <p:scale>
          <a:sx n="71" d="100"/>
          <a:sy n="71" d="100"/>
        </p:scale>
        <p:origin x="-1974" y="-9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3" d="100"/>
          <a:sy n="53" d="100"/>
        </p:scale>
        <p:origin x="2475"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55702" cy="509762"/>
          </a:xfrm>
          <a:prstGeom prst="rect">
            <a:avLst/>
          </a:prstGeom>
        </p:spPr>
        <p:txBody>
          <a:bodyPr vert="horz" lIns="93982" tIns="46991" rIns="93982" bIns="4699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95918" y="1"/>
            <a:ext cx="3055701" cy="509762"/>
          </a:xfrm>
          <a:prstGeom prst="rect">
            <a:avLst/>
          </a:prstGeom>
        </p:spPr>
        <p:txBody>
          <a:bodyPr vert="horz" lIns="93982" tIns="46991" rIns="93982" bIns="46991"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9670876"/>
            <a:ext cx="3055702" cy="509762"/>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a:p>
        </p:txBody>
      </p:sp>
      <p:sp>
        <p:nvSpPr>
          <p:cNvPr id="5" name="スライド番号プレースホルダー 4"/>
          <p:cNvSpPr>
            <a:spLocks noGrp="1"/>
          </p:cNvSpPr>
          <p:nvPr>
            <p:ph type="sldNum" sz="quarter" idx="3"/>
          </p:nvPr>
        </p:nvSpPr>
        <p:spPr>
          <a:xfrm>
            <a:off x="3995918" y="9670876"/>
            <a:ext cx="3055701" cy="509762"/>
          </a:xfrm>
          <a:prstGeom prst="rect">
            <a:avLst/>
          </a:prstGeom>
        </p:spPr>
        <p:txBody>
          <a:bodyPr vert="horz" lIns="93982" tIns="46991" rIns="93982" bIns="46991" rtlCol="0" anchor="b"/>
          <a:lstStyle>
            <a:lvl1pPr algn="r">
              <a:defRPr sz="1200"/>
            </a:lvl1pPr>
          </a:lstStyle>
          <a:p>
            <a:fld id="{5951B48D-9D36-4DF8-897D-043405FC11B0}" type="slidenum">
              <a:rPr kumimoji="1" lang="ja-JP" altLang="en-US" smtClean="0"/>
              <a:t>‹#›</a:t>
            </a:fld>
            <a:endParaRPr kumimoji="1" lang="ja-JP" altLang="en-US"/>
          </a:p>
        </p:txBody>
      </p:sp>
    </p:spTree>
    <p:extLst>
      <p:ext uri="{BB962C8B-B14F-4D97-AF65-F5344CB8AC3E}">
        <p14:creationId xmlns:p14="http://schemas.microsoft.com/office/powerpoint/2010/main" val="916882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56414" cy="510800"/>
          </a:xfrm>
          <a:prstGeom prst="rect">
            <a:avLst/>
          </a:prstGeom>
        </p:spPr>
        <p:txBody>
          <a:bodyPr vert="horz" lIns="93982" tIns="46991" rIns="93982" bIns="4699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995218" y="0"/>
            <a:ext cx="3056414" cy="510800"/>
          </a:xfrm>
          <a:prstGeom prst="rect">
            <a:avLst/>
          </a:prstGeom>
        </p:spPr>
        <p:txBody>
          <a:bodyPr vert="horz" lIns="93982" tIns="46991" rIns="93982" bIns="46991" rtlCol="0"/>
          <a:lstStyle>
            <a:lvl1pPr algn="r">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1236663" y="1273175"/>
            <a:ext cx="4579937" cy="3435350"/>
          </a:xfrm>
          <a:prstGeom prst="rect">
            <a:avLst/>
          </a:prstGeom>
          <a:noFill/>
          <a:ln w="12700">
            <a:solidFill>
              <a:prstClr val="black"/>
            </a:solidFill>
          </a:ln>
        </p:spPr>
        <p:txBody>
          <a:bodyPr vert="horz" lIns="93982" tIns="46991" rIns="93982" bIns="46991" rtlCol="0" anchor="ctr"/>
          <a:lstStyle/>
          <a:p>
            <a:endParaRPr lang="ja-JP" altLang="en-US" dirty="0"/>
          </a:p>
        </p:txBody>
      </p:sp>
      <p:sp>
        <p:nvSpPr>
          <p:cNvPr id="5" name="ノート プレースホルダー 4"/>
          <p:cNvSpPr>
            <a:spLocks noGrp="1"/>
          </p:cNvSpPr>
          <p:nvPr>
            <p:ph type="body" sz="quarter" idx="3"/>
          </p:nvPr>
        </p:nvSpPr>
        <p:spPr>
          <a:xfrm>
            <a:off x="705327" y="4899432"/>
            <a:ext cx="5642610" cy="4008626"/>
          </a:xfrm>
          <a:prstGeom prst="rect">
            <a:avLst/>
          </a:prstGeom>
        </p:spPr>
        <p:txBody>
          <a:bodyPr vert="horz" lIns="93982" tIns="46991" rIns="93982" bIns="469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669840"/>
            <a:ext cx="3056414" cy="510798"/>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dirty="0"/>
          </a:p>
        </p:txBody>
      </p:sp>
      <p:sp>
        <p:nvSpPr>
          <p:cNvPr id="7" name="スライド番号プレースホルダー 6"/>
          <p:cNvSpPr>
            <a:spLocks noGrp="1"/>
          </p:cNvSpPr>
          <p:nvPr>
            <p:ph type="sldNum" sz="quarter" idx="5"/>
          </p:nvPr>
        </p:nvSpPr>
        <p:spPr>
          <a:xfrm>
            <a:off x="3995218" y="9669840"/>
            <a:ext cx="3056414" cy="510798"/>
          </a:xfrm>
          <a:prstGeom prst="rect">
            <a:avLst/>
          </a:prstGeom>
        </p:spPr>
        <p:txBody>
          <a:bodyPr vert="horz" lIns="93982" tIns="46991" rIns="93982" bIns="46991" rtlCol="0" anchor="b"/>
          <a:lstStyle>
            <a:lvl1pPr algn="r">
              <a:defRPr sz="1200"/>
            </a:lvl1pPr>
          </a:lstStyle>
          <a:p>
            <a:fld id="{99569974-2F47-451E-96BB-2DC3A8AF4879}" type="slidenum">
              <a:rPr kumimoji="1" lang="ja-JP" altLang="en-US" smtClean="0"/>
              <a:t>‹#›</a:t>
            </a:fld>
            <a:endParaRPr kumimoji="1" lang="ja-JP" altLang="en-US" dirty="0"/>
          </a:p>
        </p:txBody>
      </p:sp>
    </p:spTree>
    <p:extLst>
      <p:ext uri="{BB962C8B-B14F-4D97-AF65-F5344CB8AC3E}">
        <p14:creationId xmlns:p14="http://schemas.microsoft.com/office/powerpoint/2010/main" val="21791343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xvgBJFudoMs&amp;list=PLF9FCB56776EBCABB"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tVZSuGkmnGQ&amp;list=PLF9FCB56776EBCABB&amp;index=16"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教材　</a:t>
            </a:r>
            <a:r>
              <a:rPr kumimoji="1" lang="en-US" altLang="ja-JP" dirty="0"/>
              <a:t>ver.1_20190830</a:t>
            </a:r>
          </a:p>
          <a:p>
            <a:endParaRPr kumimoji="1" lang="en-US" altLang="ja-JP" dirty="0"/>
          </a:p>
          <a:p>
            <a:r>
              <a:rPr kumimoji="1" lang="ja-JP" altLang="en-US" dirty="0"/>
              <a:t>当教材について</a:t>
            </a:r>
          </a:p>
          <a:p>
            <a:r>
              <a:rPr kumimoji="1" lang="ja-JP" altLang="en-US" dirty="0"/>
              <a:t>スライド教材のノートには以下の内容が記載されております。</a:t>
            </a:r>
          </a:p>
          <a:p>
            <a:r>
              <a:rPr kumimoji="1" lang="ja-JP" altLang="en-US" dirty="0"/>
              <a:t>・</a:t>
            </a:r>
            <a:r>
              <a:rPr kumimoji="1" lang="en-US" altLang="ja-JP" dirty="0"/>
              <a:t>【</a:t>
            </a:r>
            <a:r>
              <a:rPr kumimoji="1" lang="ja-JP" altLang="en-US" dirty="0"/>
              <a:t>導入時のポイント</a:t>
            </a:r>
            <a:r>
              <a:rPr kumimoji="1" lang="en-US" altLang="ja-JP" dirty="0"/>
              <a:t>】</a:t>
            </a:r>
            <a:r>
              <a:rPr kumimoji="1" lang="ja-JP" altLang="en-US" dirty="0"/>
              <a:t>または</a:t>
            </a:r>
            <a:r>
              <a:rPr kumimoji="1" lang="en-US" altLang="ja-JP" dirty="0"/>
              <a:t>【</a:t>
            </a:r>
            <a:r>
              <a:rPr kumimoji="1" lang="ja-JP" altLang="en-US" dirty="0"/>
              <a:t>ポイント</a:t>
            </a:r>
            <a:r>
              <a:rPr kumimoji="1" lang="en-US" altLang="ja-JP" dirty="0"/>
              <a:t>】</a:t>
            </a:r>
            <a:r>
              <a:rPr kumimoji="1" lang="ja-JP" altLang="en-US" dirty="0"/>
              <a:t>・・・導入時、またそのスライドでかならずふれるべきこと</a:t>
            </a:r>
          </a:p>
          <a:p>
            <a:r>
              <a:rPr kumimoji="1" lang="ja-JP" altLang="en-US" dirty="0"/>
              <a:t>・</a:t>
            </a:r>
            <a:r>
              <a:rPr kumimoji="1" lang="en-US" altLang="ja-JP" dirty="0"/>
              <a:t>【</a:t>
            </a:r>
            <a:r>
              <a:rPr kumimoji="1" lang="ja-JP" altLang="en-US" dirty="0"/>
              <a:t>進行のポイント</a:t>
            </a:r>
            <a:r>
              <a:rPr kumimoji="1" lang="en-US" altLang="ja-JP" dirty="0"/>
              <a:t>】</a:t>
            </a:r>
            <a:r>
              <a:rPr kumimoji="1" lang="ja-JP" altLang="en-US" dirty="0"/>
              <a:t>または</a:t>
            </a:r>
            <a:r>
              <a:rPr kumimoji="1" lang="en-US" altLang="ja-JP" dirty="0"/>
              <a:t>【</a:t>
            </a:r>
            <a:r>
              <a:rPr kumimoji="1" lang="ja-JP" altLang="en-US" dirty="0"/>
              <a:t>ポイント</a:t>
            </a:r>
            <a:r>
              <a:rPr kumimoji="1" lang="en-US" altLang="ja-JP" dirty="0"/>
              <a:t>】</a:t>
            </a:r>
            <a:r>
              <a:rPr kumimoji="1" lang="ja-JP" altLang="en-US" dirty="0"/>
              <a:t>・・・進行時、またそのスライドでかならずふれるべきこと</a:t>
            </a:r>
          </a:p>
          <a:p>
            <a:r>
              <a:rPr kumimoji="1" lang="ja-JP" altLang="en-US" dirty="0"/>
              <a:t>・</a:t>
            </a:r>
            <a:r>
              <a:rPr kumimoji="1" lang="en-US" altLang="ja-JP" dirty="0"/>
              <a:t>《</a:t>
            </a:r>
            <a:r>
              <a:rPr kumimoji="1" lang="ja-JP" altLang="en-US" dirty="0"/>
              <a:t>講師のセリフ例</a:t>
            </a:r>
            <a:r>
              <a:rPr kumimoji="1" lang="en-US" altLang="ja-JP" dirty="0"/>
              <a:t>》</a:t>
            </a:r>
            <a:r>
              <a:rPr kumimoji="1" lang="ja-JP" altLang="en-US" dirty="0"/>
              <a:t>・・・ポイントを踏まえて話す内容</a:t>
            </a:r>
          </a:p>
          <a:p>
            <a:r>
              <a:rPr kumimoji="1" lang="ja-JP" altLang="en-US" dirty="0"/>
              <a:t>・</a:t>
            </a:r>
            <a:r>
              <a:rPr kumimoji="1" lang="en-US" altLang="ja-JP" dirty="0"/>
              <a:t>&lt;</a:t>
            </a:r>
            <a:r>
              <a:rPr kumimoji="1" lang="ja-JP" altLang="en-US" dirty="0"/>
              <a:t>問いかけ</a:t>
            </a:r>
            <a:r>
              <a:rPr kumimoji="1" lang="en-US" altLang="ja-JP" dirty="0"/>
              <a:t>&gt;</a:t>
            </a:r>
            <a:r>
              <a:rPr kumimoji="1" lang="ja-JP" altLang="en-US" dirty="0"/>
              <a:t>・・・児童に問いかける場面</a:t>
            </a:r>
          </a:p>
          <a:p>
            <a:r>
              <a:rPr kumimoji="1" lang="ja-JP" altLang="en-US" dirty="0"/>
              <a:t>・</a:t>
            </a:r>
            <a:r>
              <a:rPr kumimoji="1" lang="en-US" altLang="ja-JP" dirty="0"/>
              <a:t>&lt;</a:t>
            </a:r>
            <a:r>
              <a:rPr kumimoji="1" lang="ja-JP" altLang="en-US" dirty="0"/>
              <a:t>クリック</a:t>
            </a:r>
            <a:r>
              <a:rPr kumimoji="1" lang="en-US" altLang="ja-JP" dirty="0"/>
              <a:t>&gt;</a:t>
            </a:r>
            <a:r>
              <a:rPr kumimoji="1" lang="ja-JP" altLang="en-US" dirty="0"/>
              <a:t>・・・アニメーション設定されたスライドを動かすときにクリックする。</a:t>
            </a:r>
          </a:p>
          <a:p>
            <a:endParaRPr kumimoji="1" lang="ja-JP" altLang="en-US" dirty="0"/>
          </a:p>
          <a:p>
            <a:r>
              <a:rPr kumimoji="1" lang="en-US" altLang="ja-JP" dirty="0"/>
              <a:t>※</a:t>
            </a:r>
            <a:r>
              <a:rPr kumimoji="1" lang="ja-JP" altLang="en-US" dirty="0"/>
              <a:t>ポイントさえ押さえていれば、話し方、問いかけの場面などは、講師の判断で変化させてかまいません。</a:t>
            </a:r>
          </a:p>
          <a:p>
            <a:r>
              <a:rPr kumimoji="1" lang="en-US" altLang="ja-JP" dirty="0"/>
              <a:t>【</a:t>
            </a:r>
            <a:r>
              <a:rPr kumimoji="1" lang="ja-JP" altLang="en-US" dirty="0"/>
              <a:t>バージョン</a:t>
            </a:r>
            <a:r>
              <a:rPr kumimoji="1" lang="en-US" altLang="ja-JP" dirty="0"/>
              <a:t>】</a:t>
            </a:r>
          </a:p>
          <a:p>
            <a:r>
              <a:rPr kumimoji="1" lang="en-US" altLang="ja-JP" dirty="0"/>
              <a:t>20190830_ver1</a:t>
            </a:r>
          </a:p>
          <a:p>
            <a:endParaRPr kumimoji="1" lang="ja-JP" altLang="en-US" dirty="0"/>
          </a:p>
        </p:txBody>
      </p:sp>
    </p:spTree>
    <p:extLst>
      <p:ext uri="{BB962C8B-B14F-4D97-AF65-F5344CB8AC3E}">
        <p14:creationId xmlns:p14="http://schemas.microsoft.com/office/powerpoint/2010/main" val="1076216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インターネットに投稿されたもの（写真・動画など）は簡単にコピーできることを認識してもらう。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例えば、インターネットに投稿された誰かの写真を見ていて「これ、面白いな、他の人にも見せたいな」と思ったとします。インターネットに投稿された写真や動画は簡単に自分のスマートフォンやパソコン、タブレットなどにコピーすることができてしまいます。</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コピーしたものを他の人に送ったり、インターネットに投稿することもできることを伝える。</a:t>
            </a:r>
            <a:r>
              <a:rPr kumimoji="1" lang="en-US" altLang="ja-JP" dirty="0"/>
              <a:t/>
            </a:r>
            <a:br>
              <a:rPr kumimoji="1" lang="en-US" altLang="ja-JP" dirty="0"/>
            </a:br>
            <a:r>
              <a:rPr kumimoji="1" lang="ja-JP" altLang="en-US" dirty="0"/>
              <a:t>そのような行為によって起こることを想像してもらう。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コピーしたものを誰かに送ったり、インターネットに投稿することもできます。</a:t>
            </a:r>
            <a:endParaRPr kumimoji="1" lang="en-US" altLang="ja-JP" dirty="0"/>
          </a:p>
          <a:p>
            <a:r>
              <a:rPr kumimoji="1" lang="ja-JP" altLang="en-US" dirty="0"/>
              <a:t>ではそのようなことをすると、どういったことが起こる可能性があるでしょうか？</a:t>
            </a:r>
            <a:endParaRPr kumimoji="1" lang="en-US" altLang="ja-JP" dirty="0"/>
          </a:p>
          <a:p>
            <a:endParaRPr kumimoji="1" lang="ja-JP" altLang="en-US" dirty="0"/>
          </a:p>
        </p:txBody>
      </p:sp>
    </p:spTree>
    <p:extLst>
      <p:ext uri="{BB962C8B-B14F-4D97-AF65-F5344CB8AC3E}">
        <p14:creationId xmlns:p14="http://schemas.microsoft.com/office/powerpoint/2010/main" val="1168074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コピーしたものを誰かに送ったり、ネットへの</a:t>
            </a:r>
            <a:r>
              <a:rPr kumimoji="1" lang="ja-JP" altLang="en-US" dirty="0" smtClean="0"/>
              <a:t>投稿が何度</a:t>
            </a:r>
            <a:r>
              <a:rPr kumimoji="1" lang="ja-JP" altLang="en-US" dirty="0"/>
              <a:t>も繰り返されると</a:t>
            </a:r>
            <a:r>
              <a:rPr kumimoji="1" lang="ja-JP" altLang="en-US" dirty="0" smtClean="0"/>
              <a:t>、</a:t>
            </a:r>
            <a:endParaRPr kumimoji="1" lang="en-US" altLang="ja-JP" dirty="0" smtClean="0"/>
          </a:p>
          <a:p>
            <a:r>
              <a:rPr kumimoji="1" lang="ja-JP" altLang="en-US" dirty="0" smtClean="0"/>
              <a:t>拡散してネットのどこかにずっと残される</a:t>
            </a:r>
            <a:r>
              <a:rPr kumimoji="1" lang="ja-JP" altLang="en-US" dirty="0"/>
              <a:t>可能性があることを知ってもらう。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ネットで見つけた面白い写真</a:t>
            </a:r>
            <a:r>
              <a:rPr kumimoji="1" lang="ja-JP" altLang="en-US" dirty="0" smtClean="0"/>
              <a:t>を＜クリック＞、グループトーク</a:t>
            </a:r>
            <a:r>
              <a:rPr kumimoji="1" lang="ja-JP" altLang="en-US" dirty="0"/>
              <a:t>に送ったとします</a:t>
            </a:r>
            <a:r>
              <a:rPr kumimoji="1" lang="ja-JP" altLang="en-US" dirty="0" smtClean="0"/>
              <a:t>。＜クリック＞</a:t>
            </a:r>
            <a:r>
              <a:rPr kumimoji="1" lang="en-US" altLang="ja-JP" dirty="0"/>
              <a:t/>
            </a:r>
            <a:br>
              <a:rPr kumimoji="1" lang="en-US" altLang="ja-JP" dirty="0"/>
            </a:br>
            <a:r>
              <a:rPr kumimoji="1" lang="ja-JP" altLang="en-US" dirty="0"/>
              <a:t>そのうちの誰かが、またその写真をコピーし、同じことを繰り返せばどうなるでしょうか。</a:t>
            </a:r>
            <a:endParaRPr kumimoji="1" lang="en-US" altLang="ja-JP" dirty="0"/>
          </a:p>
          <a:p>
            <a:r>
              <a:rPr kumimoji="1" lang="ja-JP" altLang="en-US" dirty="0"/>
              <a:t>拡散し</a:t>
            </a:r>
            <a:r>
              <a:rPr kumimoji="1" lang="en-US" altLang="ja-JP" dirty="0"/>
              <a:t>(</a:t>
            </a:r>
            <a:r>
              <a:rPr kumimoji="1" lang="ja-JP" altLang="en-US" dirty="0"/>
              <a:t>広がって</a:t>
            </a:r>
            <a:r>
              <a:rPr kumimoji="1" lang="en-US" altLang="ja-JP" dirty="0"/>
              <a:t>)</a:t>
            </a:r>
            <a:r>
              <a:rPr kumimoji="1" lang="ja-JP" altLang="en-US" dirty="0" err="1"/>
              <a:t>、</a:t>
            </a:r>
            <a:r>
              <a:rPr kumimoji="1" lang="ja-JP" altLang="en-US" dirty="0" smtClean="0"/>
              <a:t>ネット上のどこかにずっと残り続ける</a:t>
            </a:r>
            <a:r>
              <a:rPr kumimoji="1" lang="ja-JP" altLang="en-US" dirty="0"/>
              <a:t>可能性があります。</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727465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インターネット投稿の特徴である「広がる・残る」を伝える。</a:t>
            </a:r>
            <a:r>
              <a:rPr kumimoji="1" lang="en-US" altLang="ja-JP" dirty="0"/>
              <a:t/>
            </a:r>
            <a:br>
              <a:rPr kumimoji="1" lang="en-US" altLang="ja-JP" dirty="0"/>
            </a:br>
            <a:r>
              <a:rPr kumimoji="1" lang="ja-JP" altLang="en-US" dirty="0"/>
              <a:t>投稿する前に冷静に考える必要性を認識してもらう。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インターネット投稿するとそれが広がって残り続ける可能性があることが分かったと思います。</a:t>
            </a:r>
            <a:endParaRPr kumimoji="1" lang="en-US" altLang="ja-JP" dirty="0"/>
          </a:p>
          <a:p>
            <a:r>
              <a:rPr kumimoji="1" lang="ja-JP" altLang="en-US" dirty="0"/>
              <a:t>インターネットに何か投稿するときは、「これは広がってもいいものなのかな？残っても大丈夫かな？」と冷静に考えることが大切です。</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011835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「広がる・残る」の特徴をふまえて、インターネットに投稿するとよくないもの考えてもらう。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インターネット投稿の特徴である広がることと残ることを考えて、インターネットに投稿するとよくないものはあるでしょうか？</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なぜよくないか、その理由も考えてもらう。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なぜ、それを投稿すると良くないのか、理由も考えてください。</a:t>
            </a:r>
            <a:r>
              <a:rPr kumimoji="1" lang="en-US" altLang="ja-JP" dirty="0"/>
              <a:t/>
            </a:r>
            <a:br>
              <a:rPr kumimoji="1" lang="en-US" altLang="ja-JP" dirty="0"/>
            </a:br>
            <a:r>
              <a:rPr kumimoji="1" lang="ja-JP" altLang="en-US" dirty="0"/>
              <a:t>（発表をしてもらっても可）</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472529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投稿するとよくないものの具体例とその理由を伝える。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例えば、誰かの悪口や傷つける言葉をネットに書き込むと、書かれた人はどんな気持ちになるでしょうか？</a:t>
            </a:r>
            <a:endParaRPr kumimoji="1" lang="en-US" altLang="ja-JP" dirty="0"/>
          </a:p>
          <a:p>
            <a:r>
              <a:rPr kumimoji="1" lang="ja-JP" altLang="en-US" dirty="0"/>
              <a:t>また誰かを傷つけ、見下すような投稿は、時に罪に問われる可能性もあります。</a:t>
            </a:r>
            <a:endParaRPr kumimoji="1" lang="en-US" altLang="ja-JP" dirty="0"/>
          </a:p>
          <a:p>
            <a:endParaRPr kumimoji="1" lang="en-US" altLang="ja-JP" dirty="0"/>
          </a:p>
          <a:p>
            <a:r>
              <a:rPr kumimoji="1" lang="ja-JP" altLang="en-US" dirty="0"/>
              <a:t>次に「個人情報」という言葉を聞いたことがあるでしょうか？</a:t>
            </a:r>
            <a:r>
              <a:rPr kumimoji="1" lang="en-US" altLang="ja-JP" dirty="0"/>
              <a:t/>
            </a:r>
            <a:br>
              <a:rPr kumimoji="1" lang="en-US" altLang="ja-JP" dirty="0"/>
            </a:br>
            <a:r>
              <a:rPr kumimoji="1" lang="ja-JP" altLang="en-US" dirty="0"/>
              <a:t>名前や住所、生年月日、顔写真、通っている学校名など、その人のことを表したものは「個人情報」に当たります。</a:t>
            </a:r>
            <a:endParaRPr kumimoji="1" lang="en-US" altLang="ja-JP" dirty="0"/>
          </a:p>
          <a:p>
            <a:r>
              <a:rPr kumimoji="1" lang="ja-JP" altLang="en-US" dirty="0"/>
              <a:t>個人情報はとても大切なものです。もし、住所や名前をインターネットに載せてしまったら、知らない人に付け狙われる危険性があります。</a:t>
            </a:r>
            <a:endParaRPr kumimoji="1" lang="en-US" altLang="ja-JP" dirty="0"/>
          </a:p>
          <a:p>
            <a:endParaRPr kumimoji="1" lang="en-US" altLang="ja-JP" dirty="0"/>
          </a:p>
          <a:p>
            <a:r>
              <a:rPr kumimoji="1" lang="ja-JP" altLang="en-US" dirty="0"/>
              <a:t>自分や友達の顔写真はどうでしょうか。</a:t>
            </a:r>
            <a:endParaRPr kumimoji="1" lang="en-US" altLang="ja-JP" dirty="0"/>
          </a:p>
          <a:p>
            <a:r>
              <a:rPr kumimoji="1" lang="ja-JP" altLang="en-US" dirty="0"/>
              <a:t>先ほどインターネットに投稿された写真は誰でも簡単にコピーできるということを話しました。</a:t>
            </a:r>
            <a:endParaRPr kumimoji="1" lang="en-US" altLang="ja-JP" dirty="0"/>
          </a:p>
          <a:p>
            <a:r>
              <a:rPr kumimoji="1" lang="ja-JP" altLang="en-US" dirty="0"/>
              <a:t>自分の知らないうちに写真がコピーされ、勝手に誰かに使われてしまうことも考えられます。</a:t>
            </a:r>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901404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「個人情報がネットに出てしまった」という問題を提起し、対処法を考えてもらう。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もし、インターネットに自分の個人情報が出たら、どうしますか？</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自分が気を付けていても、誰かに書き込みされるリスクに気づいてもらう。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自分が気を付けていても、誰かに個人情報をインターネット上に載せられてしまうことがあるかもしれません。</a:t>
            </a:r>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550461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あきらめずに対処する、出来る限りのことはやってみることが重要と伝える。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個人情報が出てしまった時は、あきらめずに手を尽くすことが大切です。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進行のポイント</a:t>
            </a:r>
            <a:r>
              <a:rPr kumimoji="1" lang="en-US" altLang="ja-JP" dirty="0"/>
              <a:t>】</a:t>
            </a:r>
          </a:p>
          <a:p>
            <a:r>
              <a:rPr kumimoji="1" lang="ja-JP" altLang="en-US" dirty="0"/>
              <a:t>個人情報が出た時の対処方法の紹介。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ネット上に投稿されたものと、誰かのスマートフォンやタブレットなどに保存されているもの、両方削除しないと更に拡散したり、残り続ける可能性があることを伝える。</a:t>
            </a:r>
            <a:endParaRPr kumimoji="1" lang="en-US" altLang="ja-JP" dirty="0"/>
          </a:p>
          <a:p>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インターネットサービスの中には個人情報を削除してくれるケースもあります。</a:t>
            </a:r>
            <a:endParaRPr kumimoji="1" lang="en-US" altLang="ja-JP" dirty="0"/>
          </a:p>
          <a:p>
            <a:r>
              <a:rPr kumimoji="1" lang="ja-JP" altLang="en-US" dirty="0"/>
              <a:t>自分の個人情報を出した人が分かっている場合には、その人のスマートフォンやタブレットなどから削除してもらうことも必要です。そうしないと、またインターネットに投稿される心配があります。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895208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今回の話のポイントを確認する。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インターネットに投稿するとそれが広がって、残り続ける可能性があり、消すのが難しくなる、という話をしました。</a:t>
            </a:r>
            <a:endParaRPr kumimoji="1" lang="en-US" altLang="ja-JP" dirty="0"/>
          </a:p>
          <a:p>
            <a:r>
              <a:rPr kumimoji="1" lang="ja-JP" altLang="en-US" dirty="0"/>
              <a:t>なので、投稿する前には、その内容が広がっても、残ってもいいものか冷静に考える習慣をつけてください。</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434968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今回の話のまとめ</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インターネットに投稿すると一度に多くの人に伝えることができる、という長所もありますが、裏返せば、自分にとってマイナスになったり、トラブルに巻き込まれてしまう内容も広がったり、残ってしまう可能性があるといえます。</a:t>
            </a:r>
            <a:endParaRPr kumimoji="1" lang="en-US" altLang="ja-JP" dirty="0"/>
          </a:p>
          <a:p>
            <a:endParaRPr kumimoji="1" lang="en-US" altLang="ja-JP" dirty="0"/>
          </a:p>
          <a:p>
            <a:r>
              <a:rPr kumimoji="1" lang="ja-JP" altLang="en-US" dirty="0"/>
              <a:t>こういった特徴を理解して使うこと、そしてインターネットに投稿するときは十分に考えてから載せることが大切です。</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193358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保護者や先生にすぐ相談することも大切と伝える。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インターネットのトラブルは、子どもである皆さんが一人で解決するのは難しいかもしれません。</a:t>
            </a:r>
            <a:endParaRPr kumimoji="1" lang="en-US" altLang="ja-JP" dirty="0"/>
          </a:p>
          <a:p>
            <a:r>
              <a:rPr kumimoji="1" lang="ja-JP" altLang="en-US" dirty="0"/>
              <a:t>もしかしたら言いにくいこともあるかもしれませんが、少しでも心配なことがあったら、おうちの人や先生にすぐ相談してください。「すぐ」というのが大切です。時間が経ってしまうと、解決するのが難しくなってしまうこともあります。</a:t>
            </a:r>
            <a:endParaRPr kumimoji="1" lang="en-US" altLang="ja-JP" dirty="0"/>
          </a:p>
          <a:p>
            <a:r>
              <a:rPr kumimoji="1" lang="ja-JP" altLang="en-US" dirty="0"/>
              <a:t>おうちの人や先生は皆さんの味方です。</a:t>
            </a:r>
            <a:endParaRPr kumimoji="1" lang="en-US" altLang="ja-JP" dirty="0"/>
          </a:p>
          <a:p>
            <a:r>
              <a:rPr kumimoji="1" lang="ja-JP" altLang="en-US" dirty="0"/>
              <a:t>きっと力になってくれるはずです。</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419735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1324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5575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インターネットに投稿する、とういうのはどういったことかをイメージさせる。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皆さん、「インターネットに投稿する」と聞いてどんなことをイメージしますか？</a:t>
            </a:r>
            <a:endParaRPr kumimoji="1" lang="en-US" altLang="ja-JP" dirty="0"/>
          </a:p>
          <a:p>
            <a:r>
              <a:rPr kumimoji="1" lang="ja-JP" altLang="en-US" dirty="0"/>
              <a:t>もしかしたら「投稿」という言葉はあまり馴染みがないかもしれませんね。</a:t>
            </a:r>
            <a:endParaRPr kumimoji="1" lang="en-US" altLang="ja-JP" dirty="0"/>
          </a:p>
          <a:p>
            <a:endParaRPr kumimoji="1" lang="ja-JP" altLang="en-US" dirty="0"/>
          </a:p>
        </p:txBody>
      </p:sp>
    </p:spTree>
    <p:extLst>
      <p:ext uri="{BB962C8B-B14F-4D97-AF65-F5344CB8AC3E}">
        <p14:creationId xmlns:p14="http://schemas.microsoft.com/office/powerpoint/2010/main" val="2642444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インターネットに投稿する、とういうのはどういった行為なのかを「投稿」という言葉以外で説明し、理解してもらう。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r>
              <a:rPr kumimoji="1" lang="ja-JP" altLang="en-US" dirty="0"/>
              <a:t>例えばインターネットに動画を出したり写真を載せたり、あるいは文章を書きこんだり。</a:t>
            </a:r>
            <a:endParaRPr kumimoji="1" lang="en-US" altLang="ja-JP" dirty="0"/>
          </a:p>
          <a:p>
            <a:r>
              <a:rPr kumimoji="1" lang="ja-JP" altLang="en-US" dirty="0"/>
              <a:t>これらは全部「投稿」している、ということになります。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進行のポイント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投稿したものは世界中の人が見ることができることを認識してもらう。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そしてインターネットに投稿されたものは世界中の人が見ることができるのです。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画像引用先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左から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はじめまして、ペアコです。～親と子のスマホの約束～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hlinkClick r:id="rId3"/>
              </a:rPr>
              <a:t>https://www.youtube.com/watch?v=xvgBJFudoMs&amp;list=PLF9FCB56776EBCABB</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6:27</a:t>
            </a:r>
            <a:r>
              <a:rPr kumimoji="1" lang="ja-JP" altLang="en-US" dirty="0"/>
              <a:t>のスクリーンショット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あなたの書き込みは世界中から見られてる　－適切な</a:t>
            </a:r>
            <a:r>
              <a:rPr kumimoji="1" lang="en-US" altLang="ja-JP" sz="1200" b="0" i="0" kern="1200" dirty="0">
                <a:solidFill>
                  <a:schemeClr val="tx1"/>
                </a:solidFill>
                <a:effectLst/>
                <a:latin typeface="+mn-lt"/>
                <a:ea typeface="+mn-ea"/>
                <a:cs typeface="+mn-cs"/>
              </a:rPr>
              <a:t>SNS</a:t>
            </a:r>
            <a:r>
              <a:rPr kumimoji="1" lang="ja-JP" altLang="en-US" sz="1200" b="0" i="0" kern="1200" dirty="0">
                <a:solidFill>
                  <a:schemeClr val="tx1"/>
                </a:solidFill>
                <a:effectLst/>
                <a:latin typeface="+mn-lt"/>
                <a:ea typeface="+mn-ea"/>
                <a:cs typeface="+mn-cs"/>
              </a:rPr>
              <a:t>利用の心得－</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hlinkClick r:id="rId4"/>
              </a:rPr>
              <a:t>https://www.youtube.com/watch?v=tVZSuGkmnGQ&amp;list=PLF9FCB56776EBCABB&amp;index=16</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2:52</a:t>
            </a:r>
            <a:r>
              <a:rPr kumimoji="1" lang="ja-JP" altLang="en-US" dirty="0"/>
              <a:t>のスクリーンショット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あなたの書き込みは世界中から見られてる　－適切な</a:t>
            </a:r>
            <a:r>
              <a:rPr kumimoji="1" lang="en-US" altLang="ja-JP" sz="1200" b="0" i="0" kern="1200" dirty="0">
                <a:solidFill>
                  <a:schemeClr val="tx1"/>
                </a:solidFill>
                <a:effectLst/>
                <a:latin typeface="+mn-lt"/>
                <a:ea typeface="+mn-ea"/>
                <a:cs typeface="+mn-cs"/>
              </a:rPr>
              <a:t>SNS</a:t>
            </a:r>
            <a:r>
              <a:rPr kumimoji="1" lang="ja-JP" altLang="en-US" sz="1200" b="0" i="0" kern="1200" dirty="0">
                <a:solidFill>
                  <a:schemeClr val="tx1"/>
                </a:solidFill>
                <a:effectLst/>
                <a:latin typeface="+mn-lt"/>
                <a:ea typeface="+mn-ea"/>
                <a:cs typeface="+mn-cs"/>
              </a:rPr>
              <a:t>利用の心得－</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hlinkClick r:id="rId4"/>
              </a:rPr>
              <a:t>https://www.youtube.com/watch?v=tVZSuGkmnGQ&amp;list=PLF9FCB56776EBCABB&amp;index=16</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3:20</a:t>
            </a:r>
            <a:r>
              <a:rPr kumimoji="1" lang="ja-JP" altLang="en-US" dirty="0"/>
              <a:t>のスクリーンショット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dirty="0"/>
          </a:p>
        </p:txBody>
      </p:sp>
    </p:spTree>
    <p:extLst>
      <p:ext uri="{BB962C8B-B14F-4D97-AF65-F5344CB8AC3E}">
        <p14:creationId xmlns:p14="http://schemas.microsoft.com/office/powerpoint/2010/main" val="290970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トークアプリの説明。</a:t>
            </a:r>
            <a:r>
              <a:rPr kumimoji="1" lang="en-US" altLang="ja-JP" dirty="0"/>
              <a:t/>
            </a:r>
            <a:br>
              <a:rPr kumimoji="1" lang="en-US" altLang="ja-JP" dirty="0"/>
            </a:br>
            <a:r>
              <a:rPr kumimoji="1" lang="ja-JP" altLang="en-US" dirty="0"/>
              <a:t>トークアプリ使用の経験の有無ではなく、「知っているか」を訊ねる。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誰かと会話をするようにメッセージのやり取りができる「トークアプリ」は知っていますか？</a:t>
            </a:r>
            <a:endParaRPr kumimoji="1" lang="en-US" altLang="ja-JP" dirty="0"/>
          </a:p>
          <a:p>
            <a:r>
              <a:rPr kumimoji="1" lang="ja-JP" altLang="en-US" dirty="0"/>
              <a:t>たとえばこのように漫画の吹き出しのようなものを使って文字でお話ができるものです。</a:t>
            </a:r>
            <a:endParaRPr kumimoji="1" lang="en-US" altLang="ja-JP" dirty="0"/>
          </a:p>
          <a:p>
            <a:endParaRPr kumimoji="1" lang="en-US" altLang="ja-JP" dirty="0"/>
          </a:p>
          <a:p>
            <a:endParaRPr kumimoji="1" lang="ja-JP" altLang="en-US" dirty="0"/>
          </a:p>
          <a:p>
            <a:endParaRPr kumimoji="1" lang="ja-JP" altLang="en-US" dirty="0"/>
          </a:p>
        </p:txBody>
      </p:sp>
    </p:spTree>
    <p:extLst>
      <p:ext uri="{BB962C8B-B14F-4D97-AF65-F5344CB8AC3E}">
        <p14:creationId xmlns:p14="http://schemas.microsoft.com/office/powerpoint/2010/main" val="1781057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トークアプリもインターネットに投稿していることを理解してもらう。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実はトークアプリのやり取りも、インターネットへの投稿の一種です。</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73406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導入時のポイント</a:t>
            </a:r>
            <a:r>
              <a:rPr kumimoji="1" lang="en-US" altLang="ja-JP" dirty="0" smtClean="0"/>
              <a:t>】</a:t>
            </a:r>
          </a:p>
          <a:p>
            <a:r>
              <a:rPr kumimoji="1" lang="ja-JP" altLang="en-US" dirty="0" smtClean="0"/>
              <a:t>トークアプリは相手のスマートフォンなどに直接メッセージが届いているわけはないことを理解してもらう。</a:t>
            </a:r>
            <a:endParaRPr kumimoji="1" lang="en-US" altLang="ja-JP" dirty="0" smtClean="0"/>
          </a:p>
          <a:p>
            <a:endParaRPr kumimoji="1" lang="en-US" altLang="ja-JP" dirty="0" smtClean="0"/>
          </a:p>
          <a:p>
            <a:r>
              <a:rPr kumimoji="1" lang="en-US" altLang="ja-JP" dirty="0" smtClean="0"/>
              <a:t>《</a:t>
            </a:r>
            <a:r>
              <a:rPr kumimoji="1" lang="ja-JP" altLang="en-US" dirty="0" smtClean="0"/>
              <a:t>講師のセリフ例</a:t>
            </a:r>
            <a:r>
              <a:rPr kumimoji="1" lang="en-US" altLang="ja-JP" dirty="0" smtClean="0"/>
              <a:t>》</a:t>
            </a:r>
          </a:p>
          <a:p>
            <a:r>
              <a:rPr kumimoji="1" lang="ja-JP" altLang="en-US" dirty="0" smtClean="0"/>
              <a:t>トークアプリを使っているとその裏側ではどんなことが起きているか、図で説明しましょう。</a:t>
            </a:r>
            <a:endParaRPr kumimoji="1" lang="en-US" altLang="ja-JP" dirty="0" smtClean="0"/>
          </a:p>
          <a:p>
            <a:r>
              <a:rPr kumimoji="1" lang="ja-JP" altLang="en-US" dirty="0" smtClean="0"/>
              <a:t>トークアプリで</a:t>
            </a:r>
            <a:r>
              <a:rPr kumimoji="1" lang="en-US" altLang="ja-JP" dirty="0" smtClean="0"/>
              <a:t>4</a:t>
            </a:r>
            <a:r>
              <a:rPr kumimoji="1" lang="ja-JP" altLang="en-US" dirty="0" smtClean="0"/>
              <a:t>人の友達がメッセージのやり取りしています。</a:t>
            </a:r>
            <a:endParaRPr kumimoji="1" lang="en-US" altLang="ja-JP" dirty="0" smtClean="0"/>
          </a:p>
          <a:p>
            <a:r>
              <a:rPr kumimoji="1" lang="ja-JP" altLang="en-US" dirty="0" smtClean="0"/>
              <a:t>メッセージは友達のスマートフォンに直接届いているわけではありません。</a:t>
            </a:r>
            <a:endParaRPr kumimoji="1" lang="en-US" altLang="ja-JP" dirty="0" smtClean="0"/>
          </a:p>
          <a:p>
            <a:endParaRPr kumimoji="1" lang="en-US" altLang="ja-JP" dirty="0" smtClean="0"/>
          </a:p>
          <a:p>
            <a:r>
              <a:rPr kumimoji="1" lang="en-US" altLang="ja-JP" dirty="0" smtClean="0"/>
              <a:t>【</a:t>
            </a:r>
            <a:r>
              <a:rPr kumimoji="1" lang="ja-JP" altLang="en-US" dirty="0" smtClean="0"/>
              <a:t>進行のポイント</a:t>
            </a:r>
            <a:r>
              <a:rPr kumimoji="1" lang="en-US" altLang="ja-JP" dirty="0" smtClean="0"/>
              <a:t>】</a:t>
            </a:r>
            <a:br>
              <a:rPr kumimoji="1" lang="en-US" altLang="ja-JP" dirty="0" smtClean="0"/>
            </a:br>
            <a:r>
              <a:rPr kumimoji="1" lang="ja-JP" altLang="en-US" dirty="0" smtClean="0"/>
              <a:t>トークアプリはサーバを通じてやり取りされ、内容がサーバに保存されていることを伝える。</a:t>
            </a:r>
            <a:endParaRPr kumimoji="1" lang="en-US" altLang="ja-JP" dirty="0" smtClean="0"/>
          </a:p>
          <a:p>
            <a:endParaRPr kumimoji="1" lang="en-US" altLang="ja-JP" dirty="0" smtClean="0"/>
          </a:p>
          <a:p>
            <a:r>
              <a:rPr kumimoji="1" lang="en-US" altLang="ja-JP" dirty="0" smtClean="0"/>
              <a:t>《</a:t>
            </a:r>
            <a:r>
              <a:rPr kumimoji="1" lang="ja-JP" altLang="en-US" dirty="0" smtClean="0"/>
              <a:t>講師のセリフ例</a:t>
            </a:r>
            <a:r>
              <a:rPr kumimoji="1" lang="en-US" altLang="ja-JP" dirty="0" smtClean="0"/>
              <a:t>》</a:t>
            </a:r>
          </a:p>
          <a:p>
            <a:r>
              <a:rPr kumimoji="1" lang="ja-JP" altLang="en-US" dirty="0" smtClean="0"/>
              <a:t>真ん中にあるサーバというインターネットにつながったコンピューターにメッセージが記録保存され、そのサーバを通じてやり取りをしているのです。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例えば「おはよう！」とメッセージを送ると＜クリック＞、そのメッセージはサーバに保存されます。＜クリック＞</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友達は、そのサーバに保存されたメッセージを見ている、ということになります。</a:t>
            </a:r>
            <a:endParaRPr kumimoji="1"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1727465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ポイント</a:t>
            </a:r>
            <a:r>
              <a:rPr kumimoji="1" lang="en-US" altLang="ja-JP" dirty="0"/>
              <a:t>】</a:t>
            </a:r>
            <a:br>
              <a:rPr kumimoji="1" lang="en-US" altLang="ja-JP" dirty="0"/>
            </a:br>
            <a:r>
              <a:rPr kumimoji="1" lang="ja-JP" altLang="en-US" dirty="0"/>
              <a:t>個別トークも同じくインターネットに投稿していることを伝える。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先ほどは</a:t>
            </a:r>
            <a:r>
              <a:rPr kumimoji="1" lang="en-US" altLang="ja-JP" dirty="0"/>
              <a:t>4</a:t>
            </a:r>
            <a:r>
              <a:rPr kumimoji="1" lang="ja-JP" altLang="en-US" dirty="0"/>
              <a:t>人の友達、グループでのやり取りでしたが、</a:t>
            </a:r>
            <a:r>
              <a:rPr kumimoji="1" lang="en-US" altLang="ja-JP" dirty="0"/>
              <a:t>1</a:t>
            </a:r>
            <a:r>
              <a:rPr kumimoji="1" lang="ja-JP" altLang="en-US" dirty="0"/>
              <a:t>対</a:t>
            </a:r>
            <a:r>
              <a:rPr kumimoji="1" lang="en-US" altLang="ja-JP" dirty="0"/>
              <a:t>1</a:t>
            </a:r>
            <a:r>
              <a:rPr kumimoji="1" lang="ja-JP" altLang="en-US" dirty="0"/>
              <a:t>の個別トークも同じです</a:t>
            </a:r>
            <a:r>
              <a:rPr kumimoji="1" lang="ja-JP" altLang="en-US" dirty="0" smtClean="0"/>
              <a:t>。＜クリック＞</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送ったメッセージはサーバに保存され＜クリック＞＜クリック＞、相手に届いているのです。＜クリック＞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同じくサーバを通じてやり取りしているので、インターネットに投稿していることになります。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dirty="0"/>
          </a:p>
        </p:txBody>
      </p:sp>
    </p:spTree>
    <p:extLst>
      <p:ext uri="{BB962C8B-B14F-4D97-AF65-F5344CB8AC3E}">
        <p14:creationId xmlns:p14="http://schemas.microsoft.com/office/powerpoint/2010/main" val="1085215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solidFill>
                <a:prstClr val="black"/>
              </a:solidFill>
            </a:endParaRPr>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a:t>マスター タイトルの書式設定</a:t>
            </a:r>
            <a:endParaRPr kumimoji="1" lang="ja-JP" altLang="en-US"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a:t>マスター テキストの書式設定</a:t>
            </a:r>
          </a:p>
        </p:txBody>
      </p:sp>
      <p:sp>
        <p:nvSpPr>
          <p:cNvPr id="8" name="テキスト ボックス 7"/>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solidFill>
              </a:rPr>
              <a:t>©2019</a:t>
            </a:r>
            <a:r>
              <a:rPr lang="ja-JP" altLang="en-US" sz="900" dirty="0" smtClean="0">
                <a:solidFill>
                  <a:schemeClr val="tx1"/>
                </a:solidFill>
              </a:rPr>
              <a:t>教育ネット</a:t>
            </a:r>
            <a:endParaRPr lang="en-US" altLang="ja-JP" sz="900" dirty="0" smtClean="0">
              <a:solidFill>
                <a:schemeClr val="tx1"/>
              </a:solidFill>
            </a:endParaRPr>
          </a:p>
        </p:txBody>
      </p:sp>
    </p:spTree>
    <p:extLst>
      <p:ext uri="{BB962C8B-B14F-4D97-AF65-F5344CB8AC3E}">
        <p14:creationId xmlns:p14="http://schemas.microsoft.com/office/powerpoint/2010/main" val="2858846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hidden="1"/>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1109382" y="450475"/>
            <a:ext cx="7958418" cy="703823"/>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3676414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61364" y="345516"/>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9098738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371299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9467" y="434340"/>
            <a:ext cx="1168840" cy="10888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215152" y="402240"/>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6764682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8" name="スライド番号プレースホルダー 7"/>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4"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18514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0425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2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hasCustomPrompt="1"/>
          </p:nvPr>
        </p:nvSpPr>
        <p:spPr>
          <a:xfrm>
            <a:off x="396688" y="497541"/>
            <a:ext cx="7723094" cy="632572"/>
          </a:xfrm>
        </p:spPr>
        <p:txBody>
          <a:bodyPr>
            <a:noAutofit/>
          </a:bodyPr>
          <a:lstStyle>
            <a:lvl1pPr>
              <a:defRPr sz="4400" b="1">
                <a:latin typeface="+mj-ea"/>
                <a:ea typeface="+mj-ea"/>
              </a:defRPr>
            </a:lvl1pPr>
          </a:lstStyle>
          <a:p>
            <a:r>
              <a:rPr kumimoji="1" lang="ja-JP" altLang="en-US" dirty="0"/>
              <a:t>ポイント</a:t>
            </a:r>
          </a:p>
        </p:txBody>
      </p:sp>
    </p:spTree>
    <p:extLst>
      <p:ext uri="{BB962C8B-B14F-4D97-AF65-F5344CB8AC3E}">
        <p14:creationId xmlns:p14="http://schemas.microsoft.com/office/powerpoint/2010/main" val="179314937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6_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8" name="スライド番号プレースホルダー 7"/>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3287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hasCustomPrompt="1"/>
          </p:nvPr>
        </p:nvSpPr>
        <p:spPr>
          <a:xfrm>
            <a:off x="1109382" y="457199"/>
            <a:ext cx="7958418" cy="697099"/>
          </a:xfrm>
        </p:spPr>
        <p:txBody>
          <a:bodyPr>
            <a:noAutofit/>
          </a:bodyPr>
          <a:lstStyle>
            <a:lvl1pPr>
              <a:defRPr sz="4400" b="1">
                <a:latin typeface="+mj-ea"/>
                <a:ea typeface="+mj-ea"/>
              </a:defRPr>
            </a:lvl1pPr>
          </a:lstStyle>
          <a:p>
            <a:r>
              <a:rPr kumimoji="1" lang="ja-JP" altLang="en-US" dirty="0"/>
              <a:t>考えてみよう</a:t>
            </a:r>
          </a:p>
        </p:txBody>
      </p:sp>
    </p:spTree>
    <p:extLst>
      <p:ext uri="{BB962C8B-B14F-4D97-AF65-F5344CB8AC3E}">
        <p14:creationId xmlns:p14="http://schemas.microsoft.com/office/powerpoint/2010/main" val="334770510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28650" y="377990"/>
            <a:ext cx="7886700" cy="927848"/>
          </a:xfrm>
        </p:spPr>
        <p:txBody>
          <a:bodyPr>
            <a:noAutofit/>
          </a:bodyPr>
          <a:lstStyle>
            <a:lvl1pPr algn="ctr">
              <a:defRPr sz="6000" b="1"/>
            </a:lvl1pPr>
          </a:lstStyle>
          <a:p>
            <a:r>
              <a:rPr kumimoji="1" lang="ja-JP" altLang="en-US" dirty="0"/>
              <a:t>まとめ</a:t>
            </a:r>
          </a:p>
        </p:txBody>
      </p:sp>
      <p:sp>
        <p:nvSpPr>
          <p:cNvPr id="4" name="スライド番号プレースホルダー 3"/>
          <p:cNvSpPr>
            <a:spLocks noGrp="1"/>
          </p:cNvSpPr>
          <p:nvPr>
            <p:ph type="sldNum" sz="quarter" idx="11"/>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8218" y="4895378"/>
            <a:ext cx="5670816" cy="18013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063434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solidFill>
                <a:prstClr val="black"/>
              </a:solidFill>
            </a:endParaRPr>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dirty="0"/>
              <a:t>マスター タイトルの書式設定</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dirty="0"/>
              <a:t>マスター テキストの書式設定</a:t>
            </a:r>
            <a:endParaRPr lang="en-US" dirty="0"/>
          </a:p>
        </p:txBody>
      </p:sp>
      <p:sp>
        <p:nvSpPr>
          <p:cNvPr id="10" name="テキスト ボックス 9"/>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solidFill>
              </a:rPr>
              <a:t>©2019</a:t>
            </a:r>
            <a:r>
              <a:rPr lang="ja-JP" altLang="en-US" sz="900" dirty="0" smtClean="0">
                <a:solidFill>
                  <a:prstClr val="black"/>
                </a:solidFill>
              </a:rPr>
              <a:t>教育ネット</a:t>
            </a:r>
            <a:endParaRPr lang="en-US" altLang="ja-JP" sz="900" dirty="0" smtClean="0">
              <a:solidFill>
                <a:prstClr val="black"/>
              </a:solidFill>
            </a:endParaRPr>
          </a:p>
        </p:txBody>
      </p:sp>
    </p:spTree>
    <p:extLst>
      <p:ext uri="{BB962C8B-B14F-4D97-AF65-F5344CB8AC3E}">
        <p14:creationId xmlns:p14="http://schemas.microsoft.com/office/powerpoint/2010/main" val="3313251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2985654850"/>
      </p:ext>
    </p:extLst>
  </p:cSld>
  <p:clrMap bg1="lt1" tx1="dk1" bg2="lt2" tx2="dk2" accent1="accent1" accent2="accent2" accent3="accent3" accent4="accent4" accent5="accent5" accent6="accent6" hlink="hlink" folHlink="folHlink"/>
  <p:sldLayoutIdLst>
    <p:sldLayoutId id="2147483901" r:id="rId1"/>
    <p:sldLayoutId id="2147483903" r:id="rId2"/>
    <p:sldLayoutId id="2147483906" r:id="rId3"/>
    <p:sldLayoutId id="2147483908" r:id="rId4"/>
    <p:sldLayoutId id="2147483909" r:id="rId5"/>
    <p:sldLayoutId id="2147483910" r:id="rId6"/>
    <p:sldLayoutId id="2147483911" r:id="rId7"/>
    <p:sldLayoutId id="2147483912" r:id="rId8"/>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218440561"/>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467751" y="1139705"/>
            <a:ext cx="7472502" cy="1249573"/>
          </a:xfrm>
          <a:prstGeom prst="rect">
            <a:avLst/>
          </a:prstGeom>
          <a:noFill/>
        </p:spPr>
        <p:txBody>
          <a:bodyPr wrap="square" rtlCol="0">
            <a:spAutoFit/>
          </a:bodyPr>
          <a:lstStyle/>
          <a:p>
            <a:pPr>
              <a:lnSpc>
                <a:spcPct val="80000"/>
              </a:lnSpc>
            </a:pPr>
            <a:r>
              <a:rPr lang="ja-JP" altLang="en-US" sz="4000" dirty="0">
                <a:solidFill>
                  <a:srgbClr val="4472C4">
                    <a:lumMod val="50000"/>
                  </a:srgbClr>
                </a:solidFill>
                <a:latin typeface="HGPSoeiKakugothicUB" pitchFamily="50" charset="-128"/>
                <a:ea typeface="HGPSoeiKakugothicUB" pitchFamily="50" charset="-128"/>
              </a:rPr>
              <a:t>ともに学ぶ。考える。</a:t>
            </a:r>
            <a:endParaRPr lang="en-US" altLang="ja-JP" sz="4000" dirty="0">
              <a:solidFill>
                <a:srgbClr val="4472C4">
                  <a:lumMod val="50000"/>
                </a:srgbClr>
              </a:solidFill>
              <a:latin typeface="HGPSoeiKakugothicUB" pitchFamily="50" charset="-128"/>
              <a:ea typeface="HGPSoeiKakugothicUB" pitchFamily="50" charset="-128"/>
            </a:endParaRPr>
          </a:p>
          <a:p>
            <a:pPr>
              <a:lnSpc>
                <a:spcPct val="80000"/>
              </a:lnSpc>
            </a:pPr>
            <a:r>
              <a:rPr lang="ja-JP" alt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rPr>
              <a:t>インターネット安全教室</a:t>
            </a:r>
            <a:endParaRPr 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37" y="181765"/>
            <a:ext cx="1713796" cy="429963"/>
          </a:xfrm>
          <a:prstGeom prst="rect">
            <a:avLst/>
          </a:prstGeom>
        </p:spPr>
      </p:pic>
      <p:pic>
        <p:nvPicPr>
          <p:cNvPr id="11" name="図 10"/>
          <p:cNvPicPr>
            <a:picLocks noChangeAspect="1"/>
          </p:cNvPicPr>
          <p:nvPr/>
        </p:nvPicPr>
        <p:blipFill>
          <a:blip r:embed="rId4"/>
          <a:stretch>
            <a:fillRect/>
          </a:stretch>
        </p:blipFill>
        <p:spPr>
          <a:xfrm>
            <a:off x="8262026" y="5942519"/>
            <a:ext cx="648610" cy="795376"/>
          </a:xfrm>
          <a:prstGeom prst="rect">
            <a:avLst/>
          </a:prstGeom>
        </p:spPr>
      </p:pic>
      <p:sp>
        <p:nvSpPr>
          <p:cNvPr id="14" name="テキスト ボックス 13"/>
          <p:cNvSpPr txBox="1"/>
          <p:nvPr/>
        </p:nvSpPr>
        <p:spPr>
          <a:xfrm>
            <a:off x="467751" y="2389278"/>
            <a:ext cx="8522898" cy="369332"/>
          </a:xfrm>
          <a:prstGeom prst="rect">
            <a:avLst/>
          </a:prstGeom>
          <a:noFill/>
        </p:spPr>
        <p:txBody>
          <a:bodyPr wrap="square" rtlCol="0">
            <a:spAutoFit/>
          </a:bodyPr>
          <a:lstStyle/>
          <a:p>
            <a:r>
              <a:rPr lang="ja-JP" altLang="en-US" dirty="0">
                <a:solidFill>
                  <a:prstClr val="black"/>
                </a:solidFill>
              </a:rPr>
              <a:t>～大人もこどもも一緒に学び、考える。インターネットとのつきあい方～</a:t>
            </a: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689" y="1040801"/>
            <a:ext cx="1423150" cy="1447380"/>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0523" y="5433657"/>
            <a:ext cx="4943485" cy="1245872"/>
          </a:xfrm>
          <a:prstGeom prst="rect">
            <a:avLst/>
          </a:prstGeom>
        </p:spPr>
      </p:pic>
      <p:sp>
        <p:nvSpPr>
          <p:cNvPr id="4" name="テキスト ボックス 3"/>
          <p:cNvSpPr txBox="1"/>
          <p:nvPr/>
        </p:nvSpPr>
        <p:spPr>
          <a:xfrm>
            <a:off x="4911214" y="145587"/>
            <a:ext cx="4079435" cy="369332"/>
          </a:xfrm>
          <a:prstGeom prst="rect">
            <a:avLst/>
          </a:prstGeom>
          <a:noFill/>
        </p:spPr>
        <p:txBody>
          <a:bodyPr wrap="square" rtlCol="0">
            <a:spAutoFit/>
          </a:bodyPr>
          <a:lstStyle/>
          <a:p>
            <a:r>
              <a:rPr lang="en-US" altLang="ja-JP" dirty="0">
                <a:solidFill>
                  <a:prstClr val="black"/>
                </a:solidFill>
              </a:rPr>
              <a:t>04_</a:t>
            </a:r>
            <a:r>
              <a:rPr lang="ja-JP" altLang="en-US" dirty="0">
                <a:solidFill>
                  <a:prstClr val="black"/>
                </a:solidFill>
              </a:rPr>
              <a:t>ネットの仕組み</a:t>
            </a:r>
            <a:r>
              <a:rPr lang="en-US" altLang="ja-JP" dirty="0">
                <a:solidFill>
                  <a:prstClr val="black"/>
                </a:solidFill>
              </a:rPr>
              <a:t>_02_</a:t>
            </a:r>
            <a:r>
              <a:rPr lang="ja-JP" altLang="en-US" dirty="0">
                <a:solidFill>
                  <a:prstClr val="black"/>
                </a:solidFill>
              </a:rPr>
              <a:t>小学校</a:t>
            </a:r>
            <a:r>
              <a:rPr lang="en-US" altLang="ja-JP" dirty="0">
                <a:solidFill>
                  <a:prstClr val="black"/>
                </a:solidFill>
              </a:rPr>
              <a:t>4~6</a:t>
            </a:r>
            <a:r>
              <a:rPr lang="ja-JP" altLang="en-US" dirty="0">
                <a:solidFill>
                  <a:prstClr val="black"/>
                </a:solidFill>
              </a:rPr>
              <a:t>年</a:t>
            </a:r>
          </a:p>
        </p:txBody>
      </p:sp>
    </p:spTree>
    <p:extLst>
      <p:ext uri="{BB962C8B-B14F-4D97-AF65-F5344CB8AC3E}">
        <p14:creationId xmlns:p14="http://schemas.microsoft.com/office/powerpoint/2010/main" val="192586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244475"/>
            <a:ext cx="9096375" cy="936625"/>
          </a:xfrm>
        </p:spPr>
        <p:txBody>
          <a:bodyPr/>
          <a:lstStyle/>
          <a:p>
            <a:pPr algn="ctr"/>
            <a:r>
              <a:rPr kumimoji="1" lang="en-US" altLang="ja-JP" dirty="0">
                <a:latin typeface="+mj-ea"/>
              </a:rPr>
              <a:t>1</a:t>
            </a:r>
            <a:r>
              <a:rPr lang="ja-JP" altLang="en-US" dirty="0">
                <a:latin typeface="+mj-ea"/>
              </a:rPr>
              <a:t>対１のやりとりも同じ</a:t>
            </a:r>
            <a:endParaRPr kumimoji="1" lang="ja-JP" altLang="en-US" dirty="0">
              <a:latin typeface="+mj-ea"/>
            </a:endParaRPr>
          </a:p>
        </p:txBody>
      </p:sp>
      <p:sp>
        <p:nvSpPr>
          <p:cNvPr id="5" name="テキスト ボックス 4"/>
          <p:cNvSpPr txBox="1"/>
          <p:nvPr/>
        </p:nvSpPr>
        <p:spPr>
          <a:xfrm>
            <a:off x="3739845" y="3314433"/>
            <a:ext cx="1971947" cy="369332"/>
          </a:xfrm>
          <a:prstGeom prst="rect">
            <a:avLst/>
          </a:prstGeom>
          <a:noFill/>
        </p:spPr>
        <p:txBody>
          <a:bodyPr wrap="square" rtlCol="0">
            <a:spAutoFit/>
          </a:bodyPr>
          <a:lstStyle/>
          <a:p>
            <a:r>
              <a:rPr kumimoji="1" lang="en-US" altLang="ja-JP" dirty="0">
                <a:latin typeface="+mj-ea"/>
                <a:ea typeface="+mj-ea"/>
              </a:rPr>
              <a:t>WEB</a:t>
            </a:r>
            <a:r>
              <a:rPr kumimoji="1" lang="ja-JP" altLang="en-US" dirty="0">
                <a:latin typeface="+mj-ea"/>
                <a:ea typeface="+mj-ea"/>
              </a:rPr>
              <a:t>サーバ</a:t>
            </a:r>
          </a:p>
        </p:txBody>
      </p:sp>
      <p:cxnSp>
        <p:nvCxnSpPr>
          <p:cNvPr id="6" name="直線矢印コネクタ 5"/>
          <p:cNvCxnSpPr/>
          <p:nvPr/>
        </p:nvCxnSpPr>
        <p:spPr>
          <a:xfrm>
            <a:off x="2317424" y="4547263"/>
            <a:ext cx="1450521" cy="314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5369214" y="4562968"/>
            <a:ext cx="1450521" cy="314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円形吹き出し 11"/>
          <p:cNvSpPr/>
          <p:nvPr/>
        </p:nvSpPr>
        <p:spPr>
          <a:xfrm>
            <a:off x="737087" y="1386416"/>
            <a:ext cx="4293047" cy="1552009"/>
          </a:xfrm>
          <a:prstGeom prst="wedgeEllipseCallout">
            <a:avLst>
              <a:gd name="adj1" fmla="val -30454"/>
              <a:gd name="adj2" fmla="val 6814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mj-ea"/>
                <a:ea typeface="+mj-ea"/>
              </a:rPr>
              <a:t>明日サッカー</a:t>
            </a:r>
            <a:endParaRPr kumimoji="1" lang="en-US" altLang="ja-JP" sz="3600" dirty="0">
              <a:solidFill>
                <a:schemeClr val="tx1"/>
              </a:solidFill>
              <a:latin typeface="+mj-ea"/>
              <a:ea typeface="+mj-ea"/>
            </a:endParaRPr>
          </a:p>
          <a:p>
            <a:pPr algn="ctr"/>
            <a:r>
              <a:rPr kumimoji="1" lang="ja-JP" altLang="en-US" sz="3600" dirty="0">
                <a:solidFill>
                  <a:schemeClr val="tx1"/>
                </a:solidFill>
                <a:latin typeface="+mj-ea"/>
                <a:ea typeface="+mj-ea"/>
              </a:rPr>
              <a:t>しようよ</a:t>
            </a:r>
          </a:p>
        </p:txBody>
      </p:sp>
      <p:pic>
        <p:nvPicPr>
          <p:cNvPr id="19" name="コンテンツ プレースホルダー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7972" y="3797786"/>
            <a:ext cx="2326652" cy="1981280"/>
          </a:xfrm>
          <a:prstGeom prst="rect">
            <a:avLst/>
          </a:prstGeom>
        </p:spPr>
      </p:pic>
      <p:sp>
        <p:nvSpPr>
          <p:cNvPr id="14" name="正方形/長方形 13"/>
          <p:cNvSpPr/>
          <p:nvPr/>
        </p:nvSpPr>
        <p:spPr>
          <a:xfrm>
            <a:off x="3916589" y="4333120"/>
            <a:ext cx="1569390" cy="9339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j-ea"/>
                <a:ea typeface="+mj-ea"/>
              </a:rPr>
              <a:t>明日サッカーしようよ</a:t>
            </a:r>
          </a:p>
        </p:txBody>
      </p:sp>
      <p:sp>
        <p:nvSpPr>
          <p:cNvPr id="13" name="正方形/長方形 12"/>
          <p:cNvSpPr/>
          <p:nvPr/>
        </p:nvSpPr>
        <p:spPr>
          <a:xfrm>
            <a:off x="1338166" y="5445509"/>
            <a:ext cx="1569390" cy="7713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j-ea"/>
                <a:ea typeface="+mj-ea"/>
              </a:rPr>
              <a:t>明日サッカーしようよ</a:t>
            </a:r>
          </a:p>
        </p:txBody>
      </p:sp>
      <p:grpSp>
        <p:nvGrpSpPr>
          <p:cNvPr id="24" name="グループ化 23"/>
          <p:cNvGrpSpPr/>
          <p:nvPr/>
        </p:nvGrpSpPr>
        <p:grpSpPr>
          <a:xfrm>
            <a:off x="5981241" y="5420998"/>
            <a:ext cx="3728847" cy="795854"/>
            <a:chOff x="495276" y="2348952"/>
            <a:chExt cx="3409689" cy="590550"/>
          </a:xfrm>
        </p:grpSpPr>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76" y="2348952"/>
              <a:ext cx="2876550" cy="590550"/>
            </a:xfrm>
            <a:prstGeom prst="rect">
              <a:avLst/>
            </a:prstGeom>
          </p:spPr>
        </p:pic>
        <p:sp>
          <p:nvSpPr>
            <p:cNvPr id="23" name="テキスト ボックス 22"/>
            <p:cNvSpPr txBox="1"/>
            <p:nvPr/>
          </p:nvSpPr>
          <p:spPr>
            <a:xfrm>
              <a:off x="772970" y="2522566"/>
              <a:ext cx="3131995" cy="274057"/>
            </a:xfrm>
            <a:prstGeom prst="rect">
              <a:avLst/>
            </a:prstGeom>
            <a:noFill/>
          </p:spPr>
          <p:txBody>
            <a:bodyPr wrap="square" rtlCol="0">
              <a:spAutoFit/>
            </a:bodyPr>
            <a:lstStyle/>
            <a:p>
              <a:r>
                <a:rPr kumimoji="1" lang="ja-JP" altLang="en-US" dirty="0">
                  <a:latin typeface="+mj-ea"/>
                  <a:ea typeface="+mj-ea"/>
                </a:rPr>
                <a:t>明日サッカーしようよ</a:t>
              </a:r>
            </a:p>
          </p:txBody>
        </p:sp>
      </p:grpSp>
      <p:pic>
        <p:nvPicPr>
          <p:cNvPr id="3" name="図 2"/>
          <p:cNvPicPr>
            <a:picLocks noChangeAspect="1"/>
          </p:cNvPicPr>
          <p:nvPr/>
        </p:nvPicPr>
        <p:blipFill>
          <a:blip r:embed="rId5"/>
          <a:stretch>
            <a:fillRect/>
          </a:stretch>
        </p:blipFill>
        <p:spPr>
          <a:xfrm>
            <a:off x="737087" y="3430834"/>
            <a:ext cx="1993565" cy="1804572"/>
          </a:xfrm>
          <a:prstGeom prst="rect">
            <a:avLst/>
          </a:prstGeom>
        </p:spPr>
      </p:pic>
      <p:pic>
        <p:nvPicPr>
          <p:cNvPr id="4" name="図 3"/>
          <p:cNvPicPr>
            <a:picLocks noChangeAspect="1"/>
          </p:cNvPicPr>
          <p:nvPr/>
        </p:nvPicPr>
        <p:blipFill>
          <a:blip r:embed="rId6"/>
          <a:stretch>
            <a:fillRect/>
          </a:stretch>
        </p:blipFill>
        <p:spPr>
          <a:xfrm>
            <a:off x="6495206" y="3500847"/>
            <a:ext cx="1883827" cy="1727602"/>
          </a:xfrm>
          <a:prstGeom prst="rect">
            <a:avLst/>
          </a:prstGeom>
        </p:spPr>
      </p:pic>
    </p:spTree>
    <p:extLst>
      <p:ext uri="{BB962C8B-B14F-4D97-AF65-F5344CB8AC3E}">
        <p14:creationId xmlns:p14="http://schemas.microsoft.com/office/powerpoint/2010/main" val="190422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1.94444E-6 2.96296E-6 L 0.25 2.96296E-6 " pathEditMode="relative" rAng="0" ptsTypes="AA">
                                      <p:cBhvr>
                                        <p:cTn id="11" dur="2000" fill="hold"/>
                                        <p:tgtEl>
                                          <p:spTgt spid="13"/>
                                        </p:tgtEl>
                                        <p:attrNameLst>
                                          <p:attrName>ppt_x</p:attrName>
                                          <p:attrName>ppt_y</p:attrName>
                                        </p:attrNameLst>
                                      </p:cBhvr>
                                      <p:rCtr x="12500" y="0"/>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63" presetClass="path" presetSubtype="0" accel="50000" decel="50000" fill="hold" grpId="0" nodeType="withEffect">
                                  <p:stCondLst>
                                    <p:cond delay="0"/>
                                  </p:stCondLst>
                                  <p:childTnLst>
                                    <p:animMotion origin="layout" path="M -2.5E-6 0.00231 L 0.25 0.00231 " pathEditMode="relative" rAng="0" ptsTypes="AA">
                                      <p:cBhvr>
                                        <p:cTn id="18" dur="2000" fill="hold"/>
                                        <p:tgtEl>
                                          <p:spTgt spid="14"/>
                                        </p:tgtEl>
                                        <p:attrNameLst>
                                          <p:attrName>ppt_x</p:attrName>
                                          <p:attrName>ppt_y</p:attrName>
                                        </p:attrNameLst>
                                      </p:cBhvr>
                                      <p:rCtr x="12500" y="0"/>
                                    </p:animMotion>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2"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latin typeface="+mj-ea"/>
              </a:rPr>
              <a:t>コピーするのも</a:t>
            </a:r>
            <a:r>
              <a:rPr lang="ja-JP" altLang="en-US" dirty="0">
                <a:latin typeface="+mj-ea"/>
              </a:rPr>
              <a:t>かんたん</a:t>
            </a:r>
            <a:endParaRPr kumimoji="1" lang="ja-JP" altLang="en-US" dirty="0">
              <a:latin typeface="+mj-ea"/>
            </a:endParaRPr>
          </a:p>
        </p:txBody>
      </p:sp>
      <p:sp>
        <p:nvSpPr>
          <p:cNvPr id="7" name="雲形吹き出し 6"/>
          <p:cNvSpPr/>
          <p:nvPr/>
        </p:nvSpPr>
        <p:spPr>
          <a:xfrm>
            <a:off x="3248025" y="1870886"/>
            <a:ext cx="5741333" cy="3709851"/>
          </a:xfrm>
          <a:prstGeom prst="cloudCallout">
            <a:avLst>
              <a:gd name="adj1" fmla="val -60451"/>
              <a:gd name="adj2" fmla="val 2098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chemeClr val="tx1"/>
              </a:solidFill>
              <a:latin typeface="+mj-ea"/>
              <a:ea typeface="+mj-ea"/>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83242" y="1588661"/>
            <a:ext cx="2553036" cy="4274302"/>
          </a:xfrm>
          <a:prstGeom prst="rect">
            <a:avLst/>
          </a:prstGeom>
        </p:spPr>
      </p:pic>
      <p:sp>
        <p:nvSpPr>
          <p:cNvPr id="3" name="テキスト ボックス 2">
            <a:extLst>
              <a:ext uri="{FF2B5EF4-FFF2-40B4-BE49-F238E27FC236}">
                <a16:creationId xmlns:a16="http://schemas.microsoft.com/office/drawing/2014/main" xmlns="" id="{D44D5308-2584-473A-AF2C-B0FC7C4B7790}"/>
              </a:ext>
            </a:extLst>
          </p:cNvPr>
          <p:cNvSpPr txBox="1"/>
          <p:nvPr/>
        </p:nvSpPr>
        <p:spPr>
          <a:xfrm>
            <a:off x="3959444" y="3038162"/>
            <a:ext cx="4801314" cy="1477328"/>
          </a:xfrm>
          <a:prstGeom prst="rect">
            <a:avLst/>
          </a:prstGeom>
          <a:noFill/>
        </p:spPr>
        <p:txBody>
          <a:bodyPr wrap="none" rtlCol="0">
            <a:spAutoFit/>
          </a:bodyPr>
          <a:lstStyle/>
          <a:p>
            <a:pPr algn="ctr"/>
            <a:r>
              <a:rPr lang="ja-JP" altLang="en-US" sz="3600" dirty="0">
                <a:latin typeface="+mj-ea"/>
              </a:rPr>
              <a:t>この写真おもしろい！</a:t>
            </a:r>
            <a:endParaRPr lang="en-US" altLang="ja-JP" sz="3600" dirty="0">
              <a:latin typeface="+mj-ea"/>
            </a:endParaRPr>
          </a:p>
          <a:p>
            <a:pPr algn="ctr"/>
            <a:r>
              <a:rPr lang="ja-JP" altLang="en-US" sz="3600" dirty="0">
                <a:latin typeface="+mj-ea"/>
              </a:rPr>
              <a:t>ほかの人にも送ろう</a:t>
            </a:r>
          </a:p>
          <a:p>
            <a:endParaRPr kumimoji="1" lang="ja-JP" altLang="en-US" dirty="0"/>
          </a:p>
        </p:txBody>
      </p:sp>
    </p:spTree>
    <p:extLst>
      <p:ext uri="{BB962C8B-B14F-4D97-AF65-F5344CB8AC3E}">
        <p14:creationId xmlns:p14="http://schemas.microsoft.com/office/powerpoint/2010/main" val="523991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2244">
            <a:off x="2268974" y="1266844"/>
            <a:ext cx="679869" cy="1052038"/>
          </a:xfrm>
          <a:prstGeom prst="rect">
            <a:avLst/>
          </a:prstGeom>
        </p:spPr>
      </p:pic>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2244">
            <a:off x="1791261" y="3793289"/>
            <a:ext cx="679869" cy="1052038"/>
          </a:xfrm>
          <a:prstGeom prst="rect">
            <a:avLst/>
          </a:prstGeom>
        </p:spPr>
      </p:pic>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2244">
            <a:off x="6897156" y="4035289"/>
            <a:ext cx="679869" cy="1052038"/>
          </a:xfrm>
          <a:prstGeom prst="rect">
            <a:avLst/>
          </a:prstGeom>
        </p:spPr>
      </p:pic>
      <p:cxnSp>
        <p:nvCxnSpPr>
          <p:cNvPr id="7" name="直線矢印コネクタ 6"/>
          <p:cNvCxnSpPr/>
          <p:nvPr/>
        </p:nvCxnSpPr>
        <p:spPr>
          <a:xfrm>
            <a:off x="2131197" y="2729708"/>
            <a:ext cx="1714502" cy="10449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256515" y="4489293"/>
            <a:ext cx="1511593" cy="6292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3768109" y="3445993"/>
            <a:ext cx="1714500" cy="1459996"/>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2"/>
          <p:cNvSpPr>
            <a:spLocks noGrp="1"/>
          </p:cNvSpPr>
          <p:nvPr>
            <p:ph type="title"/>
          </p:nvPr>
        </p:nvSpPr>
        <p:spPr/>
        <p:txBody>
          <a:bodyPr>
            <a:normAutofit fontScale="90000"/>
          </a:bodyPr>
          <a:lstStyle/>
          <a:p>
            <a:r>
              <a:rPr lang="ja-JP" altLang="en-US" dirty="0"/>
              <a:t>投こうが広がってのこることも</a:t>
            </a:r>
            <a:endParaRPr kumimoji="1" lang="ja-JP" altLang="en-US" dirty="0"/>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362" y="4561854"/>
            <a:ext cx="1834014" cy="1595830"/>
          </a:xfrm>
          <a:prstGeom prst="ellipse">
            <a:avLst/>
          </a:prstGeom>
          <a:ln w="38100">
            <a:solidFill>
              <a:schemeClr val="tx1"/>
            </a:solidFill>
          </a:ln>
        </p:spPr>
      </p:pic>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5713" y="5033241"/>
            <a:ext cx="1809861" cy="1574953"/>
          </a:xfrm>
          <a:prstGeom prst="ellipse">
            <a:avLst/>
          </a:prstGeom>
          <a:ln w="28575">
            <a:solidFill>
              <a:schemeClr val="tx1"/>
            </a:solidFill>
          </a:ln>
        </p:spPr>
      </p:pic>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949" y="1385893"/>
            <a:ext cx="1924319" cy="1733792"/>
          </a:xfrm>
          <a:prstGeom prst="ellipse">
            <a:avLst/>
          </a:prstGeom>
          <a:ln w="28575">
            <a:solidFill>
              <a:schemeClr val="tx1"/>
            </a:solidFill>
          </a:ln>
        </p:spPr>
      </p:pic>
      <p:cxnSp>
        <p:nvCxnSpPr>
          <p:cNvPr id="20" name="直線矢印コネクタ 19"/>
          <p:cNvCxnSpPr/>
          <p:nvPr/>
        </p:nvCxnSpPr>
        <p:spPr>
          <a:xfrm flipH="1">
            <a:off x="5482610" y="2729708"/>
            <a:ext cx="1751908" cy="9762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9520" y="1580443"/>
            <a:ext cx="1843572" cy="1539242"/>
          </a:xfrm>
          <a:prstGeom prst="ellipse">
            <a:avLst/>
          </a:prstGeom>
          <a:ln w="28575">
            <a:solidFill>
              <a:schemeClr val="tx1"/>
            </a:solidFill>
          </a:ln>
        </p:spPr>
      </p:pic>
      <p:cxnSp>
        <p:nvCxnSpPr>
          <p:cNvPr id="24" name="直線矢印コネクタ 23"/>
          <p:cNvCxnSpPr>
            <a:stCxn id="15" idx="1"/>
          </p:cNvCxnSpPr>
          <p:nvPr/>
        </p:nvCxnSpPr>
        <p:spPr>
          <a:xfrm flipH="1" flipV="1">
            <a:off x="5405021" y="4489293"/>
            <a:ext cx="1765740" cy="7745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8564" y="4894775"/>
            <a:ext cx="975989" cy="1104893"/>
          </a:xfrm>
          <a:prstGeom prst="rect">
            <a:avLst/>
          </a:prstGeom>
          <a:ln>
            <a:solidFill>
              <a:schemeClr val="tx1"/>
            </a:solidFill>
          </a:ln>
        </p:spPr>
      </p:pic>
      <p:pic>
        <p:nvPicPr>
          <p:cNvPr id="31" name="図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55516" y="3641838"/>
            <a:ext cx="975989" cy="1104893"/>
          </a:xfrm>
          <a:prstGeom prst="rect">
            <a:avLst/>
          </a:prstGeom>
          <a:ln>
            <a:solidFill>
              <a:schemeClr val="tx1"/>
            </a:solidFill>
          </a:ln>
        </p:spPr>
      </p:pic>
      <p:pic>
        <p:nvPicPr>
          <p:cNvPr id="39" name="図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55516" y="3661670"/>
            <a:ext cx="975989" cy="1104893"/>
          </a:xfrm>
          <a:prstGeom prst="rect">
            <a:avLst/>
          </a:prstGeom>
          <a:ln>
            <a:solidFill>
              <a:schemeClr val="tx1"/>
            </a:solidFill>
          </a:ln>
        </p:spPr>
      </p:pic>
      <p:pic>
        <p:nvPicPr>
          <p:cNvPr id="43" name="図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55515" y="3661670"/>
            <a:ext cx="975989" cy="1104893"/>
          </a:xfrm>
          <a:prstGeom prst="rect">
            <a:avLst/>
          </a:prstGeom>
          <a:ln>
            <a:solidFill>
              <a:schemeClr val="tx1"/>
            </a:solidFill>
          </a:ln>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2244">
            <a:off x="7850996" y="2760889"/>
            <a:ext cx="679869" cy="1052038"/>
          </a:xfrm>
          <a:prstGeom prst="rect">
            <a:avLst/>
          </a:prstGeom>
        </p:spPr>
      </p:pic>
    </p:spTree>
    <p:extLst>
      <p:ext uri="{BB962C8B-B14F-4D97-AF65-F5344CB8AC3E}">
        <p14:creationId xmlns:p14="http://schemas.microsoft.com/office/powerpoint/2010/main" val="143292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1805 0.01041 L -0.25174 -0.18264 " pathEditMode="relative" rAng="0" ptsTypes="AA">
                                      <p:cBhvr>
                                        <p:cTn id="11" dur="2000" fill="hold"/>
                                        <p:tgtEl>
                                          <p:spTgt spid="18"/>
                                        </p:tgtEl>
                                        <p:attrNameLst>
                                          <p:attrName>ppt_x</p:attrName>
                                          <p:attrName>ppt_y</p:attrName>
                                        </p:attrNameLst>
                                      </p:cBhvr>
                                      <p:rCtr x="-13490" y="-9653"/>
                                    </p:animMotion>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childTnLst>
                          </p:cTn>
                        </p:par>
                        <p:par>
                          <p:cTn id="22" fill="hold">
                            <p:stCondLst>
                              <p:cond delay="2500"/>
                            </p:stCondLst>
                            <p:childTnLst>
                              <p:par>
                                <p:cTn id="23" presetID="42" presetClass="path" presetSubtype="0" accel="50000" decel="50000" fill="hold" nodeType="afterEffect">
                                  <p:stCondLst>
                                    <p:cond delay="0"/>
                                  </p:stCondLst>
                                  <p:childTnLst>
                                    <p:animMotion origin="layout" path="M 5E-6 -4.07407E-6 L 0.27379 -0.19676 " pathEditMode="relative" rAng="0" ptsTypes="AA">
                                      <p:cBhvr>
                                        <p:cTn id="24" dur="2000" fill="hold"/>
                                        <p:tgtEl>
                                          <p:spTgt spid="31"/>
                                        </p:tgtEl>
                                        <p:attrNameLst>
                                          <p:attrName>ppt_x</p:attrName>
                                          <p:attrName>ppt_y</p:attrName>
                                        </p:attrNameLst>
                                      </p:cBhvr>
                                      <p:rCtr x="13681" y="-9838"/>
                                    </p:animMotion>
                                  </p:childTnLst>
                                </p:cTn>
                              </p:par>
                              <p:par>
                                <p:cTn id="25" presetID="42" presetClass="path" presetSubtype="0" accel="50000" decel="50000" fill="hold" nodeType="withEffect">
                                  <p:stCondLst>
                                    <p:cond delay="0"/>
                                  </p:stCondLst>
                                  <p:childTnLst>
                                    <p:animMotion origin="layout" path="M 5E-6 -3.33333E-6 L -0.26389 -0.20972 " pathEditMode="relative" rAng="0" ptsTypes="AA">
                                      <p:cBhvr>
                                        <p:cTn id="26" dur="2000" fill="hold"/>
                                        <p:tgtEl>
                                          <p:spTgt spid="39"/>
                                        </p:tgtEl>
                                        <p:attrNameLst>
                                          <p:attrName>ppt_x</p:attrName>
                                          <p:attrName>ppt_y</p:attrName>
                                        </p:attrNameLst>
                                      </p:cBhvr>
                                      <p:rCtr x="-13194" y="-10486"/>
                                    </p:animMotion>
                                  </p:childTnLst>
                                </p:cTn>
                              </p:par>
                              <p:par>
                                <p:cTn id="27" presetID="42" presetClass="path" presetSubtype="0" accel="50000" decel="50000" fill="hold" nodeType="withEffect">
                                  <p:stCondLst>
                                    <p:cond delay="0"/>
                                  </p:stCondLst>
                                  <p:childTnLst>
                                    <p:animMotion origin="layout" path="M 5E-6 -3.33333E-6 L -0.21337 0.11945 " pathEditMode="relative" rAng="0" ptsTypes="AA">
                                      <p:cBhvr>
                                        <p:cTn id="28" dur="2000" fill="hold"/>
                                        <p:tgtEl>
                                          <p:spTgt spid="43"/>
                                        </p:tgtEl>
                                        <p:attrNameLst>
                                          <p:attrName>ppt_x</p:attrName>
                                          <p:attrName>ppt_y</p:attrName>
                                        </p:attrNameLst>
                                      </p:cBhvr>
                                      <p:rCtr x="-10677" y="5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p:txBody>
          <a:bodyPr>
            <a:normAutofit/>
          </a:bodyPr>
          <a:lstStyle/>
          <a:p>
            <a:pPr marL="0" indent="0">
              <a:buNone/>
            </a:pPr>
            <a:r>
              <a:rPr kumimoji="1" lang="ja-JP" altLang="en-US" sz="5400" dirty="0">
                <a:latin typeface="+mj-ea"/>
                <a:ea typeface="+mj-ea"/>
              </a:rPr>
              <a:t>投こうした写真や文字が</a:t>
            </a:r>
            <a:r>
              <a:rPr kumimoji="1" lang="en-US" altLang="ja-JP" sz="5400" dirty="0">
                <a:latin typeface="+mj-ea"/>
                <a:ea typeface="+mj-ea"/>
              </a:rPr>
              <a:t/>
            </a:r>
            <a:br>
              <a:rPr kumimoji="1" lang="en-US" altLang="ja-JP" sz="5400" dirty="0">
                <a:latin typeface="+mj-ea"/>
                <a:ea typeface="+mj-ea"/>
              </a:rPr>
            </a:br>
            <a:r>
              <a:rPr kumimoji="1" lang="ja-JP" altLang="en-US" sz="5400" dirty="0">
                <a:latin typeface="+mj-ea"/>
                <a:ea typeface="+mj-ea"/>
              </a:rPr>
              <a:t>広がり、</a:t>
            </a:r>
            <a:r>
              <a:rPr lang="ja-JP" altLang="en-US" sz="5400" dirty="0">
                <a:latin typeface="+mj-ea"/>
                <a:ea typeface="+mj-ea"/>
              </a:rPr>
              <a:t>のこりつづける</a:t>
            </a:r>
            <a:r>
              <a:rPr lang="en-US" altLang="ja-JP" sz="5400" dirty="0">
                <a:latin typeface="+mj-ea"/>
                <a:ea typeface="+mj-ea"/>
              </a:rPr>
              <a:t/>
            </a:r>
            <a:br>
              <a:rPr lang="en-US" altLang="ja-JP" sz="5400" dirty="0">
                <a:latin typeface="+mj-ea"/>
                <a:ea typeface="+mj-ea"/>
              </a:rPr>
            </a:br>
            <a:r>
              <a:rPr lang="ja-JP" altLang="en-US" sz="5400" dirty="0">
                <a:latin typeface="+mj-ea"/>
                <a:ea typeface="+mj-ea"/>
              </a:rPr>
              <a:t>ことがある。</a:t>
            </a:r>
            <a:endParaRPr kumimoji="1" lang="ja-JP" altLang="en-US" sz="5400" dirty="0">
              <a:latin typeface="+mj-ea"/>
              <a:ea typeface="+mj-ea"/>
            </a:endParaRPr>
          </a:p>
        </p:txBody>
      </p:sp>
      <p:sp>
        <p:nvSpPr>
          <p:cNvPr id="4" name="タイトル 3"/>
          <p:cNvSpPr>
            <a:spLocks noGrp="1"/>
          </p:cNvSpPr>
          <p:nvPr>
            <p:ph type="title"/>
          </p:nvPr>
        </p:nvSpPr>
        <p:spPr/>
        <p:txBody>
          <a:bodyPr/>
          <a:lstStyle/>
          <a:p>
            <a:r>
              <a:rPr kumimoji="1" lang="ja-JP" altLang="en-US" dirty="0"/>
              <a:t>ポイント</a:t>
            </a:r>
          </a:p>
        </p:txBody>
      </p:sp>
    </p:spTree>
    <p:extLst>
      <p:ext uri="{BB962C8B-B14F-4D97-AF65-F5344CB8AC3E}">
        <p14:creationId xmlns:p14="http://schemas.microsoft.com/office/powerpoint/2010/main" val="1704154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28649" y="1825625"/>
            <a:ext cx="8515351" cy="4351338"/>
          </a:xfrm>
        </p:spPr>
        <p:txBody>
          <a:bodyPr/>
          <a:lstStyle/>
          <a:p>
            <a:pPr marL="0" indent="0">
              <a:buNone/>
            </a:pPr>
            <a:r>
              <a:rPr lang="ja-JP" altLang="en-US" sz="4000" dirty="0">
                <a:latin typeface="+mj-ea"/>
                <a:ea typeface="+mj-ea"/>
              </a:rPr>
              <a:t>・</a:t>
            </a:r>
            <a:r>
              <a:rPr lang="ja-JP" altLang="en-US" sz="4800" dirty="0">
                <a:latin typeface="+mj-ea"/>
                <a:ea typeface="+mj-ea"/>
              </a:rPr>
              <a:t>インターネットに投こうしないほうがよいものは？</a:t>
            </a:r>
            <a:endParaRPr lang="en-US" altLang="ja-JP" sz="4800" dirty="0">
              <a:latin typeface="+mj-ea"/>
              <a:ea typeface="+mj-ea"/>
            </a:endParaRPr>
          </a:p>
          <a:p>
            <a:pPr marL="0" indent="0">
              <a:buNone/>
            </a:pPr>
            <a:endParaRPr lang="en-US" altLang="ja-JP" sz="4800" dirty="0">
              <a:latin typeface="+mj-ea"/>
              <a:ea typeface="+mj-ea"/>
            </a:endParaRPr>
          </a:p>
          <a:p>
            <a:pPr marL="0" indent="0">
              <a:buNone/>
            </a:pPr>
            <a:r>
              <a:rPr lang="ja-JP" altLang="en-US" sz="4800" dirty="0">
                <a:latin typeface="+mj-ea"/>
                <a:ea typeface="+mj-ea"/>
              </a:rPr>
              <a:t>・その理由も考えてみよう。</a:t>
            </a:r>
            <a:endParaRPr lang="en-US" altLang="ja-JP" sz="4800" dirty="0">
              <a:latin typeface="+mj-ea"/>
              <a:ea typeface="+mj-ea"/>
            </a:endParaRPr>
          </a:p>
        </p:txBody>
      </p:sp>
      <p:sp>
        <p:nvSpPr>
          <p:cNvPr id="2" name="タイトル 1"/>
          <p:cNvSpPr>
            <a:spLocks noGrp="1"/>
          </p:cNvSpPr>
          <p:nvPr>
            <p:ph type="title"/>
          </p:nvPr>
        </p:nvSpPr>
        <p:spPr/>
        <p:txBody>
          <a:bodyPr>
            <a:normAutofit/>
          </a:bodyPr>
          <a:lstStyle/>
          <a:p>
            <a:r>
              <a:rPr lang="ja-JP" altLang="en-US" dirty="0"/>
              <a:t>考えてみよう</a:t>
            </a:r>
            <a:endParaRPr kumimoji="1" lang="ja-JP" altLang="en-US" dirty="0"/>
          </a:p>
        </p:txBody>
      </p:sp>
    </p:spTree>
    <p:extLst>
      <p:ext uri="{BB962C8B-B14F-4D97-AF65-F5344CB8AC3E}">
        <p14:creationId xmlns:p14="http://schemas.microsoft.com/office/powerpoint/2010/main" val="249051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a:xfrm>
            <a:off x="476249" y="1825625"/>
            <a:ext cx="8448676" cy="4351338"/>
          </a:xfrm>
        </p:spPr>
        <p:txBody>
          <a:bodyPr/>
          <a:lstStyle/>
          <a:p>
            <a:r>
              <a:rPr lang="ja-JP" altLang="en-US" sz="4800" dirty="0">
                <a:latin typeface="+mj-ea"/>
                <a:ea typeface="+mj-ea"/>
              </a:rPr>
              <a:t>悪口・きずつける言葉</a:t>
            </a:r>
          </a:p>
          <a:p>
            <a:r>
              <a:rPr lang="ja-JP" altLang="en-US" sz="4800" dirty="0">
                <a:latin typeface="+mj-ea"/>
                <a:ea typeface="+mj-ea"/>
              </a:rPr>
              <a:t>こじんじょほう</a:t>
            </a:r>
            <a:r>
              <a:rPr lang="en-US" altLang="ja-JP" sz="4800" dirty="0">
                <a:latin typeface="+mj-ea"/>
                <a:ea typeface="+mj-ea"/>
              </a:rPr>
              <a:t/>
            </a:r>
            <a:br>
              <a:rPr lang="en-US" altLang="ja-JP" sz="4800" dirty="0">
                <a:latin typeface="+mj-ea"/>
                <a:ea typeface="+mj-ea"/>
              </a:rPr>
            </a:br>
            <a:r>
              <a:rPr lang="ja-JP" altLang="en-US" sz="4800" dirty="0">
                <a:latin typeface="+mj-ea"/>
                <a:ea typeface="+mj-ea"/>
              </a:rPr>
              <a:t>（住んでいる場所・名前等）</a:t>
            </a:r>
          </a:p>
          <a:p>
            <a:r>
              <a:rPr lang="ja-JP" altLang="en-US" sz="4800" dirty="0">
                <a:latin typeface="+mj-ea"/>
                <a:ea typeface="+mj-ea"/>
              </a:rPr>
              <a:t>自分や友だちの写真</a:t>
            </a:r>
          </a:p>
          <a:p>
            <a:endParaRPr kumimoji="1" lang="ja-JP" altLang="en-US" dirty="0">
              <a:latin typeface="+mj-ea"/>
              <a:ea typeface="+mj-ea"/>
            </a:endParaRPr>
          </a:p>
        </p:txBody>
      </p:sp>
      <p:sp>
        <p:nvSpPr>
          <p:cNvPr id="4" name="タイトル 3"/>
          <p:cNvSpPr>
            <a:spLocks noGrp="1"/>
          </p:cNvSpPr>
          <p:nvPr>
            <p:ph type="title"/>
          </p:nvPr>
        </p:nvSpPr>
        <p:spPr>
          <a:xfrm>
            <a:off x="201705" y="429133"/>
            <a:ext cx="7958418" cy="784598"/>
          </a:xfrm>
        </p:spPr>
        <p:txBody>
          <a:bodyPr/>
          <a:lstStyle/>
          <a:p>
            <a:r>
              <a:rPr kumimoji="1" lang="ja-JP" altLang="en-US" dirty="0"/>
              <a:t>投こうするとよくないもの</a:t>
            </a:r>
          </a:p>
        </p:txBody>
      </p:sp>
    </p:spTree>
    <p:extLst>
      <p:ext uri="{BB962C8B-B14F-4D97-AF65-F5344CB8AC3E}">
        <p14:creationId xmlns:p14="http://schemas.microsoft.com/office/powerpoint/2010/main" val="4151856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28649" y="1825625"/>
            <a:ext cx="8029576" cy="4351338"/>
          </a:xfrm>
        </p:spPr>
        <p:txBody>
          <a:bodyPr>
            <a:normAutofit/>
          </a:bodyPr>
          <a:lstStyle/>
          <a:p>
            <a:pPr marL="0" indent="0">
              <a:buNone/>
            </a:pPr>
            <a:r>
              <a:rPr lang="ja-JP" altLang="en-US" sz="4800" dirty="0">
                <a:latin typeface="+mj-ea"/>
                <a:ea typeface="+mj-ea"/>
              </a:rPr>
              <a:t>自分の写真などのこじんじょうほうがインターネットに出てしまったら、どうすればいい？</a:t>
            </a:r>
            <a:endParaRPr lang="en-US" altLang="ja-JP" sz="6000" dirty="0">
              <a:latin typeface="+mj-ea"/>
              <a:ea typeface="+mj-ea"/>
            </a:endParaRPr>
          </a:p>
        </p:txBody>
      </p:sp>
      <p:sp>
        <p:nvSpPr>
          <p:cNvPr id="2" name="タイトル 1"/>
          <p:cNvSpPr>
            <a:spLocks noGrp="1"/>
          </p:cNvSpPr>
          <p:nvPr>
            <p:ph type="title"/>
          </p:nvPr>
        </p:nvSpPr>
        <p:spPr/>
        <p:txBody>
          <a:bodyPr>
            <a:normAutofit/>
          </a:bodyPr>
          <a:lstStyle/>
          <a:p>
            <a:r>
              <a:rPr lang="ja-JP" altLang="en-US" dirty="0"/>
              <a:t>考えてみよう</a:t>
            </a:r>
            <a:endParaRPr kumimoji="1" lang="ja-JP" altLang="en-US" dirty="0"/>
          </a:p>
        </p:txBody>
      </p:sp>
    </p:spTree>
    <p:extLst>
      <p:ext uri="{BB962C8B-B14F-4D97-AF65-F5344CB8AC3E}">
        <p14:creationId xmlns:p14="http://schemas.microsoft.com/office/powerpoint/2010/main" val="165338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p:txBody>
          <a:bodyPr/>
          <a:lstStyle/>
          <a:p>
            <a:r>
              <a:rPr kumimoji="1" lang="ja-JP" altLang="en-US" dirty="0">
                <a:latin typeface="+mj-ea"/>
                <a:ea typeface="+mj-ea"/>
              </a:rPr>
              <a:t>インターネットサービスには、</a:t>
            </a:r>
            <a:r>
              <a:rPr kumimoji="1" lang="en-US" altLang="ja-JP" dirty="0">
                <a:latin typeface="+mj-ea"/>
                <a:ea typeface="+mj-ea"/>
              </a:rPr>
              <a:t/>
            </a:r>
            <a:br>
              <a:rPr kumimoji="1" lang="en-US" altLang="ja-JP" dirty="0">
                <a:latin typeface="+mj-ea"/>
                <a:ea typeface="+mj-ea"/>
              </a:rPr>
            </a:br>
            <a:r>
              <a:rPr kumimoji="1" lang="ja-JP" altLang="en-US" dirty="0">
                <a:latin typeface="+mj-ea"/>
                <a:ea typeface="+mj-ea"/>
              </a:rPr>
              <a:t>写真やこじんじょうほうを</a:t>
            </a:r>
            <a:r>
              <a:rPr kumimoji="1" lang="en-US" altLang="ja-JP" dirty="0">
                <a:latin typeface="+mj-ea"/>
                <a:ea typeface="+mj-ea"/>
              </a:rPr>
              <a:t/>
            </a:r>
            <a:br>
              <a:rPr kumimoji="1" lang="en-US" altLang="ja-JP" dirty="0">
                <a:latin typeface="+mj-ea"/>
                <a:ea typeface="+mj-ea"/>
              </a:rPr>
            </a:br>
            <a:r>
              <a:rPr kumimoji="1" lang="ja-JP" altLang="en-US" dirty="0">
                <a:latin typeface="+mj-ea"/>
                <a:ea typeface="+mj-ea"/>
              </a:rPr>
              <a:t>消してくれるものもある</a:t>
            </a:r>
            <a:r>
              <a:rPr kumimoji="1" lang="en-US" altLang="ja-JP" dirty="0">
                <a:latin typeface="+mj-ea"/>
                <a:ea typeface="+mj-ea"/>
              </a:rPr>
              <a:t>…</a:t>
            </a:r>
          </a:p>
          <a:p>
            <a:endParaRPr lang="en-US" altLang="ja-JP" dirty="0">
              <a:latin typeface="+mj-ea"/>
              <a:ea typeface="+mj-ea"/>
            </a:endParaRPr>
          </a:p>
          <a:p>
            <a:r>
              <a:rPr kumimoji="1" lang="ja-JP" altLang="en-US" dirty="0">
                <a:latin typeface="+mj-ea"/>
                <a:ea typeface="+mj-ea"/>
              </a:rPr>
              <a:t>スマートフォンやタブレットに</a:t>
            </a:r>
            <a:r>
              <a:rPr kumimoji="1" lang="en-US" altLang="ja-JP" dirty="0">
                <a:latin typeface="+mj-ea"/>
                <a:ea typeface="+mj-ea"/>
              </a:rPr>
              <a:t/>
            </a:r>
            <a:br>
              <a:rPr kumimoji="1" lang="en-US" altLang="ja-JP" dirty="0">
                <a:latin typeface="+mj-ea"/>
                <a:ea typeface="+mj-ea"/>
              </a:rPr>
            </a:br>
            <a:r>
              <a:rPr kumimoji="1" lang="ja-JP" altLang="en-US" dirty="0">
                <a:latin typeface="+mj-ea"/>
                <a:ea typeface="+mj-ea"/>
              </a:rPr>
              <a:t>ほぞんされている場合は、相手に</a:t>
            </a:r>
            <a:r>
              <a:rPr kumimoji="1" lang="en-US" altLang="ja-JP" dirty="0">
                <a:latin typeface="+mj-ea"/>
                <a:ea typeface="+mj-ea"/>
              </a:rPr>
              <a:t/>
            </a:r>
            <a:br>
              <a:rPr kumimoji="1" lang="en-US" altLang="ja-JP" dirty="0">
                <a:latin typeface="+mj-ea"/>
                <a:ea typeface="+mj-ea"/>
              </a:rPr>
            </a:br>
            <a:r>
              <a:rPr kumimoji="1" lang="ja-JP" altLang="en-US" dirty="0">
                <a:latin typeface="+mj-ea"/>
                <a:ea typeface="+mj-ea"/>
              </a:rPr>
              <a:t>消してもらうひつようがある。</a:t>
            </a:r>
            <a:endParaRPr kumimoji="1" lang="en-US" altLang="ja-JP" dirty="0">
              <a:latin typeface="+mj-ea"/>
              <a:ea typeface="+mj-ea"/>
            </a:endParaRPr>
          </a:p>
          <a:p>
            <a:endParaRPr lang="en-US" altLang="ja-JP" dirty="0">
              <a:latin typeface="+mj-ea"/>
              <a:ea typeface="+mj-ea"/>
            </a:endParaRPr>
          </a:p>
          <a:p>
            <a:endParaRPr kumimoji="1" lang="en-US" altLang="ja-JP" dirty="0">
              <a:latin typeface="+mj-ea"/>
              <a:ea typeface="+mj-ea"/>
            </a:endParaRPr>
          </a:p>
          <a:p>
            <a:endParaRPr kumimoji="1" lang="ja-JP" altLang="en-US" dirty="0">
              <a:latin typeface="+mj-ea"/>
              <a:ea typeface="+mj-ea"/>
            </a:endParaRPr>
          </a:p>
        </p:txBody>
      </p:sp>
      <p:sp>
        <p:nvSpPr>
          <p:cNvPr id="4" name="タイトル 3"/>
          <p:cNvSpPr>
            <a:spLocks noGrp="1"/>
          </p:cNvSpPr>
          <p:nvPr>
            <p:ph type="title"/>
          </p:nvPr>
        </p:nvSpPr>
        <p:spPr/>
        <p:txBody>
          <a:bodyPr/>
          <a:lstStyle/>
          <a:p>
            <a:r>
              <a:rPr kumimoji="1" lang="ja-JP" altLang="en-US" dirty="0"/>
              <a:t>ポイント</a:t>
            </a:r>
          </a:p>
        </p:txBody>
      </p:sp>
    </p:spTree>
    <p:extLst>
      <p:ext uri="{BB962C8B-B14F-4D97-AF65-F5344CB8AC3E}">
        <p14:creationId xmlns:p14="http://schemas.microsoft.com/office/powerpoint/2010/main" val="170073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a:xfrm>
            <a:off x="628649" y="1564640"/>
            <a:ext cx="7886701" cy="4351338"/>
          </a:xfrm>
        </p:spPr>
        <p:txBody>
          <a:bodyPr>
            <a:normAutofit/>
          </a:bodyPr>
          <a:lstStyle/>
          <a:p>
            <a:pPr marL="0" indent="0">
              <a:buNone/>
            </a:pPr>
            <a:r>
              <a:rPr kumimoji="1" lang="ja-JP" altLang="en-US" sz="5400" dirty="0">
                <a:latin typeface="+mj-ea"/>
                <a:ea typeface="+mj-ea"/>
              </a:rPr>
              <a:t>一度じょうほうが広がると、消すのはむずかしい。</a:t>
            </a:r>
            <a:endParaRPr kumimoji="1" lang="en-US" altLang="ja-JP" sz="5400" dirty="0">
              <a:latin typeface="+mj-ea"/>
              <a:ea typeface="+mj-ea"/>
            </a:endParaRPr>
          </a:p>
          <a:p>
            <a:pPr marL="0" indent="0">
              <a:buNone/>
            </a:pPr>
            <a:endParaRPr lang="en-US" altLang="ja-JP" sz="5400" dirty="0">
              <a:latin typeface="+mj-ea"/>
              <a:ea typeface="+mj-ea"/>
            </a:endParaRPr>
          </a:p>
          <a:p>
            <a:pPr marL="0" indent="0">
              <a:buNone/>
            </a:pPr>
            <a:r>
              <a:rPr kumimoji="1" lang="ja-JP" altLang="en-US" sz="5400" dirty="0">
                <a:latin typeface="+mj-ea"/>
                <a:ea typeface="+mj-ea"/>
              </a:rPr>
              <a:t>→投こうする前に投こうしてよいか考えよう。</a:t>
            </a:r>
            <a:endParaRPr kumimoji="1" lang="en-US" altLang="ja-JP" sz="5400" dirty="0">
              <a:latin typeface="+mj-ea"/>
              <a:ea typeface="+mj-ea"/>
            </a:endParaRPr>
          </a:p>
          <a:p>
            <a:pPr marL="0" indent="0">
              <a:buNone/>
            </a:pPr>
            <a:endParaRPr lang="en-US" altLang="ja-JP" dirty="0">
              <a:latin typeface="+mj-ea"/>
              <a:ea typeface="+mj-ea"/>
            </a:endParaRPr>
          </a:p>
        </p:txBody>
      </p:sp>
      <p:sp>
        <p:nvSpPr>
          <p:cNvPr id="3" name="タイトル 2"/>
          <p:cNvSpPr>
            <a:spLocks noGrp="1"/>
          </p:cNvSpPr>
          <p:nvPr>
            <p:ph type="title"/>
          </p:nvPr>
        </p:nvSpPr>
        <p:spPr/>
        <p:txBody>
          <a:bodyPr/>
          <a:lstStyle/>
          <a:p>
            <a:r>
              <a:rPr kumimoji="1" lang="ja-JP" altLang="en-US" dirty="0"/>
              <a:t>ポイント</a:t>
            </a:r>
          </a:p>
        </p:txBody>
      </p:sp>
    </p:spTree>
    <p:extLst>
      <p:ext uri="{BB962C8B-B14F-4D97-AF65-F5344CB8AC3E}">
        <p14:creationId xmlns:p14="http://schemas.microsoft.com/office/powerpoint/2010/main" val="360946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j-ea"/>
              </a:rPr>
              <a:t>まとめ</a:t>
            </a:r>
          </a:p>
        </p:txBody>
      </p:sp>
      <p:sp>
        <p:nvSpPr>
          <p:cNvPr id="3" name="コンテンツ プレースホルダー 2"/>
          <p:cNvSpPr>
            <a:spLocks noGrp="1"/>
          </p:cNvSpPr>
          <p:nvPr>
            <p:ph sz="half" idx="1"/>
          </p:nvPr>
        </p:nvSpPr>
        <p:spPr>
          <a:xfrm>
            <a:off x="552449" y="1701800"/>
            <a:ext cx="7886701" cy="4351338"/>
          </a:xfrm>
        </p:spPr>
        <p:txBody>
          <a:bodyPr/>
          <a:lstStyle/>
          <a:p>
            <a:r>
              <a:rPr lang="ja-JP" altLang="en-US" dirty="0">
                <a:latin typeface="+mj-ea"/>
                <a:ea typeface="+mj-ea"/>
              </a:rPr>
              <a:t>インターネットへの投こうは広がり、のこりつづけることがある。</a:t>
            </a:r>
            <a:endParaRPr lang="en-US" altLang="ja-JP" dirty="0">
              <a:latin typeface="+mj-ea"/>
              <a:ea typeface="+mj-ea"/>
            </a:endParaRPr>
          </a:p>
          <a:p>
            <a:pPr lvl="3"/>
            <a:endParaRPr kumimoji="1" lang="en-US" altLang="ja-JP" dirty="0">
              <a:latin typeface="+mj-ea"/>
              <a:ea typeface="+mj-ea"/>
            </a:endParaRPr>
          </a:p>
          <a:p>
            <a:r>
              <a:rPr kumimoji="1" lang="ja-JP" altLang="en-US" dirty="0">
                <a:latin typeface="+mj-ea"/>
                <a:ea typeface="+mj-ea"/>
              </a:rPr>
              <a:t>投こうする前に、それがずっとインターネットにのこっても</a:t>
            </a:r>
            <a:r>
              <a:rPr lang="ja-JP" altLang="en-US" dirty="0">
                <a:latin typeface="+mj-ea"/>
                <a:ea typeface="+mj-ea"/>
              </a:rPr>
              <a:t>大</a:t>
            </a:r>
            <a:r>
              <a:rPr kumimoji="1" lang="ja-JP" altLang="en-US" dirty="0">
                <a:latin typeface="+mj-ea"/>
                <a:ea typeface="+mj-ea"/>
              </a:rPr>
              <a:t>じょうぶか考えよう。</a:t>
            </a:r>
          </a:p>
        </p:txBody>
      </p:sp>
    </p:spTree>
    <p:extLst>
      <p:ext uri="{BB962C8B-B14F-4D97-AF65-F5344CB8AC3E}">
        <p14:creationId xmlns:p14="http://schemas.microsoft.com/office/powerpoint/2010/main" val="3782739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p:cNvSpPr/>
          <p:nvPr/>
        </p:nvSpPr>
        <p:spPr>
          <a:xfrm>
            <a:off x="931893" y="2033659"/>
            <a:ext cx="7891669" cy="1477328"/>
          </a:xfrm>
          <a:prstGeom prst="rect">
            <a:avLst/>
          </a:prstGeom>
        </p:spPr>
        <p:txBody>
          <a:bodyPr wrap="square">
            <a:spAutoFit/>
          </a:bodyPr>
          <a:lstStyle/>
          <a:p>
            <a:r>
              <a:rPr lang="ja-JP" altLang="en-US" dirty="0" smtClean="0">
                <a:solidFill>
                  <a:prstClr val="black"/>
                </a:solidFill>
              </a:rPr>
              <a:t>正式版</a:t>
            </a:r>
            <a:r>
              <a:rPr lang="ja-JP" altLang="en-US" dirty="0">
                <a:solidFill>
                  <a:prstClr val="black"/>
                </a:solidFill>
              </a:rPr>
              <a:t>が</a:t>
            </a:r>
            <a:r>
              <a:rPr lang="en-US" altLang="ja-JP" dirty="0">
                <a:solidFill>
                  <a:prstClr val="black"/>
                </a:solidFill>
              </a:rPr>
              <a:t>IPA</a:t>
            </a:r>
            <a:r>
              <a:rPr lang="ja-JP" altLang="en-US" dirty="0">
                <a:solidFill>
                  <a:prstClr val="black"/>
                </a:solidFill>
              </a:rPr>
              <a:t>サイトにてリリース後はこちらの教材は使用できません。</a:t>
            </a:r>
          </a:p>
          <a:p>
            <a:r>
              <a:rPr lang="ja-JP" altLang="en-US" dirty="0">
                <a:solidFill>
                  <a:prstClr val="black"/>
                </a:solidFill>
              </a:rPr>
              <a:t>正式版リリースまでの試行教材としてご利用ください。</a:t>
            </a:r>
          </a:p>
          <a:p>
            <a:r>
              <a:rPr lang="ja-JP" altLang="en-US" dirty="0" smtClean="0">
                <a:solidFill>
                  <a:prstClr val="black"/>
                </a:solidFill>
              </a:rPr>
              <a:t>正式版</a:t>
            </a:r>
            <a:r>
              <a:rPr lang="ja-JP" altLang="en-US" dirty="0">
                <a:solidFill>
                  <a:prstClr val="black"/>
                </a:solidFill>
              </a:rPr>
              <a:t>とは内容は変更される可能性がございます。</a:t>
            </a:r>
          </a:p>
          <a:p>
            <a:r>
              <a:rPr lang="ja-JP" altLang="en-US" dirty="0">
                <a:solidFill>
                  <a:prstClr val="black"/>
                </a:solidFill>
              </a:rPr>
              <a:t>試行版についての御利用者様のご意見をお待ちしております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お気づき</a:t>
            </a:r>
            <a:r>
              <a:rPr lang="ja-JP" altLang="en-US" dirty="0">
                <a:solidFill>
                  <a:prstClr val="black"/>
                </a:solidFill>
              </a:rPr>
              <a:t>の点がございましたら　下記</a:t>
            </a:r>
            <a:r>
              <a:rPr lang="ja-JP" altLang="en-US" dirty="0" smtClean="0">
                <a:solidFill>
                  <a:prstClr val="black"/>
                </a:solidFill>
              </a:rPr>
              <a:t>まで</a:t>
            </a:r>
            <a:r>
              <a:rPr lang="ja-JP" altLang="en-US" dirty="0">
                <a:solidFill>
                  <a:prstClr val="black"/>
                </a:solidFill>
              </a:rPr>
              <a:t>お寄せください</a:t>
            </a:r>
            <a:r>
              <a:rPr lang="ja-JP" altLang="en-US" dirty="0" smtClean="0">
                <a:solidFill>
                  <a:prstClr val="black"/>
                </a:solidFill>
              </a:rPr>
              <a:t>。</a:t>
            </a:r>
            <a:endParaRPr lang="ja-JP" altLang="en-US" dirty="0">
              <a:solidFill>
                <a:prstClr val="black"/>
              </a:solidFill>
            </a:endParaRPr>
          </a:p>
        </p:txBody>
      </p:sp>
      <p:sp>
        <p:nvSpPr>
          <p:cNvPr id="6" name="テキスト ボックス 5"/>
          <p:cNvSpPr txBox="1"/>
          <p:nvPr/>
        </p:nvSpPr>
        <p:spPr>
          <a:xfrm>
            <a:off x="1002293" y="995227"/>
            <a:ext cx="7571303" cy="830997"/>
          </a:xfrm>
          <a:prstGeom prst="rect">
            <a:avLst/>
          </a:prstGeom>
          <a:noFill/>
        </p:spPr>
        <p:txBody>
          <a:bodyPr wrap="none" rtlCol="0">
            <a:spAutoFit/>
          </a:bodyPr>
          <a:lstStyle/>
          <a:p>
            <a:r>
              <a:rPr lang="ja-JP" altLang="en-US" sz="4800" b="1" dirty="0">
                <a:solidFill>
                  <a:srgbClr val="FF0000"/>
                </a:solidFill>
              </a:rPr>
              <a:t>当教材は試行版になります</a:t>
            </a:r>
          </a:p>
        </p:txBody>
      </p:sp>
      <p:cxnSp>
        <p:nvCxnSpPr>
          <p:cNvPr id="8" name="直線コネクタ 7"/>
          <p:cNvCxnSpPr/>
          <p:nvPr/>
        </p:nvCxnSpPr>
        <p:spPr>
          <a:xfrm>
            <a:off x="1087637" y="1766454"/>
            <a:ext cx="73248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6840" y="4352002"/>
            <a:ext cx="3094180" cy="523220"/>
          </a:xfrm>
          <a:prstGeom prst="rect">
            <a:avLst/>
          </a:prstGeom>
          <a:noFill/>
        </p:spPr>
        <p:txBody>
          <a:bodyPr wrap="none" rtlCol="0">
            <a:spAutoFit/>
          </a:bodyPr>
          <a:lstStyle/>
          <a:p>
            <a:r>
              <a:rPr lang="en-US" altLang="ja-JP" sz="2800" dirty="0">
                <a:solidFill>
                  <a:prstClr val="black"/>
                </a:solidFill>
              </a:rPr>
              <a:t>ipa@edu-net.co.jp</a:t>
            </a:r>
            <a:endParaRPr lang="ja-JP" altLang="en-US" sz="2800" dirty="0">
              <a:solidFill>
                <a:prstClr val="black"/>
              </a:solidFill>
            </a:endParaRPr>
          </a:p>
        </p:txBody>
      </p:sp>
      <p:sp>
        <p:nvSpPr>
          <p:cNvPr id="25" name="テキスト ボックス 24"/>
          <p:cNvSpPr txBox="1"/>
          <p:nvPr/>
        </p:nvSpPr>
        <p:spPr>
          <a:xfrm>
            <a:off x="2363932" y="4087004"/>
            <a:ext cx="4199996" cy="369332"/>
          </a:xfrm>
          <a:prstGeom prst="rect">
            <a:avLst/>
          </a:prstGeom>
          <a:noFill/>
        </p:spPr>
        <p:txBody>
          <a:bodyPr wrap="none" rtlCol="0">
            <a:spAutoFit/>
          </a:bodyPr>
          <a:lstStyle/>
          <a:p>
            <a:r>
              <a:rPr lang="en-US" altLang="ja-JP" dirty="0" smtClean="0">
                <a:solidFill>
                  <a:prstClr val="black"/>
                </a:solidFill>
              </a:rPr>
              <a:t>IPA</a:t>
            </a:r>
            <a:r>
              <a:rPr lang="ja-JP" altLang="en-US" dirty="0" smtClean="0">
                <a:solidFill>
                  <a:prstClr val="black"/>
                </a:solidFill>
              </a:rPr>
              <a:t>インターネット安全教室事務局まで</a:t>
            </a:r>
            <a:endParaRPr lang="ja-JP" altLang="en-US" dirty="0">
              <a:solidFill>
                <a:prstClr val="black"/>
              </a:solidFill>
            </a:endParaRPr>
          </a:p>
        </p:txBody>
      </p:sp>
      <p:sp>
        <p:nvSpPr>
          <p:cNvPr id="26" name="正方形/長方形 25"/>
          <p:cNvSpPr/>
          <p:nvPr/>
        </p:nvSpPr>
        <p:spPr>
          <a:xfrm>
            <a:off x="2078178" y="3906981"/>
            <a:ext cx="4771505" cy="11804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17502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j-ea"/>
              </a:rPr>
              <a:t>まとめ</a:t>
            </a:r>
          </a:p>
        </p:txBody>
      </p:sp>
      <p:sp>
        <p:nvSpPr>
          <p:cNvPr id="3" name="コンテンツ プレースホルダー 2"/>
          <p:cNvSpPr>
            <a:spLocks noGrp="1"/>
          </p:cNvSpPr>
          <p:nvPr>
            <p:ph sz="half" idx="1"/>
          </p:nvPr>
        </p:nvSpPr>
        <p:spPr>
          <a:xfrm>
            <a:off x="628649" y="1825624"/>
            <a:ext cx="7886701" cy="3089275"/>
          </a:xfrm>
        </p:spPr>
        <p:txBody>
          <a:bodyPr>
            <a:normAutofit/>
          </a:bodyPr>
          <a:lstStyle/>
          <a:p>
            <a:pPr marL="0" indent="0">
              <a:buNone/>
            </a:pPr>
            <a:r>
              <a:rPr kumimoji="1" lang="ja-JP" altLang="en-US" sz="4800" dirty="0">
                <a:latin typeface="+mj-ea"/>
                <a:ea typeface="+mj-ea"/>
              </a:rPr>
              <a:t>困ったこと・心配なこと・不安なことがあったら</a:t>
            </a:r>
            <a:r>
              <a:rPr lang="ja-JP" altLang="en-US" sz="4800" dirty="0">
                <a:latin typeface="+mj-ea"/>
                <a:ea typeface="+mj-ea"/>
              </a:rPr>
              <a:t>、</a:t>
            </a:r>
            <a:r>
              <a:rPr lang="en-US" altLang="ja-JP" sz="4800" dirty="0">
                <a:latin typeface="+mj-ea"/>
                <a:ea typeface="+mj-ea"/>
              </a:rPr>
              <a:t/>
            </a:r>
            <a:br>
              <a:rPr lang="en-US" altLang="ja-JP" sz="4800" dirty="0">
                <a:latin typeface="+mj-ea"/>
                <a:ea typeface="+mj-ea"/>
              </a:rPr>
            </a:br>
            <a:r>
              <a:rPr lang="ja-JP" altLang="en-US" sz="4800" dirty="0">
                <a:latin typeface="+mj-ea"/>
                <a:ea typeface="+mj-ea"/>
              </a:rPr>
              <a:t>おうちの人や先生に</a:t>
            </a:r>
            <a:r>
              <a:rPr lang="en-US" altLang="ja-JP" sz="4800" dirty="0">
                <a:latin typeface="+mj-ea"/>
                <a:ea typeface="+mj-ea"/>
              </a:rPr>
              <a:t/>
            </a:r>
            <a:br>
              <a:rPr lang="en-US" altLang="ja-JP" sz="4800" dirty="0">
                <a:latin typeface="+mj-ea"/>
                <a:ea typeface="+mj-ea"/>
              </a:rPr>
            </a:br>
            <a:r>
              <a:rPr lang="ja-JP" altLang="en-US" sz="4800" dirty="0">
                <a:latin typeface="+mj-ea"/>
                <a:ea typeface="+mj-ea"/>
              </a:rPr>
              <a:t>すぐに相談しよう。</a:t>
            </a:r>
            <a:endParaRPr kumimoji="1" lang="ja-JP" altLang="en-US" sz="4800" dirty="0">
              <a:latin typeface="+mj-ea"/>
              <a:ea typeface="+mj-ea"/>
            </a:endParaRPr>
          </a:p>
        </p:txBody>
      </p:sp>
    </p:spTree>
    <p:extLst>
      <p:ext uri="{BB962C8B-B14F-4D97-AF65-F5344CB8AC3E}">
        <p14:creationId xmlns:p14="http://schemas.microsoft.com/office/powerpoint/2010/main" val="334674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latin typeface="+mj-ea"/>
              </a:rPr>
              <a:t>ネットの仕組み</a:t>
            </a:r>
            <a:endParaRPr kumimoji="1" lang="ja-JP" altLang="en-US" dirty="0">
              <a:latin typeface="+mj-ea"/>
            </a:endParaRPr>
          </a:p>
        </p:txBody>
      </p:sp>
      <p:sp>
        <p:nvSpPr>
          <p:cNvPr id="5" name="コンテンツ プレースホルダー 4"/>
          <p:cNvSpPr>
            <a:spLocks noGrp="1"/>
          </p:cNvSpPr>
          <p:nvPr>
            <p:ph sz="half" idx="1"/>
          </p:nvPr>
        </p:nvSpPr>
        <p:spPr/>
        <p:txBody>
          <a:bodyPr/>
          <a:lstStyle/>
          <a:p>
            <a:r>
              <a:rPr kumimoji="1" lang="ja-JP" altLang="en-US" dirty="0">
                <a:latin typeface="+mj-ea"/>
                <a:ea typeface="+mj-ea"/>
              </a:rPr>
              <a:t>対象：小学校</a:t>
            </a:r>
            <a:r>
              <a:rPr kumimoji="1" lang="en-US" altLang="ja-JP" dirty="0">
                <a:latin typeface="+mj-ea"/>
                <a:ea typeface="+mj-ea"/>
              </a:rPr>
              <a:t>4</a:t>
            </a:r>
            <a:r>
              <a:rPr kumimoji="1" lang="ja-JP" altLang="en-US" dirty="0">
                <a:latin typeface="+mj-ea"/>
                <a:ea typeface="+mj-ea"/>
              </a:rPr>
              <a:t>～</a:t>
            </a:r>
            <a:r>
              <a:rPr lang="en-US" altLang="ja-JP" dirty="0">
                <a:latin typeface="+mj-ea"/>
                <a:ea typeface="+mj-ea"/>
              </a:rPr>
              <a:t>6</a:t>
            </a:r>
            <a:r>
              <a:rPr kumimoji="1" lang="ja-JP" altLang="en-US" dirty="0">
                <a:latin typeface="+mj-ea"/>
                <a:ea typeface="+mj-ea"/>
              </a:rPr>
              <a:t>年</a:t>
            </a:r>
          </a:p>
        </p:txBody>
      </p:sp>
    </p:spTree>
    <p:extLst>
      <p:ext uri="{BB962C8B-B14F-4D97-AF65-F5344CB8AC3E}">
        <p14:creationId xmlns:p14="http://schemas.microsoft.com/office/powerpoint/2010/main" val="196044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396" y="164088"/>
            <a:ext cx="9046723" cy="510363"/>
          </a:xfrm>
          <a:solidFill>
            <a:schemeClr val="accent2">
              <a:lumMod val="20000"/>
              <a:lumOff val="80000"/>
            </a:schemeClr>
          </a:solidFill>
          <a:ln w="28575">
            <a:noFill/>
          </a:ln>
        </p:spPr>
        <p:txBody>
          <a:bodyPr>
            <a:normAutofit/>
          </a:bodyPr>
          <a:lstStyle/>
          <a:p>
            <a:pPr algn="ctr"/>
            <a:r>
              <a:rPr kumimoji="1" lang="ja-JP" altLang="en-US" sz="2400" dirty="0">
                <a:latin typeface="+mj-ea"/>
              </a:rPr>
              <a:t>本教材の使用方法　</a:t>
            </a:r>
            <a:r>
              <a:rPr lang="ja-JP" altLang="en-US" sz="2400" dirty="0">
                <a:latin typeface="+mj-ea"/>
              </a:rPr>
              <a:t>ネットの仕組み</a:t>
            </a:r>
            <a:r>
              <a:rPr kumimoji="1" lang="en-US" altLang="ja-JP" sz="2400" dirty="0">
                <a:latin typeface="+mj-ea"/>
              </a:rPr>
              <a:t>_</a:t>
            </a:r>
            <a:r>
              <a:rPr lang="ja-JP" altLang="en-US" sz="2400" dirty="0">
                <a:latin typeface="+mj-ea"/>
              </a:rPr>
              <a:t>小学校</a:t>
            </a:r>
            <a:r>
              <a:rPr lang="en-US" altLang="ja-JP" sz="2400" dirty="0">
                <a:latin typeface="+mj-ea"/>
              </a:rPr>
              <a:t>4~6</a:t>
            </a:r>
            <a:r>
              <a:rPr lang="ja-JP" altLang="en-US" sz="2400" dirty="0">
                <a:latin typeface="+mj-ea"/>
              </a:rPr>
              <a:t>年生</a:t>
            </a:r>
            <a:endParaRPr kumimoji="1" lang="ja-JP" altLang="en-US" sz="2400" dirty="0">
              <a:latin typeface="+mj-ea"/>
            </a:endParaRPr>
          </a:p>
        </p:txBody>
      </p:sp>
      <p:sp>
        <p:nvSpPr>
          <p:cNvPr id="3" name="タイトル 1"/>
          <p:cNvSpPr txBox="1">
            <a:spLocks/>
          </p:cNvSpPr>
          <p:nvPr/>
        </p:nvSpPr>
        <p:spPr>
          <a:xfrm>
            <a:off x="102940" y="2098123"/>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j-ea"/>
              </a:rPr>
              <a:t>本教材のねらい</a:t>
            </a:r>
          </a:p>
        </p:txBody>
      </p:sp>
      <p:sp>
        <p:nvSpPr>
          <p:cNvPr id="5" name="テキスト ボックス 4"/>
          <p:cNvSpPr txBox="1"/>
          <p:nvPr/>
        </p:nvSpPr>
        <p:spPr>
          <a:xfrm>
            <a:off x="45396" y="2539510"/>
            <a:ext cx="8914734" cy="1569660"/>
          </a:xfrm>
          <a:prstGeom prst="rect">
            <a:avLst/>
          </a:prstGeom>
          <a:noFill/>
        </p:spPr>
        <p:txBody>
          <a:bodyPr wrap="square" rtlCol="0">
            <a:spAutoFit/>
          </a:bodyPr>
          <a:lstStyle/>
          <a:p>
            <a:r>
              <a:rPr lang="ja-JP" altLang="en-US" sz="1600" dirty="0">
                <a:solidFill>
                  <a:prstClr val="black"/>
                </a:solidFill>
                <a:latin typeface="+mj-ea"/>
                <a:ea typeface="+mj-ea"/>
              </a:rPr>
              <a:t>インターネットでできること、特にインターネットへの投稿について考える。小学校の高学年ともなるとスマホやゲーム機、</a:t>
            </a:r>
            <a:r>
              <a:rPr lang="ja-JP" altLang="en-US" sz="1600" dirty="0" smtClean="0">
                <a:solidFill>
                  <a:prstClr val="black"/>
                </a:solidFill>
                <a:latin typeface="+mj-ea"/>
                <a:ea typeface="+mj-ea"/>
              </a:rPr>
              <a:t>タブレットを使って</a:t>
            </a:r>
            <a:r>
              <a:rPr lang="en-US" altLang="ja-JP" sz="1600" dirty="0" smtClean="0">
                <a:solidFill>
                  <a:prstClr val="black"/>
                </a:solidFill>
                <a:latin typeface="+mj-ea"/>
                <a:ea typeface="+mj-ea"/>
              </a:rPr>
              <a:t>SNS</a:t>
            </a:r>
            <a:r>
              <a:rPr lang="ja-JP" altLang="en-US" sz="1600" dirty="0">
                <a:solidFill>
                  <a:prstClr val="black"/>
                </a:solidFill>
                <a:latin typeface="+mj-ea"/>
                <a:ea typeface="+mj-ea"/>
              </a:rPr>
              <a:t>や</a:t>
            </a:r>
            <a:r>
              <a:rPr lang="ja-JP" altLang="en-US" sz="1600" dirty="0" smtClean="0">
                <a:solidFill>
                  <a:prstClr val="black"/>
                </a:solidFill>
                <a:latin typeface="+mj-ea"/>
                <a:ea typeface="+mj-ea"/>
              </a:rPr>
              <a:t>オンラインゲームに情報</a:t>
            </a:r>
            <a:r>
              <a:rPr lang="ja-JP" altLang="en-US" sz="1600" dirty="0">
                <a:solidFill>
                  <a:prstClr val="black"/>
                </a:solidFill>
                <a:latin typeface="+mj-ea"/>
                <a:ea typeface="+mj-ea"/>
              </a:rPr>
              <a:t>を発信する経験のある子も多い。閉じた空間と感じてしまうトークアプリの発信もネット投稿の一種であり、個別トークも例外でないことを伝える。ネット投稿の仕組みを理解し、ネット投稿の拡散性、記録性を意識した上で、投稿する内容に責任を持つこと、投稿する前に立ち止まって判断することの大切さを伝える。</a:t>
            </a:r>
            <a:endParaRPr lang="en-US" altLang="ja-JP" sz="1600" dirty="0">
              <a:solidFill>
                <a:prstClr val="black"/>
              </a:solidFill>
              <a:latin typeface="+mj-ea"/>
              <a:ea typeface="+mj-ea"/>
            </a:endParaRPr>
          </a:p>
        </p:txBody>
      </p:sp>
      <p:sp>
        <p:nvSpPr>
          <p:cNvPr id="6" name="タイトル 1"/>
          <p:cNvSpPr txBox="1">
            <a:spLocks/>
          </p:cNvSpPr>
          <p:nvPr/>
        </p:nvSpPr>
        <p:spPr>
          <a:xfrm>
            <a:off x="102940" y="765881"/>
            <a:ext cx="5389945"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j-ea"/>
              </a:rPr>
              <a:t>テーマ④ネットの仕組み教材のねらい</a:t>
            </a:r>
          </a:p>
        </p:txBody>
      </p:sp>
      <p:sp>
        <p:nvSpPr>
          <p:cNvPr id="7" name="テキスト ボックス 6"/>
          <p:cNvSpPr txBox="1"/>
          <p:nvPr/>
        </p:nvSpPr>
        <p:spPr>
          <a:xfrm>
            <a:off x="45397" y="1208150"/>
            <a:ext cx="8914734" cy="923330"/>
          </a:xfrm>
          <a:prstGeom prst="rect">
            <a:avLst/>
          </a:prstGeom>
          <a:noFill/>
        </p:spPr>
        <p:txBody>
          <a:bodyPr wrap="square" rtlCol="0">
            <a:spAutoFit/>
          </a:bodyPr>
          <a:lstStyle/>
          <a:p>
            <a:r>
              <a:rPr lang="ja-JP" altLang="en-US" dirty="0">
                <a:solidFill>
                  <a:prstClr val="black"/>
                </a:solidFill>
                <a:latin typeface="+mj-ea"/>
                <a:ea typeface="+mj-ea"/>
              </a:rPr>
              <a:t>インターネット、</a:t>
            </a:r>
            <a:r>
              <a:rPr lang="en-US" altLang="ja-JP" dirty="0">
                <a:solidFill>
                  <a:prstClr val="black"/>
                </a:solidFill>
                <a:latin typeface="+mj-ea"/>
                <a:ea typeface="+mj-ea"/>
              </a:rPr>
              <a:t>SNS</a:t>
            </a:r>
            <a:r>
              <a:rPr lang="ja-JP" altLang="en-US" dirty="0">
                <a:solidFill>
                  <a:prstClr val="black"/>
                </a:solidFill>
                <a:latin typeface="+mj-ea"/>
                <a:ea typeface="+mj-ea"/>
              </a:rPr>
              <a:t>などの利用者の心構えとして、その仕組みを知り、個人個人の</a:t>
            </a:r>
            <a:endParaRPr lang="en-US" altLang="ja-JP" dirty="0">
              <a:solidFill>
                <a:prstClr val="black"/>
              </a:solidFill>
              <a:latin typeface="+mj-ea"/>
              <a:ea typeface="+mj-ea"/>
            </a:endParaRPr>
          </a:p>
          <a:p>
            <a:r>
              <a:rPr lang="ja-JP" altLang="en-US" dirty="0">
                <a:solidFill>
                  <a:prstClr val="black"/>
                </a:solidFill>
                <a:latin typeface="+mj-ea"/>
                <a:ea typeface="+mj-ea"/>
              </a:rPr>
              <a:t>判断の基準となるよう啓発をする。ネットは道具であり、活用には</a:t>
            </a:r>
            <a:r>
              <a:rPr lang="ja-JP" altLang="en-US" dirty="0" smtClean="0">
                <a:solidFill>
                  <a:prstClr val="black"/>
                </a:solidFill>
                <a:latin typeface="+mj-ea"/>
                <a:ea typeface="+mj-ea"/>
              </a:rPr>
              <a:t>メリット・デメリットが</a:t>
            </a:r>
            <a:r>
              <a:rPr lang="ja-JP" altLang="en-US" dirty="0">
                <a:solidFill>
                  <a:prstClr val="black"/>
                </a:solidFill>
                <a:latin typeface="+mj-ea"/>
                <a:ea typeface="+mj-ea"/>
              </a:rPr>
              <a:t>あることも伝えたい。</a:t>
            </a:r>
            <a:endParaRPr lang="en-US" altLang="ja-JP" dirty="0">
              <a:solidFill>
                <a:prstClr val="black"/>
              </a:solidFill>
              <a:latin typeface="+mj-ea"/>
              <a:ea typeface="+mj-ea"/>
            </a:endParaRPr>
          </a:p>
        </p:txBody>
      </p:sp>
      <p:sp>
        <p:nvSpPr>
          <p:cNvPr id="8" name="タイトル 1"/>
          <p:cNvSpPr txBox="1">
            <a:spLocks/>
          </p:cNvSpPr>
          <p:nvPr/>
        </p:nvSpPr>
        <p:spPr>
          <a:xfrm>
            <a:off x="122806" y="4091447"/>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j-ea"/>
              </a:rPr>
              <a:t>指導のポイント</a:t>
            </a:r>
          </a:p>
        </p:txBody>
      </p:sp>
      <p:sp>
        <p:nvSpPr>
          <p:cNvPr id="9" name="タイトル 1"/>
          <p:cNvSpPr txBox="1">
            <a:spLocks/>
          </p:cNvSpPr>
          <p:nvPr/>
        </p:nvSpPr>
        <p:spPr>
          <a:xfrm>
            <a:off x="102940" y="5442760"/>
            <a:ext cx="3917413" cy="442269"/>
          </a:xfrm>
          <a:prstGeom prst="rect">
            <a:avLst/>
          </a:prstGeom>
          <a:ln w="28575">
            <a:solidFill>
              <a:schemeClr val="accent2"/>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j-ea"/>
              </a:rPr>
              <a:t>情報モラル指導カリキュラムとの対応</a:t>
            </a:r>
          </a:p>
        </p:txBody>
      </p:sp>
      <p:sp>
        <p:nvSpPr>
          <p:cNvPr id="10" name="テキスト ボックス 9"/>
          <p:cNvSpPr txBox="1"/>
          <p:nvPr/>
        </p:nvSpPr>
        <p:spPr>
          <a:xfrm>
            <a:off x="45396" y="4599332"/>
            <a:ext cx="9046723" cy="830997"/>
          </a:xfrm>
          <a:prstGeom prst="rect">
            <a:avLst/>
          </a:prstGeom>
          <a:noFill/>
        </p:spPr>
        <p:txBody>
          <a:bodyPr wrap="square" rtlCol="0">
            <a:spAutoFit/>
          </a:bodyPr>
          <a:lstStyle/>
          <a:p>
            <a:r>
              <a:rPr lang="en-US" altLang="ja-JP" sz="1600" dirty="0">
                <a:solidFill>
                  <a:prstClr val="black"/>
                </a:solidFill>
                <a:latin typeface="+mj-ea"/>
                <a:ea typeface="+mj-ea"/>
              </a:rPr>
              <a:t>SNS</a:t>
            </a:r>
            <a:r>
              <a:rPr lang="ja-JP" altLang="en-US" sz="1600" dirty="0">
                <a:solidFill>
                  <a:prstClr val="black"/>
                </a:solidFill>
                <a:latin typeface="+mj-ea"/>
                <a:ea typeface="+mj-ea"/>
              </a:rPr>
              <a:t>投稿がネット投稿であることに気付かせる。ネット投稿はサーバを通じた情報伝達であり、拡散性や記録性がある。また一旦ネットに投稿された情報は複製されるので回収が不可能になる場合がある。その特徴を理解した上で情報発信の際に適切な判断ができるよう啓発を行う。</a:t>
            </a:r>
            <a:endParaRPr lang="en-US" altLang="ja-JP" sz="1600" dirty="0">
              <a:solidFill>
                <a:prstClr val="black"/>
              </a:solidFill>
              <a:latin typeface="+mj-ea"/>
              <a:ea typeface="+mj-ea"/>
            </a:endParaRPr>
          </a:p>
        </p:txBody>
      </p:sp>
      <p:sp>
        <p:nvSpPr>
          <p:cNvPr id="11" name="テキスト ボックス 10"/>
          <p:cNvSpPr txBox="1"/>
          <p:nvPr/>
        </p:nvSpPr>
        <p:spPr>
          <a:xfrm>
            <a:off x="2457251" y="6174459"/>
            <a:ext cx="8755299" cy="523220"/>
          </a:xfrm>
          <a:prstGeom prst="rect">
            <a:avLst/>
          </a:prstGeom>
          <a:noFill/>
        </p:spPr>
        <p:txBody>
          <a:bodyPr wrap="square" rtlCol="0">
            <a:spAutoFit/>
          </a:bodyPr>
          <a:lstStyle/>
          <a:p>
            <a:r>
              <a:rPr lang="en-US" altLang="ja-JP" sz="1400" dirty="0">
                <a:solidFill>
                  <a:prstClr val="black"/>
                </a:solidFill>
                <a:latin typeface="+mj-ea"/>
                <a:ea typeface="+mj-ea"/>
              </a:rPr>
              <a:t>a3-1</a:t>
            </a:r>
            <a:r>
              <a:rPr lang="ja-JP" altLang="en-US" sz="1400" dirty="0">
                <a:solidFill>
                  <a:prstClr val="black"/>
                </a:solidFill>
                <a:latin typeface="+mj-ea"/>
                <a:ea typeface="+mj-ea"/>
              </a:rPr>
              <a:t>他人や社会への影響を考えて行動する</a:t>
            </a:r>
            <a:endParaRPr lang="en-US" altLang="ja-JP" sz="1400" dirty="0">
              <a:solidFill>
                <a:prstClr val="black"/>
              </a:solidFill>
              <a:latin typeface="+mj-ea"/>
              <a:ea typeface="+mj-ea"/>
            </a:endParaRPr>
          </a:p>
          <a:p>
            <a:r>
              <a:rPr lang="en-US" altLang="ja-JP" sz="1400" dirty="0">
                <a:solidFill>
                  <a:prstClr val="black"/>
                </a:solidFill>
                <a:latin typeface="+mj-ea"/>
                <a:ea typeface="+mj-ea"/>
              </a:rPr>
              <a:t>i3-1</a:t>
            </a:r>
            <a:r>
              <a:rPr lang="ja-JP" altLang="en-US" sz="1400" dirty="0">
                <a:solidFill>
                  <a:prstClr val="black"/>
                </a:solidFill>
                <a:latin typeface="+mj-ea"/>
                <a:ea typeface="+mj-ea"/>
              </a:rPr>
              <a:t>ネットワークは共有のものであるという意識をもって使う</a:t>
            </a:r>
            <a:endParaRPr lang="en-US" altLang="ja-JP" sz="1400" dirty="0">
              <a:solidFill>
                <a:prstClr val="black"/>
              </a:solidFill>
              <a:latin typeface="+mj-ea"/>
              <a:ea typeface="+mj-ea"/>
            </a:endParaRPr>
          </a:p>
        </p:txBody>
      </p:sp>
      <p:sp>
        <p:nvSpPr>
          <p:cNvPr id="12" name="テキスト ボックス 11"/>
          <p:cNvSpPr txBox="1"/>
          <p:nvPr/>
        </p:nvSpPr>
        <p:spPr>
          <a:xfrm>
            <a:off x="45396" y="5891784"/>
            <a:ext cx="9569730" cy="369332"/>
          </a:xfrm>
          <a:prstGeom prst="rect">
            <a:avLst/>
          </a:prstGeom>
          <a:noFill/>
        </p:spPr>
        <p:txBody>
          <a:bodyPr wrap="square" rtlCol="0">
            <a:spAutoFit/>
          </a:bodyPr>
          <a:lstStyle/>
          <a:p>
            <a:r>
              <a:rPr lang="en-US" altLang="ja-JP" sz="1600" dirty="0">
                <a:solidFill>
                  <a:prstClr val="black"/>
                </a:solidFill>
                <a:latin typeface="+mj-ea"/>
                <a:ea typeface="+mj-ea"/>
              </a:rPr>
              <a:t>1.</a:t>
            </a:r>
            <a:r>
              <a:rPr lang="ja-JP" altLang="en-US" sz="1600" dirty="0">
                <a:solidFill>
                  <a:prstClr val="black"/>
                </a:solidFill>
                <a:latin typeface="+mj-ea"/>
                <a:ea typeface="+mj-ea"/>
              </a:rPr>
              <a:t>情報社会の倫理　</a:t>
            </a:r>
            <a:r>
              <a:rPr lang="en-US" altLang="ja-JP" sz="1600" dirty="0">
                <a:solidFill>
                  <a:prstClr val="black"/>
                </a:solidFill>
                <a:latin typeface="+mj-ea"/>
                <a:ea typeface="+mj-ea"/>
              </a:rPr>
              <a:t>5.</a:t>
            </a:r>
            <a:r>
              <a:rPr lang="ja-JP" altLang="en-US" sz="1600" dirty="0">
                <a:solidFill>
                  <a:prstClr val="black"/>
                </a:solidFill>
                <a:latin typeface="+mj-ea"/>
                <a:ea typeface="+mj-ea"/>
              </a:rPr>
              <a:t>公共的なネットワーク社会の構築</a:t>
            </a:r>
            <a:r>
              <a:rPr lang="ja-JP" altLang="en-US" dirty="0">
                <a:solidFill>
                  <a:prstClr val="black"/>
                </a:solidFill>
                <a:latin typeface="+mj-ea"/>
                <a:ea typeface="+mj-ea"/>
              </a:rPr>
              <a:t>　</a:t>
            </a:r>
            <a:r>
              <a:rPr lang="ja-JP" altLang="en-US" sz="1200" dirty="0">
                <a:solidFill>
                  <a:prstClr val="black"/>
                </a:solidFill>
                <a:latin typeface="+mj-ea"/>
                <a:ea typeface="+mj-ea"/>
              </a:rPr>
              <a:t>講義要領：文科省情報モラル指導カリキュラム参照</a:t>
            </a:r>
            <a:endParaRPr lang="en-US" altLang="ja-JP" sz="1200" dirty="0">
              <a:solidFill>
                <a:prstClr val="black"/>
              </a:solidFill>
              <a:latin typeface="+mj-ea"/>
              <a:ea typeface="+mj-ea"/>
            </a:endParaRPr>
          </a:p>
        </p:txBody>
      </p:sp>
    </p:spTree>
    <p:extLst>
      <p:ext uri="{BB962C8B-B14F-4D97-AF65-F5344CB8AC3E}">
        <p14:creationId xmlns:p14="http://schemas.microsoft.com/office/powerpoint/2010/main" val="3076921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a:xfrm>
            <a:off x="628649" y="2494429"/>
            <a:ext cx="7886701" cy="3682534"/>
          </a:xfrm>
        </p:spPr>
        <p:txBody>
          <a:bodyPr>
            <a:normAutofit/>
          </a:bodyPr>
          <a:lstStyle/>
          <a:p>
            <a:pPr marL="0" indent="0">
              <a:buNone/>
            </a:pPr>
            <a:r>
              <a:rPr lang="ja-JP" altLang="en-US" sz="5400" dirty="0">
                <a:latin typeface="+mj-ea"/>
                <a:ea typeface="+mj-ea"/>
              </a:rPr>
              <a:t>インターネット投こう</a:t>
            </a:r>
            <a:br>
              <a:rPr lang="ja-JP" altLang="en-US" sz="5400" dirty="0">
                <a:latin typeface="+mj-ea"/>
                <a:ea typeface="+mj-ea"/>
              </a:rPr>
            </a:br>
            <a:r>
              <a:rPr lang="ja-JP" altLang="en-US" sz="5400" dirty="0">
                <a:latin typeface="+mj-ea"/>
                <a:ea typeface="+mj-ea"/>
              </a:rPr>
              <a:t>ってどんなこと？</a:t>
            </a:r>
            <a:endParaRPr kumimoji="1" lang="ja-JP" altLang="en-US" sz="5400" dirty="0">
              <a:latin typeface="+mj-ea"/>
              <a:ea typeface="+mj-ea"/>
            </a:endParaRPr>
          </a:p>
        </p:txBody>
      </p:sp>
      <p:sp>
        <p:nvSpPr>
          <p:cNvPr id="4" name="タイトル 3"/>
          <p:cNvSpPr>
            <a:spLocks noGrp="1"/>
          </p:cNvSpPr>
          <p:nvPr>
            <p:ph type="title"/>
          </p:nvPr>
        </p:nvSpPr>
        <p:spPr/>
        <p:txBody>
          <a:bodyPr/>
          <a:lstStyle/>
          <a:p>
            <a:r>
              <a:rPr kumimoji="1" lang="ja-JP" altLang="en-US" dirty="0"/>
              <a:t>考えてみよう</a:t>
            </a:r>
          </a:p>
        </p:txBody>
      </p:sp>
    </p:spTree>
    <p:extLst>
      <p:ext uri="{BB962C8B-B14F-4D97-AF65-F5344CB8AC3E}">
        <p14:creationId xmlns:p14="http://schemas.microsoft.com/office/powerpoint/2010/main" val="413642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1220" y="1947489"/>
            <a:ext cx="2743200" cy="646331"/>
          </a:xfrm>
          <a:prstGeom prst="rect">
            <a:avLst/>
          </a:prstGeom>
          <a:noFill/>
        </p:spPr>
        <p:txBody>
          <a:bodyPr wrap="square" rtlCol="0">
            <a:spAutoFit/>
          </a:bodyPr>
          <a:lstStyle/>
          <a:p>
            <a:pPr algn="ctr"/>
            <a:r>
              <a:rPr kumimoji="1" lang="ja-JP" altLang="en-US" sz="3600" dirty="0">
                <a:latin typeface="+mj-ea"/>
                <a:ea typeface="+mj-ea"/>
              </a:rPr>
              <a:t>動画投こう</a:t>
            </a:r>
          </a:p>
        </p:txBody>
      </p:sp>
      <p:sp>
        <p:nvSpPr>
          <p:cNvPr id="7" name="テキスト ボックス 6"/>
          <p:cNvSpPr txBox="1"/>
          <p:nvPr/>
        </p:nvSpPr>
        <p:spPr>
          <a:xfrm>
            <a:off x="2996432" y="1951878"/>
            <a:ext cx="2743200" cy="646331"/>
          </a:xfrm>
          <a:prstGeom prst="rect">
            <a:avLst/>
          </a:prstGeom>
          <a:noFill/>
        </p:spPr>
        <p:txBody>
          <a:bodyPr wrap="square" rtlCol="0">
            <a:spAutoFit/>
          </a:bodyPr>
          <a:lstStyle/>
          <a:p>
            <a:pPr algn="ctr"/>
            <a:r>
              <a:rPr kumimoji="1" lang="ja-JP" altLang="en-US" sz="3600" dirty="0">
                <a:latin typeface="+mj-ea"/>
                <a:ea typeface="+mj-ea"/>
              </a:rPr>
              <a:t>写真投こう</a:t>
            </a:r>
          </a:p>
        </p:txBody>
      </p:sp>
      <p:sp>
        <p:nvSpPr>
          <p:cNvPr id="9" name="テキスト ボックス 8"/>
          <p:cNvSpPr txBox="1"/>
          <p:nvPr/>
        </p:nvSpPr>
        <p:spPr>
          <a:xfrm>
            <a:off x="5739632" y="1947488"/>
            <a:ext cx="2743200" cy="646331"/>
          </a:xfrm>
          <a:prstGeom prst="rect">
            <a:avLst/>
          </a:prstGeom>
          <a:noFill/>
        </p:spPr>
        <p:txBody>
          <a:bodyPr wrap="square" rtlCol="0">
            <a:spAutoFit/>
          </a:bodyPr>
          <a:lstStyle/>
          <a:p>
            <a:pPr algn="ctr"/>
            <a:r>
              <a:rPr kumimoji="1" lang="ja-JP" altLang="en-US" sz="3600" dirty="0">
                <a:latin typeface="+mj-ea"/>
                <a:ea typeface="+mj-ea"/>
              </a:rPr>
              <a:t>文章投こう</a:t>
            </a:r>
          </a:p>
        </p:txBody>
      </p:sp>
      <p:pic>
        <p:nvPicPr>
          <p:cNvPr id="8" name="図 7"/>
          <p:cNvPicPr>
            <a:picLocks noChangeAspect="1"/>
          </p:cNvPicPr>
          <p:nvPr/>
        </p:nvPicPr>
        <p:blipFill>
          <a:blip r:embed="rId3"/>
          <a:stretch>
            <a:fillRect/>
          </a:stretch>
        </p:blipFill>
        <p:spPr>
          <a:xfrm>
            <a:off x="3194668" y="2481692"/>
            <a:ext cx="2642347" cy="1859945"/>
          </a:xfrm>
          <a:prstGeom prst="rect">
            <a:avLst/>
          </a:prstGeom>
        </p:spPr>
      </p:pic>
      <p:pic>
        <p:nvPicPr>
          <p:cNvPr id="10" name="図 9"/>
          <p:cNvPicPr>
            <a:picLocks noChangeAspect="1"/>
          </p:cNvPicPr>
          <p:nvPr/>
        </p:nvPicPr>
        <p:blipFill>
          <a:blip r:embed="rId4"/>
          <a:stretch>
            <a:fillRect/>
          </a:stretch>
        </p:blipFill>
        <p:spPr>
          <a:xfrm>
            <a:off x="5971732" y="2452825"/>
            <a:ext cx="2755407" cy="1888812"/>
          </a:xfrm>
          <a:prstGeom prst="rect">
            <a:avLst/>
          </a:prstGeom>
        </p:spPr>
      </p:pic>
      <p:pic>
        <p:nvPicPr>
          <p:cNvPr id="13" name="図 12"/>
          <p:cNvPicPr>
            <a:picLocks noChangeAspect="1"/>
          </p:cNvPicPr>
          <p:nvPr/>
        </p:nvPicPr>
        <p:blipFill>
          <a:blip r:embed="rId5"/>
          <a:stretch>
            <a:fillRect/>
          </a:stretch>
        </p:blipFill>
        <p:spPr>
          <a:xfrm>
            <a:off x="148478" y="2481692"/>
            <a:ext cx="2925409" cy="1859945"/>
          </a:xfrm>
          <a:prstGeom prst="rect">
            <a:avLst/>
          </a:prstGeom>
        </p:spPr>
      </p:pic>
      <p:sp>
        <p:nvSpPr>
          <p:cNvPr id="14" name="タイトル 13"/>
          <p:cNvSpPr>
            <a:spLocks noGrp="1"/>
          </p:cNvSpPr>
          <p:nvPr>
            <p:ph type="title"/>
          </p:nvPr>
        </p:nvSpPr>
        <p:spPr/>
        <p:txBody>
          <a:bodyPr/>
          <a:lstStyle/>
          <a:p>
            <a:r>
              <a:rPr kumimoji="1" lang="ja-JP" altLang="en-US" dirty="0"/>
              <a:t>インターネット投こう</a:t>
            </a:r>
          </a:p>
        </p:txBody>
      </p:sp>
    </p:spTree>
    <p:extLst>
      <p:ext uri="{BB962C8B-B14F-4D97-AF65-F5344CB8AC3E}">
        <p14:creationId xmlns:p14="http://schemas.microsoft.com/office/powerpoint/2010/main" val="109123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012" y="1331259"/>
            <a:ext cx="888126" cy="772785"/>
          </a:xfrm>
          <a:prstGeom prst="ellipse">
            <a:avLst/>
          </a:prstGeom>
          <a:ln w="38100">
            <a:solidFill>
              <a:schemeClr val="tx1"/>
            </a:solidFill>
          </a:ln>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4505" y="2848913"/>
            <a:ext cx="1030793" cy="897003"/>
          </a:xfrm>
          <a:prstGeom prst="ellipse">
            <a:avLst/>
          </a:prstGeom>
          <a:ln w="28575">
            <a:solidFill>
              <a:schemeClr val="tx1"/>
            </a:solidFill>
          </a:ln>
        </p:spPr>
      </p:pic>
      <p:sp>
        <p:nvSpPr>
          <p:cNvPr id="8" name="角丸四角形吹き出し 7"/>
          <p:cNvSpPr/>
          <p:nvPr/>
        </p:nvSpPr>
        <p:spPr>
          <a:xfrm>
            <a:off x="2721955" y="1085639"/>
            <a:ext cx="6126770" cy="961465"/>
          </a:xfrm>
          <a:prstGeom prst="wedgeRoundRectCallout">
            <a:avLst>
              <a:gd name="adj1" fmla="val -60175"/>
              <a:gd name="adj2" fmla="val 14948"/>
              <a:gd name="adj3" fmla="val 16667"/>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mj-ea"/>
                <a:ea typeface="+mj-ea"/>
              </a:rPr>
              <a:t>明日の持ち物なんだっけ？</a:t>
            </a:r>
          </a:p>
        </p:txBody>
      </p:sp>
      <p:sp>
        <p:nvSpPr>
          <p:cNvPr id="15" name="角丸四角形吹き出し 14"/>
          <p:cNvSpPr/>
          <p:nvPr/>
        </p:nvSpPr>
        <p:spPr>
          <a:xfrm>
            <a:off x="1139685" y="2784451"/>
            <a:ext cx="5259384" cy="961465"/>
          </a:xfrm>
          <a:prstGeom prst="wedgeRoundRectCallout">
            <a:avLst>
              <a:gd name="adj1" fmla="val 60249"/>
              <a:gd name="adj2" fmla="val 19843"/>
              <a:gd name="adj3" fmla="val 16667"/>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mj-ea"/>
                <a:ea typeface="+mj-ea"/>
              </a:rPr>
              <a:t>教科書だけだよ</a:t>
            </a: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012" y="4697503"/>
            <a:ext cx="888126" cy="772785"/>
          </a:xfrm>
          <a:prstGeom prst="ellipse">
            <a:avLst/>
          </a:prstGeom>
          <a:ln w="38100">
            <a:solidFill>
              <a:schemeClr val="tx1"/>
            </a:solidFill>
          </a:ln>
        </p:spPr>
      </p:pic>
      <p:sp>
        <p:nvSpPr>
          <p:cNvPr id="17" name="角丸四角形吹き出し 16"/>
          <p:cNvSpPr/>
          <p:nvPr/>
        </p:nvSpPr>
        <p:spPr>
          <a:xfrm>
            <a:off x="2721955" y="4451883"/>
            <a:ext cx="5259384" cy="961465"/>
          </a:xfrm>
          <a:prstGeom prst="wedgeRoundRectCallout">
            <a:avLst>
              <a:gd name="adj1" fmla="val -60175"/>
              <a:gd name="adj2" fmla="val 14948"/>
              <a:gd name="adj3" fmla="val 16667"/>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mj-ea"/>
                <a:ea typeface="+mj-ea"/>
              </a:rPr>
              <a:t>ありがとう！</a:t>
            </a:r>
          </a:p>
        </p:txBody>
      </p:sp>
    </p:spTree>
    <p:extLst>
      <p:ext uri="{BB962C8B-B14F-4D97-AF65-F5344CB8AC3E}">
        <p14:creationId xmlns:p14="http://schemas.microsoft.com/office/powerpoint/2010/main" val="3333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2264229"/>
            <a:ext cx="8917577" cy="3416320"/>
          </a:xfrm>
          <a:prstGeom prst="rect">
            <a:avLst/>
          </a:prstGeom>
          <a:noFill/>
        </p:spPr>
        <p:txBody>
          <a:bodyPr wrap="square" rtlCol="0">
            <a:spAutoFit/>
          </a:bodyPr>
          <a:lstStyle/>
          <a:p>
            <a:pPr algn="ctr"/>
            <a:r>
              <a:rPr kumimoji="1" lang="ja-JP" altLang="en-US" sz="5400" dirty="0">
                <a:latin typeface="+mj-ea"/>
                <a:ea typeface="+mj-ea"/>
              </a:rPr>
              <a:t>トークアプリへの書き込み</a:t>
            </a:r>
            <a:endParaRPr kumimoji="1" lang="en-US" altLang="ja-JP" sz="5400" dirty="0">
              <a:latin typeface="+mj-ea"/>
              <a:ea typeface="+mj-ea"/>
            </a:endParaRPr>
          </a:p>
          <a:p>
            <a:pPr algn="ctr"/>
            <a:endParaRPr kumimoji="1" lang="en-US" altLang="ja-JP" sz="5400" dirty="0">
              <a:latin typeface="+mj-ea"/>
              <a:ea typeface="+mj-ea"/>
            </a:endParaRPr>
          </a:p>
          <a:p>
            <a:pPr algn="ctr"/>
            <a:endParaRPr kumimoji="1" lang="en-US" altLang="ja-JP" sz="5400" dirty="0">
              <a:latin typeface="+mj-ea"/>
              <a:ea typeface="+mj-ea"/>
            </a:endParaRPr>
          </a:p>
          <a:p>
            <a:pPr algn="ctr"/>
            <a:r>
              <a:rPr kumimoji="1" lang="ja-JP" altLang="en-US" sz="5400" dirty="0">
                <a:latin typeface="+mj-ea"/>
                <a:ea typeface="+mj-ea"/>
              </a:rPr>
              <a:t>インターネットへの投こう</a:t>
            </a:r>
          </a:p>
        </p:txBody>
      </p:sp>
      <p:sp>
        <p:nvSpPr>
          <p:cNvPr id="4" name="タイトル 3"/>
          <p:cNvSpPr>
            <a:spLocks noGrp="1"/>
          </p:cNvSpPr>
          <p:nvPr>
            <p:ph type="title"/>
          </p:nvPr>
        </p:nvSpPr>
        <p:spPr>
          <a:xfrm>
            <a:off x="134469" y="408963"/>
            <a:ext cx="7958418" cy="784598"/>
          </a:xfrm>
        </p:spPr>
        <p:txBody>
          <a:bodyPr>
            <a:normAutofit fontScale="90000"/>
          </a:bodyPr>
          <a:lstStyle/>
          <a:p>
            <a:r>
              <a:rPr kumimoji="1" lang="ja-JP" altLang="en-US" dirty="0"/>
              <a:t>実はこれもインターネット投こう</a:t>
            </a:r>
          </a:p>
        </p:txBody>
      </p:sp>
      <p:sp>
        <p:nvSpPr>
          <p:cNvPr id="6" name="下矢印 5"/>
          <p:cNvSpPr/>
          <p:nvPr/>
        </p:nvSpPr>
        <p:spPr>
          <a:xfrm>
            <a:off x="4025120" y="3227294"/>
            <a:ext cx="1225957" cy="12909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Tree>
    <p:extLst>
      <p:ext uri="{BB962C8B-B14F-4D97-AF65-F5344CB8AC3E}">
        <p14:creationId xmlns:p14="http://schemas.microsoft.com/office/powerpoint/2010/main" val="1519532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3703271" y="3464286"/>
            <a:ext cx="1714500" cy="1459996"/>
          </a:xfrm>
          <a:prstGeom prst="rect">
            <a:avLst/>
          </a:prstGeom>
          <a:noFill/>
          <a:extLst>
            <a:ext uri="{909E8E84-426E-40DD-AFC4-6F175D3DCCD1}">
              <a14:hiddenFill xmlns:a14="http://schemas.microsoft.com/office/drawing/2010/main">
                <a:solidFill>
                  <a:srgbClr val="FFFFFF"/>
                </a:solidFill>
              </a14:hiddenFill>
            </a:ext>
          </a:extLst>
        </p:spPr>
      </p:pic>
      <p:sp>
        <p:nvSpPr>
          <p:cNvPr id="19" name="円形吹き出し 18"/>
          <p:cNvSpPr/>
          <p:nvPr/>
        </p:nvSpPr>
        <p:spPr>
          <a:xfrm rot="20990934">
            <a:off x="4747990" y="4983396"/>
            <a:ext cx="1901854" cy="1014634"/>
          </a:xfrm>
          <a:prstGeom prst="wedgeEllipseCallout">
            <a:avLst>
              <a:gd name="adj1" fmla="val 54804"/>
              <a:gd name="adj2" fmla="val 648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j-ea"/>
                <a:ea typeface="+mj-ea"/>
              </a:rPr>
              <a:t>おはよう！</a:t>
            </a:r>
            <a:endParaRPr kumimoji="1" lang="ja-JP" altLang="en-US" dirty="0">
              <a:solidFill>
                <a:schemeClr val="tx1"/>
              </a:solidFill>
              <a:latin typeface="+mj-ea"/>
              <a:ea typeface="+mj-ea"/>
            </a:endParaRPr>
          </a:p>
        </p:txBody>
      </p:sp>
      <p:cxnSp>
        <p:nvCxnSpPr>
          <p:cNvPr id="7" name="直線矢印コネクタ 6"/>
          <p:cNvCxnSpPr/>
          <p:nvPr/>
        </p:nvCxnSpPr>
        <p:spPr>
          <a:xfrm>
            <a:off x="2131197" y="2729708"/>
            <a:ext cx="1714502" cy="10449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256515" y="4489293"/>
            <a:ext cx="1511593" cy="6292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タイトル 2"/>
          <p:cNvSpPr>
            <a:spLocks noGrp="1"/>
          </p:cNvSpPr>
          <p:nvPr>
            <p:ph type="title"/>
          </p:nvPr>
        </p:nvSpPr>
        <p:spPr/>
        <p:txBody>
          <a:bodyPr>
            <a:normAutofit/>
          </a:bodyPr>
          <a:lstStyle/>
          <a:p>
            <a:r>
              <a:rPr lang="ja-JP" altLang="en-US" dirty="0"/>
              <a:t>トークアプリの仕組み</a:t>
            </a:r>
            <a:endParaRPr kumimoji="1" lang="ja-JP" altLang="en-US" dirty="0"/>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62" y="4561854"/>
            <a:ext cx="1834014" cy="1595830"/>
          </a:xfrm>
          <a:prstGeom prst="ellipse">
            <a:avLst/>
          </a:prstGeom>
          <a:ln w="38100">
            <a:solidFill>
              <a:schemeClr val="tx1"/>
            </a:solidFill>
          </a:ln>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713" y="5033241"/>
            <a:ext cx="1809861" cy="1574953"/>
          </a:xfrm>
          <a:prstGeom prst="ellipse">
            <a:avLst/>
          </a:prstGeom>
          <a:ln w="28575">
            <a:solidFill>
              <a:schemeClr val="tx1"/>
            </a:solidFill>
          </a:ln>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49" y="1385893"/>
            <a:ext cx="1924319" cy="1733792"/>
          </a:xfrm>
          <a:prstGeom prst="ellipse">
            <a:avLst/>
          </a:prstGeom>
          <a:ln w="28575">
            <a:solidFill>
              <a:schemeClr val="tx1"/>
            </a:solidFill>
          </a:ln>
        </p:spPr>
      </p:pic>
      <p:cxnSp>
        <p:nvCxnSpPr>
          <p:cNvPr id="20" name="直線矢印コネクタ 19"/>
          <p:cNvCxnSpPr/>
          <p:nvPr/>
        </p:nvCxnSpPr>
        <p:spPr>
          <a:xfrm flipH="1">
            <a:off x="5482610" y="2729708"/>
            <a:ext cx="1751908" cy="9762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9520" y="1580443"/>
            <a:ext cx="1843572" cy="1539242"/>
          </a:xfrm>
          <a:prstGeom prst="ellipse">
            <a:avLst/>
          </a:prstGeom>
          <a:ln w="28575">
            <a:solidFill>
              <a:schemeClr val="tx1"/>
            </a:solidFill>
          </a:ln>
        </p:spPr>
      </p:pic>
      <p:cxnSp>
        <p:nvCxnSpPr>
          <p:cNvPr id="24" name="直線矢印コネクタ 23"/>
          <p:cNvCxnSpPr>
            <a:stCxn id="15" idx="1"/>
          </p:cNvCxnSpPr>
          <p:nvPr/>
        </p:nvCxnSpPr>
        <p:spPr>
          <a:xfrm flipH="1" flipV="1">
            <a:off x="5405021" y="4489293"/>
            <a:ext cx="1765740" cy="7745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円/楕円 5"/>
          <p:cNvSpPr/>
          <p:nvPr/>
        </p:nvSpPr>
        <p:spPr>
          <a:xfrm>
            <a:off x="3713464" y="3594289"/>
            <a:ext cx="1919998" cy="11492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おはよう！</a:t>
            </a:r>
            <a:endParaRPr kumimoji="1" lang="ja-JP" altLang="en-US" dirty="0">
              <a:solidFill>
                <a:schemeClr val="tx1"/>
              </a:solidFill>
            </a:endParaRPr>
          </a:p>
        </p:txBody>
      </p:sp>
      <p:sp>
        <p:nvSpPr>
          <p:cNvPr id="21" name="円/楕円 20"/>
          <p:cNvSpPr/>
          <p:nvPr/>
        </p:nvSpPr>
        <p:spPr>
          <a:xfrm>
            <a:off x="3778919" y="3654635"/>
            <a:ext cx="1919998" cy="11492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おはよう！</a:t>
            </a:r>
            <a:endParaRPr kumimoji="1" lang="ja-JP" altLang="en-US" dirty="0">
              <a:solidFill>
                <a:schemeClr val="tx1"/>
              </a:solidFill>
            </a:endParaRPr>
          </a:p>
        </p:txBody>
      </p:sp>
      <p:sp>
        <p:nvSpPr>
          <p:cNvPr id="22" name="円/楕円 21"/>
          <p:cNvSpPr/>
          <p:nvPr/>
        </p:nvSpPr>
        <p:spPr>
          <a:xfrm>
            <a:off x="3829230" y="3674476"/>
            <a:ext cx="1919998" cy="11492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おはよう！</a:t>
            </a:r>
            <a:endParaRPr kumimoji="1" lang="ja-JP" altLang="en-US" dirty="0">
              <a:solidFill>
                <a:schemeClr val="tx1"/>
              </a:solidFill>
            </a:endParaRPr>
          </a:p>
        </p:txBody>
      </p:sp>
      <p:sp>
        <p:nvSpPr>
          <p:cNvPr id="23" name="円/楕円 22"/>
          <p:cNvSpPr/>
          <p:nvPr/>
        </p:nvSpPr>
        <p:spPr>
          <a:xfrm>
            <a:off x="3778919" y="3630196"/>
            <a:ext cx="1919998" cy="11492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おはよう！</a:t>
            </a:r>
            <a:endParaRPr kumimoji="1" lang="ja-JP" altLang="en-US" dirty="0">
              <a:solidFill>
                <a:schemeClr val="tx1"/>
              </a:solidFill>
            </a:endParaRPr>
          </a:p>
        </p:txBody>
      </p:sp>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42244">
            <a:off x="7701369" y="2812289"/>
            <a:ext cx="679869" cy="1052038"/>
          </a:xfrm>
          <a:prstGeom prst="rect">
            <a:avLst/>
          </a:prstGeom>
        </p:spPr>
      </p:pic>
      <p:pic>
        <p:nvPicPr>
          <p:cNvPr id="26" name="図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42244">
            <a:off x="6867132" y="4297721"/>
            <a:ext cx="679869" cy="1052038"/>
          </a:xfrm>
          <a:prstGeom prst="rect">
            <a:avLst/>
          </a:prstGeom>
        </p:spPr>
      </p:pic>
      <p:pic>
        <p:nvPicPr>
          <p:cNvPr id="27" name="図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42244">
            <a:off x="2181795" y="1726769"/>
            <a:ext cx="679869" cy="1052038"/>
          </a:xfrm>
          <a:prstGeom prst="rect">
            <a:avLst/>
          </a:prstGeom>
        </p:spPr>
      </p:pic>
      <p:pic>
        <p:nvPicPr>
          <p:cNvPr id="28" name="図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42244">
            <a:off x="2181796" y="4216356"/>
            <a:ext cx="679869" cy="1052038"/>
          </a:xfrm>
          <a:prstGeom prst="rect">
            <a:avLst/>
          </a:prstGeom>
        </p:spPr>
      </p:pic>
    </p:spTree>
    <p:extLst>
      <p:ext uri="{BB962C8B-B14F-4D97-AF65-F5344CB8AC3E}">
        <p14:creationId xmlns:p14="http://schemas.microsoft.com/office/powerpoint/2010/main" val="37006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42" presetClass="path" presetSubtype="0" accel="50000" decel="50000" fill="hold" grpId="1" nodeType="withEffect">
                                  <p:stCondLst>
                                    <p:cond delay="0"/>
                                  </p:stCondLst>
                                  <p:childTnLst>
                                    <p:animMotion origin="layout" path="M 3.61111E-6 -4.81481E-6 L -0.10591 -0.16574 " pathEditMode="relative" rAng="0" ptsTypes="AA">
                                      <p:cBhvr>
                                        <p:cTn id="8" dur="2000" fill="hold"/>
                                        <p:tgtEl>
                                          <p:spTgt spid="19"/>
                                        </p:tgtEl>
                                        <p:attrNameLst>
                                          <p:attrName>ppt_x</p:attrName>
                                          <p:attrName>ppt_y</p:attrName>
                                        </p:attrNameLst>
                                      </p:cBhvr>
                                      <p:rCtr x="-5295" y="-8287"/>
                                    </p:animMotion>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2"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1" presetClass="entr" presetSubtype="0" fill="hold" grpId="2"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42" presetClass="path" presetSubtype="0" accel="50000" decel="50000" fill="hold" grpId="1" nodeType="withEffect">
                                  <p:stCondLst>
                                    <p:cond delay="0"/>
                                  </p:stCondLst>
                                  <p:childTnLst>
                                    <p:animMotion origin="layout" path="M 0.00625 0.02685 L -0.2467 -0.13889 " pathEditMode="relative" rAng="0" ptsTypes="AA">
                                      <p:cBhvr>
                                        <p:cTn id="23" dur="2000" fill="hold"/>
                                        <p:tgtEl>
                                          <p:spTgt spid="6"/>
                                        </p:tgtEl>
                                        <p:attrNameLst>
                                          <p:attrName>ppt_x</p:attrName>
                                          <p:attrName>ppt_y</p:attrName>
                                        </p:attrNameLst>
                                      </p:cBhvr>
                                      <p:rCtr x="-12656" y="-8287"/>
                                    </p:animMotion>
                                  </p:childTnLst>
                                </p:cTn>
                              </p:par>
                              <p:par>
                                <p:cTn id="24" presetID="42" presetClass="path" presetSubtype="0" accel="50000" decel="50000" fill="hold" grpId="1" nodeType="withEffect">
                                  <p:stCondLst>
                                    <p:cond delay="0"/>
                                  </p:stCondLst>
                                  <p:childTnLst>
                                    <p:animMotion origin="layout" path="M -0.00087 0.01806 L -0.21875 0.20741 " pathEditMode="relative" rAng="0" ptsTypes="AA">
                                      <p:cBhvr>
                                        <p:cTn id="25" dur="2000" fill="hold"/>
                                        <p:tgtEl>
                                          <p:spTgt spid="21"/>
                                        </p:tgtEl>
                                        <p:attrNameLst>
                                          <p:attrName>ppt_x</p:attrName>
                                          <p:attrName>ppt_y</p:attrName>
                                        </p:attrNameLst>
                                      </p:cBhvr>
                                      <p:rCtr x="-10903" y="9468"/>
                                    </p:animMotion>
                                  </p:childTnLst>
                                </p:cTn>
                              </p:par>
                              <p:par>
                                <p:cTn id="26" presetID="42" presetClass="path" presetSubtype="0" accel="50000" decel="50000" fill="hold" grpId="1" nodeType="withEffect">
                                  <p:stCondLst>
                                    <p:cond delay="0"/>
                                  </p:stCondLst>
                                  <p:childTnLst>
                                    <p:animMotion origin="layout" path="M -0.00816 0.00764 L 0.23438 -0.12662 " pathEditMode="relative" rAng="0" ptsTypes="AA">
                                      <p:cBhvr>
                                        <p:cTn id="27" dur="2000" fill="hold"/>
                                        <p:tgtEl>
                                          <p:spTgt spid="22"/>
                                        </p:tgtEl>
                                        <p:attrNameLst>
                                          <p:attrName>ppt_x</p:attrName>
                                          <p:attrName>ppt_y</p:attrName>
                                        </p:attrNameLst>
                                      </p:cBhvr>
                                      <p:rCtr x="12118" y="-6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6" grpId="0" animBg="1"/>
      <p:bldP spid="6" grpId="1" animBg="1"/>
      <p:bldP spid="21" grpId="0" animBg="1"/>
      <p:bldP spid="21" grpId="1" animBg="1"/>
      <p:bldP spid="22" grpId="0" animBg="1"/>
      <p:bldP spid="22" grpId="1" animBg="1"/>
      <p:bldP spid="23" grpId="2" animBg="1"/>
    </p:bldLst>
  </p:timing>
</p:sld>
</file>

<file path=ppt/theme/theme1.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1891</Words>
  <Application>Microsoft Office PowerPoint</Application>
  <PresentationFormat>画面に合わせる (4:3)</PresentationFormat>
  <Paragraphs>264</Paragraphs>
  <Slides>20</Slides>
  <Notes>19</Notes>
  <HiddenSlides>1</HiddenSlides>
  <MMClips>0</MMClips>
  <ScaleCrop>false</ScaleCrop>
  <HeadingPairs>
    <vt:vector size="4" baseType="variant">
      <vt:variant>
        <vt:lpstr>テーマ</vt:lpstr>
      </vt:variant>
      <vt:variant>
        <vt:i4>2</vt:i4>
      </vt:variant>
      <vt:variant>
        <vt:lpstr>スライド タイトル</vt:lpstr>
      </vt:variant>
      <vt:variant>
        <vt:i4>20</vt:i4>
      </vt:variant>
    </vt:vector>
  </HeadingPairs>
  <TitlesOfParts>
    <vt:vector size="22" baseType="lpstr">
      <vt:lpstr>3_Office テーマ</vt:lpstr>
      <vt:lpstr>2_Office テーマ</vt:lpstr>
      <vt:lpstr>PowerPoint プレゼンテーション</vt:lpstr>
      <vt:lpstr>PowerPoint プレゼンテーション</vt:lpstr>
      <vt:lpstr>ネットの仕組み</vt:lpstr>
      <vt:lpstr>本教材の使用方法　ネットの仕組み_小学校4~6年生</vt:lpstr>
      <vt:lpstr>考えてみよう</vt:lpstr>
      <vt:lpstr>インターネット投こう</vt:lpstr>
      <vt:lpstr>PowerPoint プレゼンテーション</vt:lpstr>
      <vt:lpstr>実はこれもインターネット投こう</vt:lpstr>
      <vt:lpstr>トークアプリの仕組み</vt:lpstr>
      <vt:lpstr>1対１のやりとりも同じ</vt:lpstr>
      <vt:lpstr>コピーするのもかんたん</vt:lpstr>
      <vt:lpstr>投こうが広がってのこることも</vt:lpstr>
      <vt:lpstr>ポイント</vt:lpstr>
      <vt:lpstr>考えてみよう</vt:lpstr>
      <vt:lpstr>投こうするとよくないもの</vt:lpstr>
      <vt:lpstr>考えてみよう</vt:lpstr>
      <vt:lpstr>ポイント</vt:lpstr>
      <vt:lpstr>ポイント</vt:lpstr>
      <vt:lpstr>まとめ</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2019-09-18T06:47:16Z</dcterms:created>
  <dcterms:modified xsi:type="dcterms:W3CDTF">2019-09-20T01:56:24Z</dcterms:modified>
</cp:coreProperties>
</file>