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5" r:id="rId1"/>
    <p:sldMasterId id="2147483942" r:id="rId2"/>
  </p:sldMasterIdLst>
  <p:notesMasterIdLst>
    <p:notesMasterId r:id="rId20"/>
  </p:notesMasterIdLst>
  <p:handoutMasterIdLst>
    <p:handoutMasterId r:id="rId21"/>
  </p:handoutMasterIdLst>
  <p:sldIdLst>
    <p:sldId id="755" r:id="rId3"/>
    <p:sldId id="760" r:id="rId4"/>
    <p:sldId id="741" r:id="rId5"/>
    <p:sldId id="757" r:id="rId6"/>
    <p:sldId id="742" r:id="rId7"/>
    <p:sldId id="743" r:id="rId8"/>
    <p:sldId id="744" r:id="rId9"/>
    <p:sldId id="745" r:id="rId10"/>
    <p:sldId id="746" r:id="rId11"/>
    <p:sldId id="723" r:id="rId12"/>
    <p:sldId id="758" r:id="rId13"/>
    <p:sldId id="747" r:id="rId14"/>
    <p:sldId id="748" r:id="rId15"/>
    <p:sldId id="749" r:id="rId16"/>
    <p:sldId id="759" r:id="rId17"/>
    <p:sldId id="753" r:id="rId18"/>
    <p:sldId id="754" r:id="rId19"/>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C000"/>
    <a:srgbClr val="ED7D31"/>
    <a:srgbClr val="D60093"/>
    <a:srgbClr val="FBD1AF"/>
    <a:srgbClr val="4F81BD"/>
    <a:srgbClr val="D62475"/>
    <a:srgbClr val="FF99CC"/>
    <a:srgbClr val="F6281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56286" autoAdjust="0"/>
  </p:normalViewPr>
  <p:slideViewPr>
    <p:cSldViewPr snapToGrid="0">
      <p:cViewPr varScale="1">
        <p:scale>
          <a:sx n="63" d="100"/>
          <a:sy n="63" d="100"/>
        </p:scale>
        <p:origin x="-3024"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yvzPuAUpcD0&amp;feature=youtu.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yvzPuAUpcD0&amp;feature=youtu.b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教材　</a:t>
            </a:r>
            <a:r>
              <a:rPr kumimoji="1" lang="en-US" altLang="ja-JP" dirty="0" smtClean="0"/>
              <a:t>ver.1_20190830</a:t>
            </a:r>
          </a:p>
          <a:p>
            <a:endParaRPr kumimoji="1" lang="en-US" altLang="ja-JP" dirty="0" smtClean="0"/>
          </a:p>
          <a:p>
            <a:r>
              <a:rPr kumimoji="1" lang="ja-JP" altLang="en-US" dirty="0" smtClean="0"/>
              <a:t>当教材について</a:t>
            </a:r>
          </a:p>
          <a:p>
            <a:r>
              <a:rPr kumimoji="1" lang="ja-JP" altLang="en-US" dirty="0" smtClean="0"/>
              <a:t>スライド教材のノートには以下の内容が記載されております。</a:t>
            </a:r>
          </a:p>
          <a:p>
            <a:r>
              <a:rPr kumimoji="1" lang="ja-JP" altLang="en-US" dirty="0" smtClean="0"/>
              <a:t>・</a:t>
            </a:r>
            <a:r>
              <a:rPr kumimoji="1" lang="en-US" altLang="ja-JP" dirty="0" smtClean="0"/>
              <a:t>【</a:t>
            </a:r>
            <a:r>
              <a:rPr kumimoji="1" lang="ja-JP" altLang="en-US" dirty="0" smtClean="0"/>
              <a:t>導入時のポイント</a:t>
            </a:r>
            <a:r>
              <a:rPr kumimoji="1" lang="en-US" altLang="ja-JP" dirty="0" smtClean="0"/>
              <a:t>】</a:t>
            </a:r>
            <a:r>
              <a:rPr kumimoji="1" lang="ja-JP" altLang="en-US" dirty="0" smtClean="0"/>
              <a:t>または</a:t>
            </a:r>
            <a:r>
              <a:rPr kumimoji="1" lang="en-US" altLang="ja-JP" dirty="0" smtClean="0"/>
              <a:t>【</a:t>
            </a:r>
            <a:r>
              <a:rPr kumimoji="1" lang="ja-JP" altLang="en-US" dirty="0" smtClean="0"/>
              <a:t>ポイント</a:t>
            </a:r>
            <a:r>
              <a:rPr kumimoji="1" lang="en-US" altLang="ja-JP" dirty="0" smtClean="0"/>
              <a:t>】</a:t>
            </a:r>
            <a:r>
              <a:rPr kumimoji="1" lang="ja-JP" altLang="en-US" dirty="0" smtClean="0"/>
              <a:t>・・・導入時、またそのスライドでかならずふれるべきこと</a:t>
            </a:r>
          </a:p>
          <a:p>
            <a:r>
              <a:rPr kumimoji="1" lang="ja-JP" altLang="en-US" dirty="0" smtClean="0"/>
              <a:t>・</a:t>
            </a:r>
            <a:r>
              <a:rPr kumimoji="1" lang="en-US" altLang="ja-JP" dirty="0" smtClean="0"/>
              <a:t>【</a:t>
            </a:r>
            <a:r>
              <a:rPr kumimoji="1" lang="ja-JP" altLang="en-US" dirty="0" smtClean="0"/>
              <a:t>進行のポイント</a:t>
            </a:r>
            <a:r>
              <a:rPr kumimoji="1" lang="en-US" altLang="ja-JP" dirty="0" smtClean="0"/>
              <a:t>】</a:t>
            </a:r>
            <a:r>
              <a:rPr kumimoji="1" lang="ja-JP" altLang="en-US" dirty="0" smtClean="0"/>
              <a:t>または</a:t>
            </a:r>
            <a:r>
              <a:rPr kumimoji="1" lang="en-US" altLang="ja-JP" dirty="0" smtClean="0"/>
              <a:t>【</a:t>
            </a:r>
            <a:r>
              <a:rPr kumimoji="1" lang="ja-JP" altLang="en-US" dirty="0" smtClean="0"/>
              <a:t>ポイント</a:t>
            </a:r>
            <a:r>
              <a:rPr kumimoji="1" lang="en-US" altLang="ja-JP" dirty="0" smtClean="0"/>
              <a:t>】</a:t>
            </a:r>
            <a:r>
              <a:rPr kumimoji="1" lang="ja-JP" altLang="en-US" dirty="0" smtClean="0"/>
              <a:t>・・・進行時、またそのスライドでかならずふれるべきこと</a:t>
            </a:r>
          </a:p>
          <a:p>
            <a:r>
              <a:rPr kumimoji="1" lang="ja-JP" altLang="en-US" dirty="0" smtClean="0"/>
              <a:t>・</a:t>
            </a:r>
            <a:r>
              <a:rPr kumimoji="1" lang="en-US" altLang="ja-JP" dirty="0" smtClean="0"/>
              <a:t>《</a:t>
            </a:r>
            <a:r>
              <a:rPr kumimoji="1" lang="ja-JP" altLang="en-US" dirty="0" smtClean="0"/>
              <a:t>講師のセリフ例</a:t>
            </a:r>
            <a:r>
              <a:rPr kumimoji="1" lang="en-US" altLang="ja-JP" dirty="0" smtClean="0"/>
              <a:t>》</a:t>
            </a:r>
            <a:r>
              <a:rPr kumimoji="1" lang="ja-JP" altLang="en-US" dirty="0" smtClean="0"/>
              <a:t>・・・ポイントを踏まえて話す内容</a:t>
            </a:r>
          </a:p>
          <a:p>
            <a:r>
              <a:rPr kumimoji="1" lang="ja-JP" altLang="en-US" dirty="0" smtClean="0"/>
              <a:t>・</a:t>
            </a:r>
            <a:r>
              <a:rPr kumimoji="1" lang="en-US" altLang="ja-JP" dirty="0" smtClean="0"/>
              <a:t>&lt;</a:t>
            </a:r>
            <a:r>
              <a:rPr kumimoji="1" lang="ja-JP" altLang="en-US" dirty="0" smtClean="0"/>
              <a:t>問いかけ</a:t>
            </a:r>
            <a:r>
              <a:rPr kumimoji="1" lang="en-US" altLang="ja-JP" dirty="0" smtClean="0"/>
              <a:t>&gt;</a:t>
            </a:r>
            <a:r>
              <a:rPr kumimoji="1" lang="ja-JP" altLang="en-US" dirty="0" smtClean="0"/>
              <a:t>・・・児童に問いかける場面</a:t>
            </a:r>
          </a:p>
          <a:p>
            <a:r>
              <a:rPr kumimoji="1" lang="ja-JP" altLang="en-US" dirty="0" smtClean="0"/>
              <a:t>・</a:t>
            </a:r>
            <a:r>
              <a:rPr kumimoji="1" lang="en-US" altLang="ja-JP" dirty="0" smtClean="0"/>
              <a:t>&lt;</a:t>
            </a:r>
            <a:r>
              <a:rPr kumimoji="1" lang="ja-JP" altLang="en-US" dirty="0" smtClean="0"/>
              <a:t>クリック</a:t>
            </a:r>
            <a:r>
              <a:rPr kumimoji="1" lang="en-US" altLang="ja-JP" dirty="0" smtClean="0"/>
              <a:t>&gt;</a:t>
            </a:r>
            <a:r>
              <a:rPr kumimoji="1" lang="ja-JP" altLang="en-US" dirty="0" smtClean="0"/>
              <a:t>・・・アニメーション設定されたスライドを動かすときにクリックする。</a:t>
            </a:r>
          </a:p>
          <a:p>
            <a:endParaRPr kumimoji="1" lang="ja-JP" altLang="en-US" dirty="0" smtClean="0"/>
          </a:p>
          <a:p>
            <a:r>
              <a:rPr kumimoji="1" lang="en-US" altLang="ja-JP" dirty="0" smtClean="0"/>
              <a:t>※</a:t>
            </a:r>
            <a:r>
              <a:rPr kumimoji="1" lang="ja-JP" altLang="en-US" dirty="0" smtClean="0"/>
              <a:t>ポイントさえ押さえていれば、話し方、問いかけの場面などは、講師の判断で変化させてかまいません。</a:t>
            </a:r>
          </a:p>
          <a:p>
            <a:r>
              <a:rPr kumimoji="1" lang="en-US" altLang="ja-JP" dirty="0" smtClean="0"/>
              <a:t>【</a:t>
            </a:r>
            <a:r>
              <a:rPr kumimoji="1" lang="ja-JP" altLang="en-US" dirty="0" smtClean="0"/>
              <a:t>バージョン</a:t>
            </a:r>
            <a:r>
              <a:rPr kumimoji="1" lang="en-US" altLang="ja-JP" dirty="0" smtClean="0"/>
              <a:t>】</a:t>
            </a:r>
          </a:p>
          <a:p>
            <a:r>
              <a:rPr kumimoji="1" lang="en-US" altLang="ja-JP" dirty="0" smtClean="0"/>
              <a:t>20190830_ver1</a:t>
            </a:r>
          </a:p>
          <a:p>
            <a:endParaRPr kumimoji="1" lang="en-US" altLang="ja-JP" dirty="0" smtClean="0"/>
          </a:p>
          <a:p>
            <a:r>
              <a:rPr kumimoji="1" lang="en-US" altLang="ja-JP" dirty="0" smtClean="0"/>
              <a:t>【</a:t>
            </a:r>
            <a:r>
              <a:rPr kumimoji="1" lang="ja-JP" altLang="en-US" dirty="0" smtClean="0"/>
              <a:t>ポイント</a:t>
            </a:r>
            <a:r>
              <a:rPr kumimoji="1" lang="en-US" altLang="ja-JP" dirty="0" smtClean="0"/>
              <a:t>】</a:t>
            </a:r>
          </a:p>
          <a:p>
            <a:r>
              <a:rPr kumimoji="1" lang="ja-JP" altLang="en-US" dirty="0" smtClean="0"/>
              <a:t>・自己紹介</a:t>
            </a:r>
          </a:p>
          <a:p>
            <a:r>
              <a:rPr kumimoji="1" lang="ja-JP" altLang="en-US" dirty="0" smtClean="0"/>
              <a:t>・今日の講座の内容</a:t>
            </a:r>
          </a:p>
          <a:p>
            <a:endParaRPr kumimoji="1" lang="ja-JP" altLang="en-US"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はじめまして。</a:t>
            </a:r>
          </a:p>
          <a:p>
            <a:r>
              <a:rPr kumimoji="1" lang="ja-JP" altLang="en-US" dirty="0" smtClean="0"/>
              <a:t>私は</a:t>
            </a:r>
            <a:r>
              <a:rPr kumimoji="1" lang="en-US" altLang="ja-JP" dirty="0" smtClean="0"/>
              <a:t>IPA</a:t>
            </a:r>
            <a:r>
              <a:rPr kumimoji="1" lang="ja-JP" altLang="en-US" dirty="0" smtClean="0"/>
              <a:t>インターネット安全教室の講師を務めます</a:t>
            </a:r>
          </a:p>
          <a:p>
            <a:r>
              <a:rPr kumimoji="1" lang="ja-JP" altLang="en-US" dirty="0" smtClean="0"/>
              <a:t>△△△の○○です。</a:t>
            </a:r>
          </a:p>
          <a:p>
            <a:endParaRPr kumimoji="1" lang="ja-JP" altLang="en-US" dirty="0" smtClean="0"/>
          </a:p>
          <a:p>
            <a:r>
              <a:rPr kumimoji="1" lang="ja-JP" altLang="en-US" dirty="0" smtClean="0"/>
              <a:t>今日はネットリテラシー、情報モラル、情報セキュリティについて、</a:t>
            </a:r>
          </a:p>
          <a:p>
            <a:r>
              <a:rPr kumimoji="1" lang="ja-JP" altLang="en-US" dirty="0" smtClean="0"/>
              <a:t>共に学び、考える、インターネット安全教室を行います。</a:t>
            </a:r>
          </a:p>
          <a:p>
            <a:endParaRPr kumimoji="1" lang="ja-JP" altLang="en-US" dirty="0" smtClean="0"/>
          </a:p>
          <a:p>
            <a:r>
              <a:rPr kumimoji="1" lang="ja-JP" altLang="en-US" dirty="0" smtClean="0"/>
              <a:t>今日、ここに集まった仲間と一緒に「考える」、そんな教室にしたいと思います。</a:t>
            </a:r>
          </a:p>
          <a:p>
            <a:r>
              <a:rPr kumimoji="1" lang="ja-JP" altLang="en-US" dirty="0" smtClean="0"/>
              <a:t>よろしくお願いします。</a:t>
            </a:r>
          </a:p>
          <a:p>
            <a:endParaRPr kumimoji="1" lang="ja-JP" altLang="en-US" dirty="0" smtClean="0"/>
          </a:p>
          <a:p>
            <a:endParaRPr kumimoji="1" lang="ja-JP" altLang="en-US" dirty="0"/>
          </a:p>
        </p:txBody>
      </p:sp>
    </p:spTree>
    <p:extLst>
      <p:ext uri="{BB962C8B-B14F-4D97-AF65-F5344CB8AC3E}">
        <p14:creationId xmlns:p14="http://schemas.microsoft.com/office/powerpoint/2010/main" val="425153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過去の受賞作品等と合致するものは作らないことを確認する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（著作権）</a:t>
            </a:r>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標語を作るときに気を付けることがあります。</a:t>
            </a:r>
            <a:endParaRPr kumimoji="1" lang="en-US" altLang="ja-JP" dirty="0"/>
          </a:p>
          <a:p>
            <a:r>
              <a:rPr kumimoji="1" lang="ja-JP" altLang="en-US" dirty="0"/>
              <a:t>一つ目は、ほかの作品の真似をしない、ということです。</a:t>
            </a:r>
            <a:r>
              <a:rPr kumimoji="1" lang="en-US" altLang="ja-JP" dirty="0"/>
              <a:t>&lt;</a:t>
            </a:r>
            <a:r>
              <a:rPr kumimoji="1" lang="ja-JP" altLang="en-US" dirty="0"/>
              <a:t>クリック</a:t>
            </a:r>
            <a:r>
              <a:rPr kumimoji="1" lang="en-US" altLang="ja-JP" dirty="0"/>
              <a:t>&gt;</a:t>
            </a:r>
          </a:p>
          <a:p>
            <a:r>
              <a:rPr kumimoji="1" lang="ja-JP" altLang="en-US" dirty="0"/>
              <a:t>（みんなで読み上げる）この作品、わかりやすくまとまっていますが、</a:t>
            </a:r>
            <a:endParaRPr kumimoji="1" lang="en-US" altLang="ja-JP" dirty="0"/>
          </a:p>
          <a:p>
            <a:r>
              <a:rPr kumimoji="1" lang="ja-JP" altLang="en-US" dirty="0"/>
              <a:t>ちょっと思い出してみてください。</a:t>
            </a:r>
            <a:r>
              <a:rPr kumimoji="1" lang="en-US" altLang="ja-JP" dirty="0"/>
              <a:t>&lt;</a:t>
            </a:r>
            <a:r>
              <a:rPr kumimoji="1" lang="ja-JP" altLang="en-US" dirty="0"/>
              <a:t>クリック</a:t>
            </a:r>
            <a:r>
              <a:rPr kumimoji="1" lang="en-US" altLang="ja-JP" dirty="0"/>
              <a:t>&gt;</a:t>
            </a:r>
          </a:p>
          <a:p>
            <a:r>
              <a:rPr kumimoji="1" lang="ja-JP" altLang="en-US" dirty="0"/>
              <a:t>先ほどみた受賞作品ととても良く似ていますね。</a:t>
            </a:r>
            <a:r>
              <a:rPr kumimoji="1" lang="en-US" altLang="ja-JP" dirty="0"/>
              <a:t>&lt;</a:t>
            </a:r>
            <a:r>
              <a:rPr kumimoji="1" lang="ja-JP" altLang="en-US" dirty="0"/>
              <a:t>クリック</a:t>
            </a:r>
            <a:r>
              <a:rPr kumimoji="1" lang="en-US" altLang="ja-JP" dirty="0"/>
              <a:t>&gt;</a:t>
            </a:r>
          </a:p>
          <a:p>
            <a:r>
              <a:rPr kumimoji="1" lang="ja-JP" altLang="en-US" dirty="0"/>
              <a:t>「じぶんのことばで」作る、という標語のポイントを</a:t>
            </a:r>
            <a:endParaRPr kumimoji="1" lang="en-US" altLang="ja-JP" dirty="0"/>
          </a:p>
          <a:p>
            <a:r>
              <a:rPr kumimoji="1" lang="ja-JP" altLang="en-US" dirty="0"/>
              <a:t>忘れないようにしましょう。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なぜ真似をしてはいけないのかを伝える。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もし、自分が作ったものが誰かに真似されていたら</a:t>
            </a:r>
            <a:endParaRPr kumimoji="1" lang="en-US" altLang="ja-JP" dirty="0"/>
          </a:p>
          <a:p>
            <a:r>
              <a:rPr kumimoji="1" lang="ja-JP" altLang="en-US" dirty="0"/>
              <a:t>どう思いますか？</a:t>
            </a:r>
            <a:endParaRPr kumimoji="1" lang="en-US" altLang="ja-JP" dirty="0"/>
          </a:p>
          <a:p>
            <a:r>
              <a:rPr kumimoji="1" lang="ja-JP" altLang="en-US" dirty="0"/>
              <a:t>自分が嫌だと思うことは、ほかの人にもしないようにしましょう。</a:t>
            </a:r>
            <a:endParaRPr kumimoji="1" lang="en-US" altLang="ja-JP" dirty="0"/>
          </a:p>
        </p:txBody>
      </p:sp>
    </p:spTree>
    <p:extLst>
      <p:ext uri="{BB962C8B-B14F-4D97-AF65-F5344CB8AC3E}">
        <p14:creationId xmlns:p14="http://schemas.microsoft.com/office/powerpoint/2010/main" val="291884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著作権について、理解を深める。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ほかの人の真似をしてはいけないのは、標語だけではありません。</a:t>
            </a:r>
            <a:endParaRPr kumimoji="1" lang="en-US" altLang="ja-JP" dirty="0"/>
          </a:p>
          <a:p>
            <a:r>
              <a:rPr kumimoji="1" lang="ja-JP" altLang="en-US" dirty="0"/>
              <a:t>キャラクターや、商品のイメージなど、普段みなさんが目にしているもののほとんどは、</a:t>
            </a:r>
            <a:endParaRPr kumimoji="1" lang="en-US" altLang="ja-JP" dirty="0"/>
          </a:p>
          <a:p>
            <a:r>
              <a:rPr kumimoji="1" lang="ja-JP" altLang="en-US" dirty="0"/>
              <a:t>どこかの誰かが一生懸命考えたり、デザインしたりしたものなのです。</a:t>
            </a:r>
            <a:endParaRPr kumimoji="1" lang="en-US" altLang="ja-JP" dirty="0"/>
          </a:p>
          <a:p>
            <a:r>
              <a:rPr kumimoji="1" lang="ja-JP" altLang="en-US" dirty="0"/>
              <a:t>例えば、（スライドを読み上げる）などもそうですね。</a:t>
            </a:r>
            <a:endParaRPr kumimoji="1" lang="en-US" altLang="ja-JP" dirty="0"/>
          </a:p>
          <a:p>
            <a:r>
              <a:rPr kumimoji="1" lang="ja-JP" altLang="en-US" dirty="0"/>
              <a:t>作った人以外のひとが、その作品の真似をしたり、</a:t>
            </a:r>
            <a:endParaRPr kumimoji="1" lang="en-US" altLang="ja-JP" dirty="0"/>
          </a:p>
          <a:p>
            <a:r>
              <a:rPr kumimoji="1" lang="ja-JP" altLang="en-US" dirty="0"/>
              <a:t>その作品を使って何かを作ったりしてはいけません。</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IPA</a:t>
            </a:r>
            <a:r>
              <a:rPr kumimoji="1" lang="ja-JP" altLang="en-US" sz="1200" b="0" i="0" kern="1200" dirty="0">
                <a:solidFill>
                  <a:schemeClr val="tx1"/>
                </a:solidFill>
                <a:effectLst/>
                <a:latin typeface="+mn-lt"/>
                <a:ea typeface="+mn-ea"/>
                <a:cs typeface="+mn-cs"/>
              </a:rPr>
              <a:t>「ひろげよう情報モラル・セキュリティコンクール」への応募に関する注意点</a:t>
            </a:r>
            <a:endParaRPr lang="en-US" altLang="ja-JP" dirty="0">
              <a:hlinkClick r:id="rId3"/>
            </a:endParaRPr>
          </a:p>
          <a:p>
            <a:r>
              <a:rPr lang="en-US" altLang="ja-JP" dirty="0">
                <a:hlinkClick r:id="rId3"/>
              </a:rPr>
              <a:t>https://</a:t>
            </a:r>
            <a:r>
              <a:rPr lang="en-US" altLang="ja-JP" dirty="0" smtClean="0">
                <a:hlinkClick r:id="rId3"/>
              </a:rPr>
              <a:t>www.youtube.com/watch?v=yvzPuAUpcD0&amp;feature=youtu.be</a:t>
            </a:r>
            <a:endParaRPr kumimoji="1" lang="en-US" altLang="ja-JP" dirty="0"/>
          </a:p>
        </p:txBody>
      </p:sp>
    </p:spTree>
    <p:extLst>
      <p:ext uri="{BB962C8B-B14F-4D97-AF65-F5344CB8AC3E}">
        <p14:creationId xmlns:p14="http://schemas.microsoft.com/office/powerpoint/2010/main" val="224187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誤字に気を付ける。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次に、気をつけることは、「字を間違えないこと」です。</a:t>
            </a:r>
            <a:endParaRPr kumimoji="1" lang="en-US" altLang="ja-JP" dirty="0"/>
          </a:p>
          <a:p>
            <a:r>
              <a:rPr kumimoji="1" lang="en-US" altLang="ja-JP" dirty="0"/>
              <a:t>IPA</a:t>
            </a:r>
            <a:r>
              <a:rPr kumimoji="1" lang="ja-JP" altLang="en-US" dirty="0"/>
              <a:t>のコンクールでは、漢字や送り仮名を間違えた作品が</a:t>
            </a:r>
            <a:endParaRPr kumimoji="1" lang="en-US" altLang="ja-JP" dirty="0"/>
          </a:p>
          <a:p>
            <a:r>
              <a:rPr kumimoji="1" lang="ja-JP" altLang="en-US" dirty="0"/>
              <a:t>毎年段ボール二箱以上もあり、失格になっているそうです。</a:t>
            </a:r>
            <a:endParaRPr kumimoji="1" lang="en-US" altLang="ja-JP" dirty="0"/>
          </a:p>
          <a:p>
            <a:r>
              <a:rPr kumimoji="1" lang="ja-JP" altLang="en-US" dirty="0"/>
              <a:t>せっかくがんばって考えたのに、もったいないですね。</a:t>
            </a:r>
            <a:r>
              <a:rPr kumimoji="1" lang="en-US" altLang="ja-JP" dirty="0"/>
              <a:t>&lt;</a:t>
            </a:r>
            <a:r>
              <a:rPr kumimoji="1" lang="ja-JP" altLang="en-US" dirty="0"/>
              <a:t>クリック</a:t>
            </a:r>
            <a:r>
              <a:rPr kumimoji="1" lang="en-US" altLang="ja-JP" dirty="0"/>
              <a:t>&gt;</a:t>
            </a:r>
          </a:p>
          <a:p>
            <a:r>
              <a:rPr kumimoji="1" lang="ja-JP" altLang="en-US" dirty="0"/>
              <a:t>書いた後、間違いがないかきちんと確認しましょう。</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IPA</a:t>
            </a:r>
            <a:r>
              <a:rPr kumimoji="1" lang="ja-JP" altLang="en-US" sz="1200" b="0" i="0" kern="1200" dirty="0" smtClean="0">
                <a:solidFill>
                  <a:schemeClr val="tx1"/>
                </a:solidFill>
                <a:effectLst/>
                <a:latin typeface="+mn-lt"/>
                <a:ea typeface="+mn-ea"/>
                <a:cs typeface="+mn-cs"/>
              </a:rPr>
              <a:t>「ひろげよう情報モラル・セキュリティコンクール」への応募に関する注意点</a:t>
            </a:r>
            <a:endParaRPr lang="en-US" altLang="ja-JP" dirty="0" smtClean="0">
              <a:hlinkClick r:id="rId3"/>
            </a:endParaRPr>
          </a:p>
          <a:p>
            <a:r>
              <a:rPr lang="en-US" altLang="ja-JP" dirty="0" smtClean="0">
                <a:hlinkClick r:id="rId3"/>
              </a:rPr>
              <a:t>https://www.youtube.com/watch?v=yvzPuAUpcD0&amp;feature=youtu.be</a:t>
            </a:r>
            <a:endParaRPr kumimoji="1" lang="en-US" altLang="ja-JP" dirty="0" smtClean="0"/>
          </a:p>
          <a:p>
            <a:endParaRPr kumimoji="1" lang="en-US" altLang="ja-JP" dirty="0" smtClean="0"/>
          </a:p>
          <a:p>
            <a:r>
              <a:rPr kumimoji="1" lang="ja-JP" altLang="en-US" dirty="0" smtClean="0"/>
              <a:t>画像引用先</a:t>
            </a:r>
            <a:r>
              <a:rPr kumimoji="1" lang="en-US" altLang="ja-JP" dirty="0" smtClean="0"/>
              <a:t>:</a:t>
            </a:r>
          </a:p>
          <a:p>
            <a:r>
              <a:rPr kumimoji="1" lang="ja-JP" altLang="en-US" dirty="0" smtClean="0"/>
              <a:t>上記の動画の</a:t>
            </a:r>
            <a:r>
              <a:rPr kumimoji="1" lang="en-US" altLang="ja-JP" dirty="0" smtClean="0"/>
              <a:t>2:17</a:t>
            </a:r>
            <a:r>
              <a:rPr kumimoji="1" lang="ja-JP" altLang="en-US" dirty="0" smtClean="0"/>
              <a:t>のスクリーンショット一部トリミング</a:t>
            </a:r>
            <a:endParaRPr kumimoji="1" lang="en-US" altLang="ja-JP" dirty="0" smtClean="0"/>
          </a:p>
          <a:p>
            <a:endParaRPr kumimoji="1" lang="en-US" altLang="ja-JP" dirty="0" smtClean="0"/>
          </a:p>
        </p:txBody>
      </p:sp>
    </p:spTree>
    <p:extLst>
      <p:ext uri="{BB962C8B-B14F-4D97-AF65-F5344CB8AC3E}">
        <p14:creationId xmlns:p14="http://schemas.microsoft.com/office/powerpoint/2010/main" val="218219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誤字に気を付ける。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よくある間違いを確かめておきましょう。</a:t>
            </a:r>
            <a:endParaRPr kumimoji="1" lang="en-US" altLang="ja-JP" dirty="0"/>
          </a:p>
          <a:p>
            <a:r>
              <a:rPr kumimoji="1" lang="ja-JP" altLang="en-US" dirty="0"/>
              <a:t>「気を付ける」といいたいようですが、このように書いています。</a:t>
            </a:r>
            <a:endParaRPr kumimoji="1" lang="en-US" altLang="ja-JP" dirty="0"/>
          </a:p>
          <a:p>
            <a:r>
              <a:rPr kumimoji="1" lang="ja-JP" altLang="en-US" dirty="0"/>
              <a:t>どこが違うかわかりますか？（挙手してもらう）</a:t>
            </a:r>
            <a:endParaRPr kumimoji="1" lang="en-US" altLang="ja-JP" dirty="0"/>
          </a:p>
          <a:p>
            <a:r>
              <a:rPr kumimoji="1" lang="en-US" altLang="ja-JP" dirty="0"/>
              <a:t>&lt;</a:t>
            </a:r>
            <a:r>
              <a:rPr kumimoji="1" lang="ja-JP" altLang="en-US" dirty="0"/>
              <a:t>クリック</a:t>
            </a:r>
            <a:r>
              <a:rPr kumimoji="1" lang="en-US" altLang="ja-JP" dirty="0"/>
              <a:t>&gt;</a:t>
            </a:r>
            <a:r>
              <a:rPr kumimoji="1" lang="ja-JP" altLang="en-US" dirty="0" err="1"/>
              <a:t>、</a:t>
            </a:r>
            <a:r>
              <a:rPr kumimoji="1" lang="ja-JP" altLang="en-US" dirty="0"/>
              <a:t>そうですね。「きをつける」が正解でした。</a:t>
            </a:r>
            <a:endParaRPr kumimoji="1" lang="en-US" altLang="ja-JP" dirty="0"/>
          </a:p>
          <a:p>
            <a:r>
              <a:rPr kumimoji="1" lang="ja-JP" altLang="en-US" dirty="0"/>
              <a:t>（以下、同様に進める</a:t>
            </a:r>
            <a:r>
              <a:rPr kumimoji="1" lang="ja-JP" altLang="en-US" dirty="0" smtClean="0"/>
              <a:t>）</a:t>
            </a:r>
            <a:endParaRPr kumimoji="1" lang="en-US" altLang="ja-JP" dirty="0"/>
          </a:p>
        </p:txBody>
      </p:sp>
    </p:spTree>
    <p:extLst>
      <p:ext uri="{BB962C8B-B14F-4D97-AF65-F5344CB8AC3E}">
        <p14:creationId xmlns:p14="http://schemas.microsoft.com/office/powerpoint/2010/main" val="376968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誤字に気を付ける。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こちらも、とても多い間違いです。</a:t>
            </a:r>
            <a:endParaRPr kumimoji="1" lang="en-US" altLang="ja-JP" dirty="0"/>
          </a:p>
          <a:p>
            <a:r>
              <a:rPr kumimoji="1" lang="ja-JP" altLang="en-US" dirty="0"/>
              <a:t>どこがちがうでしょうか？</a:t>
            </a:r>
            <a:r>
              <a:rPr kumimoji="1" lang="en-US" altLang="ja-JP" dirty="0"/>
              <a:t>&lt;</a:t>
            </a:r>
            <a:r>
              <a:rPr kumimoji="1" lang="ja-JP" altLang="en-US" dirty="0"/>
              <a:t>クリック</a:t>
            </a:r>
            <a:r>
              <a:rPr kumimoji="1" lang="en-US" altLang="ja-JP" dirty="0"/>
              <a:t>&gt;</a:t>
            </a:r>
          </a:p>
          <a:p>
            <a:r>
              <a:rPr kumimoji="1" lang="ja-JP" altLang="en-US" dirty="0"/>
              <a:t>そうですね、一本足りないですね。</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自分で見直して、大人に見てもらうことも提案する。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自分では気づかない間違いがあるかもしれません。</a:t>
            </a:r>
            <a:endParaRPr kumimoji="1" lang="en-US" altLang="ja-JP" dirty="0"/>
          </a:p>
          <a:p>
            <a:r>
              <a:rPr kumimoji="1" lang="ja-JP" altLang="en-US" dirty="0"/>
              <a:t>書いたら大人に見てもらうなどして、間違いがないか確かめましょう。</a:t>
            </a:r>
            <a:endParaRPr kumimoji="1" lang="en-US" altLang="ja-JP" dirty="0"/>
          </a:p>
          <a:p>
            <a:r>
              <a:rPr kumimoji="1" lang="ja-JP" altLang="en-US" dirty="0"/>
              <a:t>見直しはもちろんですが、感想をもらえると嬉しいですよ！</a:t>
            </a:r>
          </a:p>
          <a:p>
            <a:endParaRPr kumimoji="1" lang="ja-JP" altLang="en-US" dirty="0"/>
          </a:p>
          <a:p>
            <a:endParaRPr kumimoji="1" lang="ja-JP" altLang="en-US" dirty="0"/>
          </a:p>
        </p:txBody>
      </p:sp>
    </p:spTree>
    <p:extLst>
      <p:ext uri="{BB962C8B-B14F-4D97-AF65-F5344CB8AC3E}">
        <p14:creationId xmlns:p14="http://schemas.microsoft.com/office/powerpoint/2010/main" val="368171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まとめ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では、作るときの注意をまとめましょう。</a:t>
            </a:r>
            <a:endParaRPr kumimoji="1" lang="en-US" altLang="ja-JP" dirty="0"/>
          </a:p>
          <a:p>
            <a:r>
              <a:rPr kumimoji="1" lang="ja-JP" altLang="en-US" dirty="0"/>
              <a:t>一つ目は～、二つ目は～、三つめは～。</a:t>
            </a:r>
            <a:endParaRPr kumimoji="1" lang="en-US" altLang="ja-JP" dirty="0"/>
          </a:p>
          <a:p>
            <a:r>
              <a:rPr kumimoji="1" lang="ja-JP" altLang="en-US" dirty="0"/>
              <a:t>（スライドを読み上げる）</a:t>
            </a:r>
            <a:endParaRPr kumimoji="1" lang="en-US" altLang="ja-JP" dirty="0"/>
          </a:p>
          <a:p>
            <a:r>
              <a:rPr kumimoji="1" lang="ja-JP" altLang="en-US" dirty="0"/>
              <a:t>注意点を守って、素敵な標語を作りましょう！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前向きにまとめる。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はじめからいいものができなくても構いません。</a:t>
            </a:r>
            <a:endParaRPr kumimoji="1" lang="en-US" altLang="ja-JP" dirty="0"/>
          </a:p>
          <a:p>
            <a:r>
              <a:rPr kumimoji="1" lang="ja-JP" altLang="en-US" dirty="0"/>
              <a:t>どんどん声にだして思いつく言葉をつなげていきましょう！</a:t>
            </a:r>
          </a:p>
          <a:p>
            <a:endParaRPr kumimoji="1" lang="ja-JP" altLang="en-US" dirty="0"/>
          </a:p>
        </p:txBody>
      </p:sp>
    </p:spTree>
    <p:extLst>
      <p:ext uri="{BB962C8B-B14F-4D97-AF65-F5344CB8AC3E}">
        <p14:creationId xmlns:p14="http://schemas.microsoft.com/office/powerpoint/2010/main" val="245686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7968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標語とはどういうものなのかを説明する。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標語とは伝えたいことを短い言葉でまとめることです。</a:t>
            </a:r>
            <a:endParaRPr kumimoji="1" lang="en-US" altLang="ja-JP" dirty="0"/>
          </a:p>
          <a:p>
            <a:r>
              <a:rPr kumimoji="1" lang="ja-JP" altLang="en-US" dirty="0"/>
              <a:t>こちらの標語を見てみてください。</a:t>
            </a:r>
            <a:endParaRPr kumimoji="1" lang="en-US" altLang="ja-JP" dirty="0"/>
          </a:p>
          <a:p>
            <a:r>
              <a:rPr kumimoji="1" lang="en-US" altLang="ja-JP" dirty="0"/>
              <a:t>(</a:t>
            </a:r>
            <a:r>
              <a:rPr kumimoji="1" lang="ja-JP" altLang="en-US" dirty="0"/>
              <a:t>標語を読む）</a:t>
            </a:r>
            <a:endParaRPr kumimoji="1" lang="en-US" altLang="ja-JP" dirty="0"/>
          </a:p>
          <a:p>
            <a:r>
              <a:rPr kumimoji="1" lang="ja-JP" altLang="en-US" dirty="0"/>
              <a:t>インターネットの特徴を短い言葉でうまくまとめていますね。</a:t>
            </a:r>
            <a:endParaRPr kumimoji="1" lang="en-US" altLang="ja-JP" dirty="0"/>
          </a:p>
          <a:p>
            <a:endParaRPr kumimoji="1" lang="ja-JP" altLang="en-US" dirty="0"/>
          </a:p>
        </p:txBody>
      </p:sp>
    </p:spTree>
    <p:extLst>
      <p:ext uri="{BB962C8B-B14F-4D97-AF65-F5344CB8AC3E}">
        <p14:creationId xmlns:p14="http://schemas.microsoft.com/office/powerpoint/2010/main" val="210150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自分たちで作ってみることを促す。</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みなさんも、標語を作ってみましょう。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これまでの学びを生かすことをつたえる。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インターネット安全教室を受けて</a:t>
            </a:r>
            <a:endParaRPr kumimoji="1" lang="en-US" altLang="ja-JP" dirty="0"/>
          </a:p>
          <a:p>
            <a:r>
              <a:rPr kumimoji="1" lang="ja-JP" altLang="en-US" dirty="0"/>
              <a:t>わかったことや、学んだことを標語にして、みんなに伝えましょう。</a:t>
            </a:r>
            <a:endParaRPr kumimoji="1" lang="en-US" altLang="ja-JP" dirty="0"/>
          </a:p>
          <a:p>
            <a:endParaRPr kumimoji="1" lang="ja-JP" altLang="en-US" dirty="0"/>
          </a:p>
        </p:txBody>
      </p:sp>
    </p:spTree>
    <p:extLst>
      <p:ext uri="{BB962C8B-B14F-4D97-AF65-F5344CB8AC3E}">
        <p14:creationId xmlns:p14="http://schemas.microsoft.com/office/powerpoint/2010/main" val="305872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具体的な作り方をつたえる。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まずは、何を伝えたいのかを決めましょう。</a:t>
            </a:r>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学んだことを簡単に振り返り、考えるきっかけをつくる。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一緒に～なことを学びましたね。</a:t>
            </a:r>
            <a:endParaRPr kumimoji="1" lang="en-US" altLang="ja-JP" dirty="0"/>
          </a:p>
          <a:p>
            <a:r>
              <a:rPr kumimoji="1" lang="ja-JP" altLang="en-US" dirty="0"/>
              <a:t>その時に、自分はこうしたいな、と思ったことや、</a:t>
            </a:r>
            <a:endParaRPr kumimoji="1" lang="en-US" altLang="ja-JP" dirty="0"/>
          </a:p>
          <a:p>
            <a:r>
              <a:rPr kumimoji="1" lang="ja-JP" altLang="en-US" dirty="0"/>
              <a:t>気をつけないと危険だな、と思ったことの中から、</a:t>
            </a:r>
            <a:endParaRPr kumimoji="1" lang="en-US" altLang="ja-JP" dirty="0"/>
          </a:p>
          <a:p>
            <a:r>
              <a:rPr kumimoji="1" lang="ja-JP" altLang="en-US" dirty="0"/>
              <a:t>特に伝えたいことを一つ、決めましょう。</a:t>
            </a:r>
            <a:endParaRPr kumimoji="1" lang="en-US" altLang="ja-JP" dirty="0"/>
          </a:p>
        </p:txBody>
      </p:sp>
    </p:spTree>
    <p:extLst>
      <p:ext uri="{BB962C8B-B14F-4D97-AF65-F5344CB8AC3E}">
        <p14:creationId xmlns:p14="http://schemas.microsoft.com/office/powerpoint/2010/main" val="194900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具体的な作り方をつたえる。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つたえたいことを決めたら、次はそれをどんな言葉で</a:t>
            </a:r>
            <a:endParaRPr kumimoji="1" lang="en-US" altLang="ja-JP" dirty="0"/>
          </a:p>
          <a:p>
            <a:r>
              <a:rPr kumimoji="1" lang="ja-JP" altLang="en-US" dirty="0"/>
              <a:t>伝えるのかを考えていきましょう。</a:t>
            </a:r>
            <a:endParaRPr kumimoji="1" lang="en-US" altLang="ja-JP" dirty="0"/>
          </a:p>
          <a:p>
            <a:r>
              <a:rPr kumimoji="1" lang="ja-JP" altLang="en-US" dirty="0"/>
              <a:t>（スライドを読み上げる）</a:t>
            </a:r>
            <a:endParaRPr kumimoji="1" lang="en-US" altLang="ja-JP" dirty="0"/>
          </a:p>
          <a:p>
            <a:r>
              <a:rPr kumimoji="1" lang="ja-JP" altLang="en-US" dirty="0"/>
              <a:t>インターネットに関係のある言葉はいろいろありますね。</a:t>
            </a:r>
            <a:endParaRPr kumimoji="1" lang="en-US" altLang="ja-JP" dirty="0"/>
          </a:p>
          <a:p>
            <a:r>
              <a:rPr kumimoji="1" lang="ja-JP" altLang="en-US" dirty="0"/>
              <a:t>ほかに、どんな言葉がありますか？（挙手してもらう）</a:t>
            </a:r>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みんなでキーワードをたくさん出しておくと、</a:t>
            </a:r>
            <a:endParaRPr kumimoji="1" lang="en-US" altLang="ja-JP" dirty="0"/>
          </a:p>
          <a:p>
            <a:r>
              <a:rPr kumimoji="1" lang="ja-JP" altLang="en-US" dirty="0"/>
              <a:t>実際に作るときに言葉がでやすい。</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インターネット、という言葉もキーワードになりますね！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気になる言葉をどんどんだしてみましょう。</a:t>
            </a:r>
          </a:p>
          <a:p>
            <a:endParaRPr kumimoji="1" lang="ja-JP" altLang="en-US" dirty="0"/>
          </a:p>
          <a:p>
            <a:endParaRPr kumimoji="1" lang="ja-JP" altLang="en-US" dirty="0"/>
          </a:p>
        </p:txBody>
      </p:sp>
    </p:spTree>
    <p:extLst>
      <p:ext uri="{BB962C8B-B14F-4D97-AF65-F5344CB8AC3E}">
        <p14:creationId xmlns:p14="http://schemas.microsoft.com/office/powerpoint/2010/main" val="205841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具体的な作り方をつたえる。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伝えたいこととキーワードが決まったら</a:t>
            </a:r>
            <a:endParaRPr kumimoji="1" lang="en-US" altLang="ja-JP" dirty="0"/>
          </a:p>
          <a:p>
            <a:r>
              <a:rPr kumimoji="1" lang="ja-JP" altLang="en-US" dirty="0"/>
              <a:t>いよいよ仕上げです。</a:t>
            </a:r>
            <a:endParaRPr kumimoji="1" lang="en-US" altLang="ja-JP" dirty="0"/>
          </a:p>
          <a:p>
            <a:r>
              <a:rPr kumimoji="1" lang="ja-JP" altLang="en-US" dirty="0"/>
              <a:t>伝えたいことを標語にまとめていきましょう。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作るときのコツを伝える。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声に出して、言いやすさを確認しましょう</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声に出して、言いやすさを確認しましょう。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標語は、普通は５・７・５の音で作られています。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「メッセージ（５音）、怒ったときに（７音）、送らない（５音）」のように</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指を折っていくつの音でできているか数えてみましょう。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言って</a:t>
            </a:r>
            <a:r>
              <a:rPr kumimoji="1" lang="ja-JP" altLang="en-US" dirty="0"/>
              <a:t>みると、ほかの言い方や、言葉が思いつきやすいです。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どんどん思いついたことを声に出してみましょう。</a:t>
            </a:r>
          </a:p>
          <a:p>
            <a:endParaRPr kumimoji="1" lang="ja-JP" altLang="en-US" dirty="0"/>
          </a:p>
          <a:p>
            <a:endParaRPr kumimoji="1" lang="ja-JP" altLang="en-US" dirty="0"/>
          </a:p>
        </p:txBody>
      </p:sp>
    </p:spTree>
    <p:extLst>
      <p:ext uri="{BB962C8B-B14F-4D97-AF65-F5344CB8AC3E}">
        <p14:creationId xmlns:p14="http://schemas.microsoft.com/office/powerpoint/2010/main" val="280611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過去の作品の中から、よりよい標語づくりのための</a:t>
            </a:r>
            <a:endParaRPr kumimoji="1" lang="en-US" altLang="ja-JP" dirty="0"/>
          </a:p>
          <a:p>
            <a:r>
              <a:rPr kumimoji="1" lang="ja-JP" altLang="en-US" dirty="0"/>
              <a:t>ポイントを学ぶ。</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IPA</a:t>
            </a:r>
            <a:r>
              <a:rPr kumimoji="1" lang="ja-JP" altLang="en-US" dirty="0"/>
              <a:t>では、毎年標語のコンクールを行っています。</a:t>
            </a:r>
            <a:endParaRPr kumimoji="1" lang="en-US" altLang="ja-JP" dirty="0"/>
          </a:p>
          <a:p>
            <a:r>
              <a:rPr kumimoji="1" lang="ja-JP" altLang="en-US" dirty="0"/>
              <a:t>過去に賞をとった作品を見てみましょう。</a:t>
            </a:r>
            <a:endParaRPr kumimoji="1" lang="en-US" altLang="ja-JP" dirty="0"/>
          </a:p>
          <a:p>
            <a:r>
              <a:rPr kumimoji="1" lang="ja-JP" altLang="en-US" dirty="0"/>
              <a:t>（みんなで読む）</a:t>
            </a:r>
            <a:endParaRPr kumimoji="1" lang="en-US" altLang="ja-JP" dirty="0"/>
          </a:p>
          <a:p>
            <a:r>
              <a:rPr kumimoji="1" lang="ja-JP" altLang="en-US" dirty="0"/>
              <a:t>どうですか？よいと思ったところはありましたか？</a:t>
            </a:r>
            <a:endParaRPr kumimoji="1" lang="en-US" altLang="ja-JP" dirty="0"/>
          </a:p>
          <a:p>
            <a:r>
              <a:rPr kumimoji="1" lang="ja-JP" altLang="en-US" dirty="0"/>
              <a:t>（挙手してもらう）</a:t>
            </a:r>
            <a:endParaRPr kumimoji="1" lang="en-US" altLang="ja-JP" dirty="0"/>
          </a:p>
          <a:p>
            <a:endParaRPr kumimoji="1" lang="en-US" altLang="ja-JP" dirty="0"/>
          </a:p>
          <a:p>
            <a:r>
              <a:rPr kumimoji="1" lang="ja-JP" altLang="en-US" dirty="0"/>
              <a:t>いいところがたくさん見つかりましたね。</a:t>
            </a:r>
            <a:endParaRPr kumimoji="1" lang="en-US" altLang="ja-JP" dirty="0"/>
          </a:p>
          <a:p>
            <a:r>
              <a:rPr kumimoji="1" lang="ja-JP" altLang="en-US" dirty="0"/>
              <a:t>どちらの標語も</a:t>
            </a:r>
            <a:endParaRPr kumimoji="1" lang="en-US" altLang="ja-JP" dirty="0"/>
          </a:p>
          <a:p>
            <a:r>
              <a:rPr kumimoji="1" lang="ja-JP" altLang="en-US" dirty="0"/>
              <a:t>「リズムよく、自分のことばで、わかりやすく」</a:t>
            </a:r>
            <a:endParaRPr kumimoji="1" lang="en-US" altLang="ja-JP" dirty="0"/>
          </a:p>
          <a:p>
            <a:r>
              <a:rPr kumimoji="1" lang="ja-JP" altLang="en-US" dirty="0"/>
              <a:t>まとまっていますね。</a:t>
            </a:r>
            <a:endParaRPr kumimoji="1" lang="en-US" altLang="ja-JP" dirty="0"/>
          </a:p>
          <a:p>
            <a:r>
              <a:rPr kumimoji="1" lang="ja-JP" altLang="en-US" dirty="0"/>
              <a:t>いい標語のポイントですね！</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smtClean="0"/>
              <a:t>キーワード</a:t>
            </a:r>
            <a:r>
              <a:rPr kumimoji="1" lang="ja-JP" altLang="en-US" dirty="0"/>
              <a:t>と伝えたいことが何か</a:t>
            </a:r>
            <a:r>
              <a:rPr kumimoji="1" lang="ja-JP" altLang="en-US" dirty="0" smtClean="0"/>
              <a:t>を確認</a:t>
            </a:r>
            <a:r>
              <a:rPr kumimoji="1" lang="ja-JP" altLang="en-US" dirty="0"/>
              <a:t>してもよい。</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キーワードはどこにあるでしょうか？</a:t>
            </a:r>
            <a:endParaRPr kumimoji="1" lang="en-US" altLang="ja-JP" dirty="0"/>
          </a:p>
          <a:p>
            <a:r>
              <a:rPr kumimoji="1" lang="ja-JP" altLang="en-US" dirty="0"/>
              <a:t>何がいいたいかわかりますか？</a:t>
            </a:r>
            <a:endParaRPr kumimoji="1" lang="en-US" altLang="ja-JP" dirty="0"/>
          </a:p>
          <a:p>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21406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コンクールを紹介する。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IPA</a:t>
            </a:r>
            <a:r>
              <a:rPr kumimoji="1" lang="ja-JP" altLang="en-US" dirty="0"/>
              <a:t>のコンクールは毎年やっています。</a:t>
            </a:r>
            <a:endParaRPr kumimoji="1" lang="en-US" altLang="ja-JP" dirty="0"/>
          </a:p>
          <a:p>
            <a:r>
              <a:rPr kumimoji="1" lang="ja-JP" altLang="en-US" dirty="0"/>
              <a:t>もちろん、みなさんが作った標語も応募することができます。</a:t>
            </a:r>
            <a:endParaRPr kumimoji="1" lang="en-US" altLang="ja-JP" dirty="0"/>
          </a:p>
          <a:p>
            <a:r>
              <a:rPr kumimoji="1" lang="ja-JP" altLang="en-US" dirty="0"/>
              <a:t>標語のほかに、ポスター部門や</a:t>
            </a:r>
            <a:r>
              <a:rPr kumimoji="1" lang="en-US" altLang="ja-JP" dirty="0"/>
              <a:t>4</a:t>
            </a:r>
            <a:r>
              <a:rPr kumimoji="1" lang="ja-JP" altLang="en-US" dirty="0"/>
              <a:t>コマ漫画部門もありますよ。</a:t>
            </a:r>
            <a:endParaRPr kumimoji="1" lang="en-US" altLang="ja-JP" dirty="0"/>
          </a:p>
          <a:p>
            <a:r>
              <a:rPr kumimoji="1" lang="ja-JP" altLang="en-US" dirty="0"/>
              <a:t>ぜひ、チャレンジしてみてください。</a:t>
            </a:r>
            <a:endParaRPr kumimoji="1" lang="en-US" altLang="ja-JP" dirty="0"/>
          </a:p>
          <a:p>
            <a:endParaRPr kumimoji="1" lang="ja-JP" altLang="en-US" dirty="0"/>
          </a:p>
        </p:txBody>
      </p:sp>
    </p:spTree>
    <p:extLst>
      <p:ext uri="{BB962C8B-B14F-4D97-AF65-F5344CB8AC3E}">
        <p14:creationId xmlns:p14="http://schemas.microsoft.com/office/powerpoint/2010/main" val="54728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a:t>マスター タイトルの書式設定</a:t>
            </a:r>
            <a:endParaRPr kumimoji="1"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a:t>マスター テキストの書式設定</a:t>
            </a:r>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44568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502757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496286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77569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504032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012361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7840208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9" name="スライド番号プレースホルダー 8"/>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116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テキスト ボックス 6"/>
          <p:cNvSpPr txBox="1"/>
          <p:nvPr userDrawn="1"/>
        </p:nvSpPr>
        <p:spPr>
          <a:xfrm>
            <a:off x="2003611" y="447677"/>
            <a:ext cx="5245976" cy="1015663"/>
          </a:xfrm>
          <a:prstGeom prst="rect">
            <a:avLst/>
          </a:prstGeom>
          <a:noFill/>
        </p:spPr>
        <p:txBody>
          <a:bodyPr wrap="square" rtlCol="0">
            <a:spAutoFit/>
          </a:bodyPr>
          <a:lstStyle/>
          <a:p>
            <a:pPr algn="ctr"/>
            <a:r>
              <a:rPr kumimoji="1" lang="ja-JP" altLang="en-US" sz="6000" b="1" dirty="0"/>
              <a:t>まとめ</a:t>
            </a:r>
          </a:p>
        </p:txBody>
      </p:sp>
    </p:spTree>
    <p:extLst>
      <p:ext uri="{BB962C8B-B14F-4D97-AF65-F5344CB8AC3E}">
        <p14:creationId xmlns:p14="http://schemas.microsoft.com/office/powerpoint/2010/main" val="402343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388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7486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7146276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1106295103"/>
      </p:ext>
    </p:extLst>
  </p:cSld>
  <p:clrMap bg1="lt1" tx1="dk1" bg2="lt2" tx2="dk2" accent1="accent1" accent2="accent2" accent3="accent3" accent4="accent4" accent5="accent5" accent6="accent6" hlink="hlink" folHlink="folHlink"/>
  <p:sldLayoutIdLst>
    <p:sldLayoutId id="2147483897" r:id="rId1"/>
    <p:sldLayoutId id="2147483899" r:id="rId2"/>
    <p:sldLayoutId id="2147483900" r:id="rId3"/>
    <p:sldLayoutId id="2147483905" r:id="rId4"/>
    <p:sldLayoutId id="2147483906" r:id="rId5"/>
    <p:sldLayoutId id="2147483911" r:id="rId6"/>
    <p:sldLayoutId id="2147483913" r:id="rId7"/>
    <p:sldLayoutId id="2147483941"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49170754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8868" y="1036004"/>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2107" y="5433657"/>
            <a:ext cx="4943485" cy="1245872"/>
          </a:xfrm>
          <a:prstGeom prst="rect">
            <a:avLst/>
          </a:prstGeom>
        </p:spPr>
      </p:pic>
      <p:sp>
        <p:nvSpPr>
          <p:cNvPr id="4" name="テキスト ボックス 3"/>
          <p:cNvSpPr txBox="1"/>
          <p:nvPr/>
        </p:nvSpPr>
        <p:spPr>
          <a:xfrm>
            <a:off x="5083942" y="93736"/>
            <a:ext cx="4317106" cy="369332"/>
          </a:xfrm>
          <a:prstGeom prst="rect">
            <a:avLst/>
          </a:prstGeom>
          <a:noFill/>
        </p:spPr>
        <p:txBody>
          <a:bodyPr wrap="square" rtlCol="0">
            <a:spAutoFit/>
          </a:bodyPr>
          <a:lstStyle/>
          <a:p>
            <a:r>
              <a:rPr lang="en-US" altLang="ja-JP" dirty="0">
                <a:solidFill>
                  <a:prstClr val="black"/>
                </a:solidFill>
              </a:rPr>
              <a:t>05_</a:t>
            </a:r>
            <a:r>
              <a:rPr lang="ja-JP" altLang="en-US" dirty="0">
                <a:solidFill>
                  <a:prstClr val="black"/>
                </a:solidFill>
              </a:rPr>
              <a:t>標語を作ろう！</a:t>
            </a:r>
            <a:r>
              <a:rPr lang="en-US" altLang="ja-JP" dirty="0">
                <a:solidFill>
                  <a:prstClr val="black"/>
                </a:solidFill>
              </a:rPr>
              <a:t>_</a:t>
            </a:r>
            <a:r>
              <a:rPr lang="en-US" altLang="ja-JP" dirty="0" smtClean="0">
                <a:solidFill>
                  <a:prstClr val="black"/>
                </a:solidFill>
              </a:rPr>
              <a:t>03_</a:t>
            </a:r>
            <a:r>
              <a:rPr lang="en-US" altLang="ja-JP" dirty="0">
                <a:solidFill>
                  <a:prstClr val="black"/>
                </a:solidFill>
                <a:latin typeface="Calibri" panose="020F0502020204030204"/>
                <a:ea typeface="ＭＳ Ｐゴシック"/>
              </a:rPr>
              <a:t> </a:t>
            </a:r>
            <a:r>
              <a:rPr lang="ja-JP" altLang="en-US" dirty="0" smtClean="0">
                <a:solidFill>
                  <a:prstClr val="black"/>
                </a:solidFill>
                <a:latin typeface="Calibri" panose="020F0502020204030204"/>
                <a:ea typeface="ＭＳ Ｐゴシック"/>
              </a:rPr>
              <a:t>中</a:t>
            </a:r>
            <a:r>
              <a:rPr lang="ja-JP" altLang="en-US" dirty="0">
                <a:solidFill>
                  <a:prstClr val="black"/>
                </a:solidFill>
                <a:latin typeface="Calibri" panose="020F0502020204030204"/>
                <a:ea typeface="ＭＳ Ｐゴシック"/>
              </a:rPr>
              <a:t>・高校生</a:t>
            </a:r>
            <a:endParaRPr lang="ja-JP" altLang="en-US" dirty="0">
              <a:solidFill>
                <a:prstClr val="black"/>
              </a:solidFill>
            </a:endParaRPr>
          </a:p>
        </p:txBody>
      </p:sp>
    </p:spTree>
    <p:extLst>
      <p:ext uri="{BB962C8B-B14F-4D97-AF65-F5344CB8AC3E}">
        <p14:creationId xmlns:p14="http://schemas.microsoft.com/office/powerpoint/2010/main" val="908540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みんなの作品</a:t>
            </a:r>
            <a:r>
              <a:rPr lang="ja-JP" altLang="en-US" dirty="0" smtClean="0"/>
              <a:t>を</a:t>
            </a:r>
            <a:r>
              <a:rPr lang="ja-JP" altLang="en-US" dirty="0"/>
              <a:t>見て</a:t>
            </a:r>
            <a:r>
              <a:rPr lang="ja-JP" altLang="en-US" dirty="0" smtClean="0"/>
              <a:t>みよう</a:t>
            </a:r>
            <a:endParaRPr kumimoji="1" lang="ja-JP" altLang="en-US" dirty="0"/>
          </a:p>
        </p:txBody>
      </p:sp>
      <p:sp>
        <p:nvSpPr>
          <p:cNvPr id="7" name="テキスト ボックス 6">
            <a:extLst>
              <a:ext uri="{FF2B5EF4-FFF2-40B4-BE49-F238E27FC236}">
                <a16:creationId xmlns:a16="http://schemas.microsoft.com/office/drawing/2014/main" xmlns="" id="{60A18FC8-A677-45EF-AD9C-FD029B5490CA}"/>
              </a:ext>
            </a:extLst>
          </p:cNvPr>
          <p:cNvSpPr txBox="1"/>
          <p:nvPr/>
        </p:nvSpPr>
        <p:spPr>
          <a:xfrm>
            <a:off x="3092612" y="4955853"/>
            <a:ext cx="3483834" cy="1015663"/>
          </a:xfrm>
          <a:prstGeom prst="rect">
            <a:avLst/>
          </a:prstGeom>
          <a:noFill/>
        </p:spPr>
        <p:txBody>
          <a:bodyPr wrap="square" rtlCol="0">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a:t>
            </a:r>
            <a:endParaRPr lang="en-US" altLang="ja-JP" sz="1200" dirty="0">
              <a:latin typeface="+mj-ea"/>
              <a:ea typeface="+mj-ea"/>
            </a:endParaRPr>
          </a:p>
          <a:p>
            <a:r>
              <a:rPr lang="ja-JP" altLang="en-US" sz="1200" dirty="0">
                <a:latin typeface="+mj-ea"/>
                <a:ea typeface="+mj-ea"/>
              </a:rPr>
              <a:t>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鹿児島県 鹿児島市立伊敷</a:t>
            </a:r>
            <a:r>
              <a:rPr lang="ja-JP" altLang="en-US" sz="1200" dirty="0">
                <a:latin typeface="+mj-ea"/>
                <a:ea typeface="+mj-ea"/>
              </a:rPr>
              <a:t>小学校 </a:t>
            </a:r>
            <a:r>
              <a:rPr lang="en-US" altLang="ja-JP" sz="1200" dirty="0">
                <a:latin typeface="+mj-ea"/>
                <a:ea typeface="+mj-ea"/>
              </a:rPr>
              <a:t>1</a:t>
            </a:r>
            <a:r>
              <a:rPr lang="ja-JP" altLang="en-US" sz="1200" dirty="0">
                <a:latin typeface="+mj-ea"/>
                <a:ea typeface="+mj-ea"/>
              </a:rPr>
              <a:t>年</a:t>
            </a:r>
            <a:r>
              <a:rPr lang="en-US" altLang="ja-JP" sz="1200" dirty="0">
                <a:latin typeface="+mj-ea"/>
                <a:ea typeface="+mj-ea"/>
              </a:rPr>
              <a:t>(</a:t>
            </a:r>
            <a:r>
              <a:rPr lang="ja-JP" altLang="en-US" sz="1200" dirty="0">
                <a:latin typeface="+mj-ea"/>
                <a:ea typeface="+mj-ea"/>
              </a:rPr>
              <a:t>当時）</a:t>
            </a:r>
            <a:endParaRPr lang="en-US" altLang="ja-JP" sz="1200" dirty="0">
              <a:latin typeface="+mj-ea"/>
              <a:ea typeface="+mj-ea"/>
            </a:endParaRPr>
          </a:p>
          <a:p>
            <a:r>
              <a:rPr lang="zh-TW" altLang="en-US" sz="1200" dirty="0">
                <a:latin typeface="+mj-ea"/>
                <a:ea typeface="+mj-ea"/>
              </a:rPr>
              <a:t>小野　心裕</a:t>
            </a:r>
            <a:r>
              <a:rPr lang="ja-JP" altLang="en-US" sz="1200" dirty="0" err="1">
                <a:latin typeface="+mj-ea"/>
                <a:ea typeface="+mj-ea"/>
              </a:rPr>
              <a:t>さん</a:t>
            </a:r>
            <a:endParaRPr lang="en-US" altLang="ja-JP" sz="1200" dirty="0">
              <a:latin typeface="+mj-ea"/>
              <a:ea typeface="+mj-ea"/>
            </a:endParaRPr>
          </a:p>
        </p:txBody>
      </p:sp>
      <p:sp>
        <p:nvSpPr>
          <p:cNvPr id="10" name="テキスト ボックス 9">
            <a:extLst>
              <a:ext uri="{FF2B5EF4-FFF2-40B4-BE49-F238E27FC236}">
                <a16:creationId xmlns:a16="http://schemas.microsoft.com/office/drawing/2014/main" xmlns="" id="{6E2A6444-B3CC-4BB2-9FCA-B15CE43563C7}"/>
              </a:ext>
            </a:extLst>
          </p:cNvPr>
          <p:cNvSpPr txBox="1"/>
          <p:nvPr/>
        </p:nvSpPr>
        <p:spPr>
          <a:xfrm>
            <a:off x="299043" y="4969230"/>
            <a:ext cx="2800510" cy="1046440"/>
          </a:xfrm>
          <a:prstGeom prst="rect">
            <a:avLst/>
          </a:prstGeom>
          <a:noFill/>
        </p:spPr>
        <p:txBody>
          <a:bodyPr wrap="square" rtlCol="0">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兵庫県 雲雀丘学園小学校</a:t>
            </a:r>
            <a:r>
              <a:rPr lang="ja-JP" altLang="en-US" sz="1200" dirty="0">
                <a:latin typeface="+mj-ea"/>
                <a:ea typeface="+mj-ea"/>
              </a:rPr>
              <a:t> </a:t>
            </a:r>
            <a:r>
              <a:rPr lang="en-US" altLang="ja-JP" sz="1200" dirty="0">
                <a:latin typeface="+mj-ea"/>
                <a:ea typeface="+mj-ea"/>
              </a:rPr>
              <a:t>3</a:t>
            </a:r>
            <a:r>
              <a:rPr lang="ja-JP" altLang="en-US" sz="1200" dirty="0">
                <a:latin typeface="+mj-ea"/>
                <a:ea typeface="+mj-ea"/>
              </a:rPr>
              <a:t>年</a:t>
            </a:r>
            <a:r>
              <a:rPr lang="en-US" altLang="ja-JP" sz="1200" dirty="0">
                <a:latin typeface="+mj-ea"/>
                <a:ea typeface="+mj-ea"/>
              </a:rPr>
              <a:t>(</a:t>
            </a:r>
            <a:r>
              <a:rPr lang="ja-JP" altLang="en-US" sz="1200" dirty="0">
                <a:latin typeface="+mj-ea"/>
                <a:ea typeface="+mj-ea"/>
              </a:rPr>
              <a:t>当時）</a:t>
            </a:r>
            <a:endParaRPr lang="en-US" altLang="ja-JP" sz="1200" dirty="0">
              <a:latin typeface="+mj-ea"/>
              <a:ea typeface="+mj-ea"/>
            </a:endParaRPr>
          </a:p>
          <a:p>
            <a:r>
              <a:rPr lang="zh-TW" altLang="en-US" sz="1200" dirty="0">
                <a:latin typeface="+mj-ea"/>
                <a:ea typeface="+mj-ea"/>
              </a:rPr>
              <a:t>向井　陸人</a:t>
            </a:r>
            <a:r>
              <a:rPr lang="ja-JP" altLang="en-US" sz="1200" dirty="0" err="1">
                <a:latin typeface="+mj-ea"/>
                <a:ea typeface="+mj-ea"/>
              </a:rPr>
              <a:t>さん</a:t>
            </a:r>
            <a:r>
              <a:rPr lang="zh-TW" altLang="en-US" sz="1200" dirty="0">
                <a:latin typeface="+mj-ea"/>
                <a:ea typeface="+mj-ea"/>
              </a:rPr>
              <a:t> </a:t>
            </a:r>
            <a:endParaRPr kumimoji="1" lang="ja-JP" altLang="en-US" sz="1200" dirty="0">
              <a:latin typeface="+mj-ea"/>
              <a:ea typeface="+mj-ea"/>
            </a:endParaRPr>
          </a:p>
        </p:txBody>
      </p:sp>
      <p:grpSp>
        <p:nvGrpSpPr>
          <p:cNvPr id="9" name="グループ化 8"/>
          <p:cNvGrpSpPr/>
          <p:nvPr/>
        </p:nvGrpSpPr>
        <p:grpSpPr>
          <a:xfrm>
            <a:off x="6159357" y="1554359"/>
            <a:ext cx="2930055" cy="4612071"/>
            <a:chOff x="8039459" y="1274527"/>
            <a:chExt cx="3100047" cy="4703935"/>
          </a:xfrm>
        </p:grpSpPr>
        <p:grpSp>
          <p:nvGrpSpPr>
            <p:cNvPr id="20" name="グループ化 19">
              <a:extLst>
                <a:ext uri="{FF2B5EF4-FFF2-40B4-BE49-F238E27FC236}">
                  <a16:creationId xmlns:a16="http://schemas.microsoft.com/office/drawing/2014/main" xmlns="" id="{667DB6DF-F836-4238-AF5F-23AD5CF330E6}"/>
                </a:ext>
              </a:extLst>
            </p:cNvPr>
            <p:cNvGrpSpPr/>
            <p:nvPr/>
          </p:nvGrpSpPr>
          <p:grpSpPr>
            <a:xfrm>
              <a:off x="8039459" y="1274527"/>
              <a:ext cx="3100047" cy="4703935"/>
              <a:chOff x="6064469" y="1207767"/>
              <a:chExt cx="2800510" cy="4084192"/>
            </a:xfrm>
            <a:solidFill>
              <a:schemeClr val="bg1"/>
            </a:solidFill>
          </p:grpSpPr>
          <p:sp>
            <p:nvSpPr>
              <p:cNvPr id="16" name="スクロール: 縦 15">
                <a:extLst>
                  <a:ext uri="{FF2B5EF4-FFF2-40B4-BE49-F238E27FC236}">
                    <a16:creationId xmlns:a16="http://schemas.microsoft.com/office/drawing/2014/main" xmlns="" id="{1597C854-2685-4FF6-B60A-33F27C29EC9F}"/>
                  </a:ext>
                </a:extLst>
              </p:cNvPr>
              <p:cNvSpPr/>
              <p:nvPr/>
            </p:nvSpPr>
            <p:spPr>
              <a:xfrm>
                <a:off x="6064469" y="1207767"/>
                <a:ext cx="2800510" cy="4084192"/>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17" name="テキスト ボックス 16">
                <a:extLst>
                  <a:ext uri="{FF2B5EF4-FFF2-40B4-BE49-F238E27FC236}">
                    <a16:creationId xmlns:a16="http://schemas.microsoft.com/office/drawing/2014/main" xmlns="" id="{9C332699-084C-43EA-9C3C-AEF890DA4512}"/>
                  </a:ext>
                </a:extLst>
              </p:cNvPr>
              <p:cNvSpPr txBox="1"/>
              <p:nvPr/>
            </p:nvSpPr>
            <p:spPr>
              <a:xfrm>
                <a:off x="7824538" y="1558412"/>
                <a:ext cx="588338" cy="3539028"/>
              </a:xfrm>
              <a:prstGeom prst="rect">
                <a:avLst/>
              </a:prstGeom>
              <a:grpFill/>
            </p:spPr>
            <p:txBody>
              <a:bodyPr vert="eaVert" wrap="square" rtlCol="0">
                <a:spAutoFit/>
              </a:bodyPr>
              <a:lstStyle/>
              <a:p>
                <a:r>
                  <a:rPr kumimoji="1" lang="ja-JP" altLang="en-US" sz="2800" dirty="0" err="1">
                    <a:latin typeface="+mj-ea"/>
                    <a:ea typeface="+mj-ea"/>
                  </a:rPr>
                  <a:t>ひょう</a:t>
                </a:r>
                <a:r>
                  <a:rPr kumimoji="1" lang="ja-JP" altLang="en-US" sz="2800" dirty="0">
                    <a:latin typeface="+mj-ea"/>
                    <a:ea typeface="+mj-ea"/>
                  </a:rPr>
                  <a:t>語のポイント</a:t>
                </a:r>
              </a:p>
            </p:txBody>
          </p:sp>
        </p:grpSp>
        <p:sp>
          <p:nvSpPr>
            <p:cNvPr id="24" name="テキスト ボックス 23">
              <a:extLst>
                <a:ext uri="{FF2B5EF4-FFF2-40B4-BE49-F238E27FC236}">
                  <a16:creationId xmlns:a16="http://schemas.microsoft.com/office/drawing/2014/main" xmlns="" id="{0B38FF08-1B97-4930-B69D-A42062ADABDE}"/>
                </a:ext>
              </a:extLst>
            </p:cNvPr>
            <p:cNvSpPr txBox="1"/>
            <p:nvPr/>
          </p:nvSpPr>
          <p:spPr>
            <a:xfrm>
              <a:off x="8395036" y="1837552"/>
              <a:ext cx="1563038" cy="3743317"/>
            </a:xfrm>
            <a:prstGeom prst="rect">
              <a:avLst/>
            </a:prstGeom>
            <a:noFill/>
          </p:spPr>
          <p:txBody>
            <a:bodyPr vert="eaVert" wrap="square" rtlCol="0">
              <a:spAutoFit/>
            </a:bodyPr>
            <a:lstStyle/>
            <a:p>
              <a:r>
                <a:rPr lang="ja-JP" altLang="en-US" sz="2800" b="1" dirty="0">
                  <a:latin typeface="+mj-ea"/>
                  <a:ea typeface="+mj-ea"/>
                </a:rPr>
                <a:t>一、リズムよく</a:t>
              </a:r>
              <a:endParaRPr lang="en-US" altLang="ja-JP" sz="2800" b="1" dirty="0">
                <a:latin typeface="+mj-ea"/>
                <a:ea typeface="+mj-ea"/>
              </a:endParaRPr>
            </a:p>
            <a:p>
              <a:r>
                <a:rPr kumimoji="1" lang="ja-JP" altLang="en-US" sz="2800" b="1" dirty="0">
                  <a:latin typeface="+mj-ea"/>
                  <a:ea typeface="+mj-ea"/>
                </a:rPr>
                <a:t>二、自分の言葉で</a:t>
              </a:r>
              <a:endParaRPr kumimoji="1" lang="en-US" altLang="ja-JP" sz="2800" b="1" dirty="0">
                <a:latin typeface="+mj-ea"/>
                <a:ea typeface="+mj-ea"/>
              </a:endParaRPr>
            </a:p>
            <a:p>
              <a:r>
                <a:rPr lang="ja-JP" altLang="en-US" sz="2800" b="1" dirty="0">
                  <a:latin typeface="+mj-ea"/>
                  <a:ea typeface="+mj-ea"/>
                </a:rPr>
                <a:t>三、分かりやすく</a:t>
              </a:r>
              <a:endParaRPr kumimoji="1" lang="ja-JP" altLang="en-US" sz="2800" b="1" dirty="0">
                <a:latin typeface="+mj-ea"/>
                <a:ea typeface="+mj-ea"/>
              </a:endParaRPr>
            </a:p>
          </p:txBody>
        </p:sp>
      </p:grpSp>
      <p:pic>
        <p:nvPicPr>
          <p:cNvPr id="11" name="図 10"/>
          <p:cNvPicPr>
            <a:picLocks noChangeAspect="1"/>
          </p:cNvPicPr>
          <p:nvPr/>
        </p:nvPicPr>
        <p:blipFill>
          <a:blip r:embed="rId3"/>
          <a:stretch>
            <a:fillRect/>
          </a:stretch>
        </p:blipFill>
        <p:spPr>
          <a:xfrm>
            <a:off x="748376" y="1831053"/>
            <a:ext cx="2104776" cy="2984642"/>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図 12"/>
          <p:cNvPicPr>
            <a:picLocks noChangeAspect="1"/>
          </p:cNvPicPr>
          <p:nvPr/>
        </p:nvPicPr>
        <p:blipFill>
          <a:blip r:embed="rId4"/>
          <a:stretch>
            <a:fillRect/>
          </a:stretch>
        </p:blipFill>
        <p:spPr>
          <a:xfrm>
            <a:off x="3553518" y="1831053"/>
            <a:ext cx="2085308" cy="2984642"/>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0006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483914" y="400381"/>
            <a:ext cx="8123008" cy="928688"/>
          </a:xfrm>
        </p:spPr>
        <p:txBody>
          <a:bodyPr>
            <a:noAutofit/>
          </a:bodyPr>
          <a:lstStyle/>
          <a:p>
            <a:pPr algn="ctr"/>
            <a:r>
              <a:rPr kumimoji="1" lang="ja-JP" altLang="en-US" b="1" dirty="0">
                <a:latin typeface="+mj-ea"/>
              </a:rPr>
              <a:t>コンクール</a:t>
            </a:r>
            <a:r>
              <a:rPr kumimoji="1" lang="ja-JP" altLang="en-US" b="1" dirty="0" smtClean="0">
                <a:latin typeface="+mj-ea"/>
              </a:rPr>
              <a:t>に応募して</a:t>
            </a:r>
            <a:r>
              <a:rPr kumimoji="1" lang="ja-JP" altLang="en-US" b="1" dirty="0">
                <a:latin typeface="+mj-ea"/>
              </a:rPr>
              <a:t>みよう</a:t>
            </a:r>
          </a:p>
        </p:txBody>
      </p:sp>
      <p:pic>
        <p:nvPicPr>
          <p:cNvPr id="1032" name="Picture 8" descr="https://www.ipa.go.jp/security/event/hyogo/images/slide_20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1116" y="1329069"/>
            <a:ext cx="7708605" cy="3966627"/>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1111740" y="5432062"/>
            <a:ext cx="7287981" cy="1078466"/>
          </a:xfrm>
          <a:prstGeom prst="round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j-ea"/>
                <a:ea typeface="+mj-ea"/>
              </a:rPr>
              <a:t>毎年</a:t>
            </a:r>
            <a:r>
              <a:rPr kumimoji="1" lang="ja-JP" altLang="en-US" sz="3200" b="1" dirty="0">
                <a:solidFill>
                  <a:schemeClr val="tx1"/>
                </a:solidFill>
                <a:latin typeface="+mj-ea"/>
                <a:ea typeface="+mj-ea"/>
              </a:rPr>
              <a:t>、やっているよ。</a:t>
            </a:r>
            <a:endParaRPr kumimoji="1" lang="en-US" altLang="ja-JP" sz="3200" b="1" dirty="0">
              <a:solidFill>
                <a:schemeClr val="tx1"/>
              </a:solidFill>
              <a:latin typeface="+mj-ea"/>
              <a:ea typeface="+mj-ea"/>
            </a:endParaRPr>
          </a:p>
          <a:p>
            <a:pPr algn="ctr"/>
            <a:r>
              <a:rPr lang="ja-JP" altLang="en-US" sz="3200" b="1" dirty="0" smtClean="0">
                <a:solidFill>
                  <a:schemeClr val="tx1"/>
                </a:solidFill>
                <a:latin typeface="+mj-ea"/>
                <a:ea typeface="+mj-ea"/>
              </a:rPr>
              <a:t>標語</a:t>
            </a:r>
            <a:r>
              <a:rPr kumimoji="1" lang="ja-JP" altLang="en-US" sz="3200" b="1" dirty="0">
                <a:solidFill>
                  <a:schemeClr val="tx1"/>
                </a:solidFill>
                <a:latin typeface="+mj-ea"/>
                <a:ea typeface="+mj-ea"/>
              </a:rPr>
              <a:t>の</a:t>
            </a:r>
            <a:r>
              <a:rPr lang="ja-JP" altLang="en-US" sz="3200" b="1" dirty="0">
                <a:solidFill>
                  <a:schemeClr val="tx1"/>
                </a:solidFill>
                <a:latin typeface="+mj-ea"/>
                <a:ea typeface="+mj-ea"/>
              </a:rPr>
              <a:t>ほか</a:t>
            </a:r>
            <a:r>
              <a:rPr kumimoji="1" lang="ja-JP" altLang="en-US" sz="3200" b="1" dirty="0">
                <a:solidFill>
                  <a:schemeClr val="tx1"/>
                </a:solidFill>
                <a:latin typeface="+mj-ea"/>
                <a:ea typeface="+mj-ea"/>
              </a:rPr>
              <a:t>にもいろいろあるよ</a:t>
            </a:r>
            <a:r>
              <a:rPr lang="ja-JP" altLang="en-US" sz="3200" b="1" dirty="0">
                <a:solidFill>
                  <a:schemeClr val="tx1"/>
                </a:solidFill>
                <a:latin typeface="+mj-ea"/>
                <a:ea typeface="+mj-ea"/>
              </a:rPr>
              <a:t>！</a:t>
            </a:r>
            <a:endParaRPr kumimoji="1" lang="en-US" altLang="ja-JP" sz="3200" b="1" dirty="0">
              <a:solidFill>
                <a:schemeClr val="tx1"/>
              </a:solidFill>
              <a:latin typeface="+mj-ea"/>
              <a:ea typeface="+mj-ea"/>
            </a:endParaRPr>
          </a:p>
        </p:txBody>
      </p:sp>
    </p:spTree>
    <p:extLst>
      <p:ext uri="{BB962C8B-B14F-4D97-AF65-F5344CB8AC3E}">
        <p14:creationId xmlns:p14="http://schemas.microsoft.com/office/powerpoint/2010/main" val="340553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作る時の注意点</a:t>
            </a:r>
          </a:p>
        </p:txBody>
      </p:sp>
      <p:grpSp>
        <p:nvGrpSpPr>
          <p:cNvPr id="4" name="グループ化 3"/>
          <p:cNvGrpSpPr/>
          <p:nvPr/>
        </p:nvGrpSpPr>
        <p:grpSpPr>
          <a:xfrm>
            <a:off x="3738578" y="1370182"/>
            <a:ext cx="2400229" cy="3258326"/>
            <a:chOff x="3810498" y="1428300"/>
            <a:chExt cx="2274005" cy="3218967"/>
          </a:xfrm>
        </p:grpSpPr>
        <p:pic>
          <p:nvPicPr>
            <p:cNvPr id="5" name="図 4">
              <a:extLst>
                <a:ext uri="{FF2B5EF4-FFF2-40B4-BE49-F238E27FC236}">
                  <a16:creationId xmlns:a16="http://schemas.microsoft.com/office/drawing/2014/main" xmlns="" id="{66322993-B518-45FC-8CCA-7BC97DCD1D6B}"/>
                </a:ext>
              </a:extLst>
            </p:cNvPr>
            <p:cNvPicPr>
              <a:picLocks noChangeAspect="1"/>
            </p:cNvPicPr>
            <p:nvPr/>
          </p:nvPicPr>
          <p:blipFill>
            <a:blip r:embed="rId3"/>
            <a:stretch>
              <a:fillRect/>
            </a:stretch>
          </p:blipFill>
          <p:spPr>
            <a:xfrm>
              <a:off x="3810498" y="1428300"/>
              <a:ext cx="2274005" cy="3218967"/>
            </a:xfrm>
            <a:prstGeom prst="rect">
              <a:avLst/>
            </a:prstGeom>
          </p:spPr>
        </p:pic>
        <p:sp>
          <p:nvSpPr>
            <p:cNvPr id="6" name="テキスト ボックス 5">
              <a:extLst>
                <a:ext uri="{FF2B5EF4-FFF2-40B4-BE49-F238E27FC236}">
                  <a16:creationId xmlns:a16="http://schemas.microsoft.com/office/drawing/2014/main" xmlns="" id="{828F8A81-E7A0-4E6C-B340-775DF0DE5C8C}"/>
                </a:ext>
              </a:extLst>
            </p:cNvPr>
            <p:cNvSpPr txBox="1"/>
            <p:nvPr/>
          </p:nvSpPr>
          <p:spPr>
            <a:xfrm>
              <a:off x="4242313" y="1781754"/>
              <a:ext cx="1399638" cy="2473176"/>
            </a:xfrm>
            <a:prstGeom prst="rect">
              <a:avLst/>
            </a:prstGeom>
            <a:noFill/>
          </p:spPr>
          <p:txBody>
            <a:bodyPr vert="eaVert" wrap="square" rtlCol="0">
              <a:spAutoFit/>
            </a:bodyPr>
            <a:lstStyle/>
            <a:p>
              <a:r>
                <a:rPr kumimoji="1" lang="ja-JP" altLang="en-US" sz="2800" dirty="0">
                  <a:latin typeface="+mj-ea"/>
                  <a:ea typeface="+mj-ea"/>
                </a:rPr>
                <a:t>ネットでは</a:t>
              </a:r>
              <a:endParaRPr kumimoji="1" lang="en-US" altLang="ja-JP" sz="2800" dirty="0">
                <a:latin typeface="+mj-ea"/>
                <a:ea typeface="+mj-ea"/>
              </a:endParaRPr>
            </a:p>
            <a:p>
              <a:r>
                <a:rPr lang="ja-JP" altLang="en-US" sz="2800" dirty="0">
                  <a:latin typeface="+mj-ea"/>
                  <a:ea typeface="+mj-ea"/>
                </a:rPr>
                <a:t>おもいやりが</a:t>
              </a:r>
              <a:endParaRPr lang="en-US" altLang="ja-JP" sz="2800" dirty="0">
                <a:latin typeface="+mj-ea"/>
                <a:ea typeface="+mj-ea"/>
              </a:endParaRPr>
            </a:p>
            <a:p>
              <a:r>
                <a:rPr kumimoji="1" lang="ja-JP" altLang="en-US" sz="2800" dirty="0">
                  <a:latin typeface="+mj-ea"/>
                  <a:ea typeface="+mj-ea"/>
                </a:rPr>
                <a:t>だいじだね</a:t>
              </a:r>
            </a:p>
          </p:txBody>
        </p:sp>
      </p:grpSp>
      <p:sp>
        <p:nvSpPr>
          <p:cNvPr id="7" name="テキスト ボックス 6">
            <a:extLst>
              <a:ext uri="{FF2B5EF4-FFF2-40B4-BE49-F238E27FC236}">
                <a16:creationId xmlns:a16="http://schemas.microsoft.com/office/drawing/2014/main" xmlns="" id="{F8A83ECD-FBAD-4A9F-9AE0-54DDDF454304}"/>
              </a:ext>
            </a:extLst>
          </p:cNvPr>
          <p:cNvSpPr txBox="1"/>
          <p:nvPr/>
        </p:nvSpPr>
        <p:spPr>
          <a:xfrm>
            <a:off x="2802562" y="2533153"/>
            <a:ext cx="785434" cy="830997"/>
          </a:xfrm>
          <a:prstGeom prst="rect">
            <a:avLst/>
          </a:prstGeom>
          <a:noFill/>
        </p:spPr>
        <p:txBody>
          <a:bodyPr wrap="square" rtlCol="0">
            <a:spAutoFit/>
          </a:bodyPr>
          <a:lstStyle/>
          <a:p>
            <a:r>
              <a:rPr lang="ja-JP" altLang="en-US" sz="4800" dirty="0">
                <a:latin typeface="+mj-ea"/>
                <a:ea typeface="+mj-ea"/>
              </a:rPr>
              <a:t>⇔</a:t>
            </a:r>
            <a:endParaRPr kumimoji="1" lang="ja-JP" altLang="en-US" sz="4800" dirty="0">
              <a:latin typeface="+mj-ea"/>
              <a:ea typeface="+mj-ea"/>
            </a:endParaRPr>
          </a:p>
        </p:txBody>
      </p:sp>
      <p:grpSp>
        <p:nvGrpSpPr>
          <p:cNvPr id="8" name="グループ化 7">
            <a:extLst>
              <a:ext uri="{FF2B5EF4-FFF2-40B4-BE49-F238E27FC236}">
                <a16:creationId xmlns:a16="http://schemas.microsoft.com/office/drawing/2014/main" xmlns="" id="{B107AF79-879D-40B4-934B-4204622ABB6F}"/>
              </a:ext>
            </a:extLst>
          </p:cNvPr>
          <p:cNvGrpSpPr/>
          <p:nvPr/>
        </p:nvGrpSpPr>
        <p:grpSpPr>
          <a:xfrm>
            <a:off x="6435389" y="1551530"/>
            <a:ext cx="2023856" cy="4883239"/>
            <a:chOff x="6064469" y="1207767"/>
            <a:chExt cx="2800510" cy="4084192"/>
          </a:xfrm>
        </p:grpSpPr>
        <p:sp>
          <p:nvSpPr>
            <p:cNvPr id="9" name="テキスト ボックス 8">
              <a:extLst>
                <a:ext uri="{FF2B5EF4-FFF2-40B4-BE49-F238E27FC236}">
                  <a16:creationId xmlns:a16="http://schemas.microsoft.com/office/drawing/2014/main" xmlns="" id="{B70B9445-D436-49C1-8CA1-C69369BC3DBE}"/>
                </a:ext>
              </a:extLst>
            </p:cNvPr>
            <p:cNvSpPr txBox="1"/>
            <p:nvPr/>
          </p:nvSpPr>
          <p:spPr>
            <a:xfrm>
              <a:off x="6819732" y="1708632"/>
              <a:ext cx="1277658" cy="3352981"/>
            </a:xfrm>
            <a:prstGeom prst="rect">
              <a:avLst/>
            </a:prstGeom>
            <a:noFill/>
          </p:spPr>
          <p:txBody>
            <a:bodyPr vert="eaVert" wrap="square" rtlCol="0">
              <a:spAutoFit/>
            </a:bodyPr>
            <a:lstStyle/>
            <a:p>
              <a:r>
                <a:rPr lang="ja-JP" altLang="en-US" sz="2400" dirty="0">
                  <a:latin typeface="+mj-ea"/>
                  <a:ea typeface="+mj-ea"/>
                </a:rPr>
                <a:t>他の人の作品の</a:t>
              </a:r>
              <a:r>
                <a:rPr lang="ja-JP" altLang="en-US" sz="2400" dirty="0" smtClean="0">
                  <a:latin typeface="+mj-ea"/>
                  <a:ea typeface="+mj-ea"/>
                </a:rPr>
                <a:t>まねを</a:t>
              </a:r>
              <a:endParaRPr lang="en-US" altLang="ja-JP" sz="2400" dirty="0">
                <a:latin typeface="+mj-ea"/>
                <a:ea typeface="+mj-ea"/>
              </a:endParaRPr>
            </a:p>
            <a:p>
              <a:r>
                <a:rPr kumimoji="1" lang="ja-JP" altLang="en-US" sz="2400" dirty="0">
                  <a:latin typeface="+mj-ea"/>
                  <a:ea typeface="+mj-ea"/>
                </a:rPr>
                <a:t>しては</a:t>
              </a:r>
              <a:r>
                <a:rPr kumimoji="1" lang="ja-JP" altLang="en-US" sz="2400" dirty="0" smtClean="0">
                  <a:latin typeface="+mj-ea"/>
                  <a:ea typeface="+mj-ea"/>
                </a:rPr>
                <a:t>いけません。</a:t>
              </a:r>
              <a:endParaRPr kumimoji="1" lang="ja-JP" altLang="en-US" sz="2400" dirty="0">
                <a:latin typeface="+mj-ea"/>
                <a:ea typeface="+mj-ea"/>
              </a:endParaRPr>
            </a:p>
          </p:txBody>
        </p:sp>
        <p:sp>
          <p:nvSpPr>
            <p:cNvPr id="10" name="スクロール: 縦 28">
              <a:extLst>
                <a:ext uri="{FF2B5EF4-FFF2-40B4-BE49-F238E27FC236}">
                  <a16:creationId xmlns:a16="http://schemas.microsoft.com/office/drawing/2014/main" xmlns="" id="{4F7EA285-F4B2-4EC3-9B65-640DC6FE55DF}"/>
                </a:ext>
              </a:extLst>
            </p:cNvPr>
            <p:cNvSpPr/>
            <p:nvPr/>
          </p:nvSpPr>
          <p:spPr>
            <a:xfrm>
              <a:off x="6064469" y="1207767"/>
              <a:ext cx="2800510" cy="4084192"/>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grpSp>
      <p:pic>
        <p:nvPicPr>
          <p:cNvPr id="11" name="図 10"/>
          <p:cNvPicPr>
            <a:picLocks noChangeAspect="1"/>
          </p:cNvPicPr>
          <p:nvPr/>
        </p:nvPicPr>
        <p:blipFill>
          <a:blip r:embed="rId4"/>
          <a:stretch>
            <a:fillRect/>
          </a:stretch>
        </p:blipFill>
        <p:spPr>
          <a:xfrm>
            <a:off x="411092" y="1446762"/>
            <a:ext cx="2142018" cy="3065809"/>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テキスト ボックス 11">
            <a:extLst>
              <a:ext uri="{FF2B5EF4-FFF2-40B4-BE49-F238E27FC236}">
                <a16:creationId xmlns:a16="http://schemas.microsoft.com/office/drawing/2014/main" xmlns="" id="{60A18FC8-A677-45EF-AD9C-FD029B5490CA}"/>
              </a:ext>
            </a:extLst>
          </p:cNvPr>
          <p:cNvSpPr txBox="1"/>
          <p:nvPr/>
        </p:nvSpPr>
        <p:spPr>
          <a:xfrm>
            <a:off x="215152" y="4710465"/>
            <a:ext cx="3483834" cy="1015663"/>
          </a:xfrm>
          <a:prstGeom prst="rect">
            <a:avLst/>
          </a:prstGeom>
          <a:noFill/>
        </p:spPr>
        <p:txBody>
          <a:bodyPr wrap="square" rtlCol="0">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a:t>
            </a:r>
            <a:endParaRPr lang="en-US" altLang="ja-JP" sz="1200" dirty="0">
              <a:latin typeface="+mj-ea"/>
              <a:ea typeface="+mj-ea"/>
            </a:endParaRPr>
          </a:p>
          <a:p>
            <a:r>
              <a:rPr lang="ja-JP" altLang="en-US" sz="1200" dirty="0">
                <a:latin typeface="+mj-ea"/>
                <a:ea typeface="+mj-ea"/>
              </a:rPr>
              <a:t>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鹿児島県 鹿児島市立伊敷</a:t>
            </a:r>
            <a:r>
              <a:rPr lang="ja-JP" altLang="en-US" sz="1200" dirty="0">
                <a:latin typeface="+mj-ea"/>
                <a:ea typeface="+mj-ea"/>
              </a:rPr>
              <a:t>小学校 </a:t>
            </a:r>
            <a:r>
              <a:rPr lang="en-US" altLang="ja-JP" sz="1200" dirty="0">
                <a:latin typeface="+mj-ea"/>
                <a:ea typeface="+mj-ea"/>
              </a:rPr>
              <a:t>1</a:t>
            </a:r>
            <a:r>
              <a:rPr lang="ja-JP" altLang="en-US" sz="1200" dirty="0">
                <a:latin typeface="+mj-ea"/>
                <a:ea typeface="+mj-ea"/>
              </a:rPr>
              <a:t>年</a:t>
            </a:r>
            <a:r>
              <a:rPr lang="en-US" altLang="ja-JP" sz="1200" dirty="0">
                <a:latin typeface="+mj-ea"/>
                <a:ea typeface="+mj-ea"/>
              </a:rPr>
              <a:t>(</a:t>
            </a:r>
            <a:r>
              <a:rPr lang="ja-JP" altLang="en-US" sz="1200" dirty="0">
                <a:latin typeface="+mj-ea"/>
                <a:ea typeface="+mj-ea"/>
              </a:rPr>
              <a:t>当時）</a:t>
            </a:r>
            <a:endParaRPr lang="en-US" altLang="ja-JP" sz="1200" dirty="0">
              <a:latin typeface="+mj-ea"/>
              <a:ea typeface="+mj-ea"/>
            </a:endParaRPr>
          </a:p>
          <a:p>
            <a:r>
              <a:rPr lang="zh-TW" altLang="en-US" sz="1200" dirty="0">
                <a:latin typeface="+mj-ea"/>
                <a:ea typeface="+mj-ea"/>
              </a:rPr>
              <a:t>小野　心裕</a:t>
            </a:r>
            <a:r>
              <a:rPr lang="ja-JP" altLang="en-US" sz="1200" dirty="0" err="1">
                <a:latin typeface="+mj-ea"/>
                <a:ea typeface="+mj-ea"/>
              </a:rPr>
              <a:t>さん</a:t>
            </a:r>
            <a:endParaRPr lang="en-US" altLang="ja-JP" sz="1200" dirty="0">
              <a:latin typeface="+mj-ea"/>
              <a:ea typeface="+mj-ea"/>
            </a:endParaRPr>
          </a:p>
        </p:txBody>
      </p:sp>
      <p:pic>
        <p:nvPicPr>
          <p:cNvPr id="13" name="コンテンツ プレースホルダー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55463" y="5654615"/>
            <a:ext cx="1091573" cy="1005503"/>
          </a:xfrm>
          <a:prstGeom prst="rect">
            <a:avLst/>
          </a:prstGeom>
        </p:spPr>
      </p:pic>
      <p:sp>
        <p:nvSpPr>
          <p:cNvPr id="14" name="爆発: 14 pt 25">
            <a:extLst>
              <a:ext uri="{FF2B5EF4-FFF2-40B4-BE49-F238E27FC236}">
                <a16:creationId xmlns:a16="http://schemas.microsoft.com/office/drawing/2014/main" xmlns="" id="{CBCDDF24-008D-4299-A801-A0D14B541924}"/>
              </a:ext>
            </a:extLst>
          </p:cNvPr>
          <p:cNvSpPr/>
          <p:nvPr/>
        </p:nvSpPr>
        <p:spPr>
          <a:xfrm>
            <a:off x="3077938" y="4986284"/>
            <a:ext cx="3193223" cy="1718166"/>
          </a:xfrm>
          <a:prstGeom prst="cloudCallout">
            <a:avLst>
              <a:gd name="adj1" fmla="val 18309"/>
              <a:gd name="adj2" fmla="val -9055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他</a:t>
            </a:r>
            <a:r>
              <a:rPr kumimoji="1" lang="ja-JP" altLang="en-US" dirty="0" smtClean="0">
                <a:solidFill>
                  <a:schemeClr val="tx1"/>
                </a:solidFill>
                <a:latin typeface="+mj-ea"/>
                <a:ea typeface="+mj-ea"/>
              </a:rPr>
              <a:t>の</a:t>
            </a:r>
            <a:r>
              <a:rPr kumimoji="1" lang="ja-JP" altLang="en-US" dirty="0">
                <a:solidFill>
                  <a:schemeClr val="tx1"/>
                </a:solidFill>
                <a:latin typeface="+mj-ea"/>
                <a:ea typeface="+mj-ea"/>
              </a:rPr>
              <a:t>人の作品に</a:t>
            </a:r>
            <a:endParaRPr kumimoji="1" lang="en-US" altLang="ja-JP" dirty="0">
              <a:solidFill>
                <a:schemeClr val="tx1"/>
              </a:solidFill>
              <a:latin typeface="+mj-ea"/>
              <a:ea typeface="+mj-ea"/>
            </a:endParaRPr>
          </a:p>
          <a:p>
            <a:pPr algn="ctr"/>
            <a:r>
              <a:rPr kumimoji="1" lang="ja-JP" altLang="en-US" dirty="0">
                <a:solidFill>
                  <a:schemeClr val="tx1"/>
                </a:solidFill>
                <a:latin typeface="+mj-ea"/>
                <a:ea typeface="+mj-ea"/>
              </a:rPr>
              <a:t>にている！</a:t>
            </a:r>
          </a:p>
        </p:txBody>
      </p:sp>
    </p:spTree>
    <p:extLst>
      <p:ext uri="{BB962C8B-B14F-4D97-AF65-F5344CB8AC3E}">
        <p14:creationId xmlns:p14="http://schemas.microsoft.com/office/powerpoint/2010/main" val="33778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sz="half" idx="1"/>
          </p:nvPr>
        </p:nvSpPr>
        <p:spPr>
          <a:xfrm>
            <a:off x="215152" y="1967268"/>
            <a:ext cx="7886701" cy="4351338"/>
          </a:xfrm>
        </p:spPr>
        <p:txBody>
          <a:bodyPr/>
          <a:lstStyle/>
          <a:p>
            <a:pPr marL="571500" indent="-571500">
              <a:buFont typeface="Arial" panose="020B0604020202020204" pitchFamily="34" charset="0"/>
              <a:buChar char="•"/>
            </a:pPr>
            <a:r>
              <a:rPr kumimoji="1" lang="ja-JP" altLang="en-US" dirty="0">
                <a:latin typeface="+mj-ea"/>
                <a:ea typeface="+mj-ea"/>
              </a:rPr>
              <a:t>会社名</a:t>
            </a:r>
            <a:endParaRPr kumimoji="1"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スマホやタブレットの写真</a:t>
            </a:r>
            <a:endParaRPr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アプリのマークやデザイン</a:t>
            </a:r>
            <a:endParaRPr lang="en-US" altLang="ja-JP" dirty="0">
              <a:latin typeface="+mj-ea"/>
              <a:ea typeface="+mj-ea"/>
            </a:endParaRPr>
          </a:p>
          <a:p>
            <a:endParaRPr lang="en-US" altLang="ja-JP" dirty="0">
              <a:latin typeface="+mj-ea"/>
              <a:ea typeface="+mj-ea"/>
            </a:endParaRPr>
          </a:p>
          <a:p>
            <a:r>
              <a:rPr lang="ja-JP" altLang="en-US" dirty="0" smtClean="0">
                <a:latin typeface="+mj-ea"/>
                <a:ea typeface="+mj-ea"/>
              </a:rPr>
              <a:t>誰かが</a:t>
            </a:r>
            <a:r>
              <a:rPr lang="ja-JP" altLang="en-US" dirty="0">
                <a:latin typeface="+mj-ea"/>
                <a:ea typeface="+mj-ea"/>
              </a:rPr>
              <a:t>考えて作ったものは</a:t>
            </a:r>
            <a:r>
              <a:rPr lang="en-US" altLang="ja-JP" dirty="0">
                <a:latin typeface="+mj-ea"/>
                <a:ea typeface="+mj-ea"/>
              </a:rPr>
              <a:t/>
            </a:r>
            <a:br>
              <a:rPr lang="en-US" altLang="ja-JP" dirty="0">
                <a:latin typeface="+mj-ea"/>
                <a:ea typeface="+mj-ea"/>
              </a:rPr>
            </a:br>
            <a:r>
              <a:rPr lang="ja-JP" altLang="en-US" dirty="0">
                <a:latin typeface="+mj-ea"/>
                <a:ea typeface="+mj-ea"/>
              </a:rPr>
              <a:t>使っては</a:t>
            </a:r>
            <a:r>
              <a:rPr lang="ja-JP" altLang="en-US" dirty="0" smtClean="0">
                <a:latin typeface="+mj-ea"/>
                <a:ea typeface="+mj-ea"/>
              </a:rPr>
              <a:t>ダメ！</a:t>
            </a:r>
            <a:endParaRPr lang="en-US" altLang="ja-JP" dirty="0">
              <a:latin typeface="+mj-ea"/>
              <a:ea typeface="+mj-ea"/>
            </a:endParaRPr>
          </a:p>
          <a:p>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作る時の注意点</a:t>
            </a:r>
          </a:p>
        </p:txBody>
      </p:sp>
      <p:grpSp>
        <p:nvGrpSpPr>
          <p:cNvPr id="8" name="グループ化 7"/>
          <p:cNvGrpSpPr/>
          <p:nvPr/>
        </p:nvGrpSpPr>
        <p:grpSpPr>
          <a:xfrm>
            <a:off x="6337785" y="1561804"/>
            <a:ext cx="2023856" cy="4883239"/>
            <a:chOff x="6435389" y="1551530"/>
            <a:chExt cx="2023856" cy="4883239"/>
          </a:xfrm>
        </p:grpSpPr>
        <p:sp>
          <p:nvSpPr>
            <p:cNvPr id="4" name="テキスト ボックス 3">
              <a:extLst>
                <a:ext uri="{FF2B5EF4-FFF2-40B4-BE49-F238E27FC236}">
                  <a16:creationId xmlns:a16="http://schemas.microsoft.com/office/drawing/2014/main" xmlns="" id="{B70B9445-D436-49C1-8CA1-C69369BC3DBE}"/>
                </a:ext>
              </a:extLst>
            </p:cNvPr>
            <p:cNvSpPr txBox="1"/>
            <p:nvPr/>
          </p:nvSpPr>
          <p:spPr>
            <a:xfrm>
              <a:off x="7022295" y="1863829"/>
              <a:ext cx="923330" cy="4444503"/>
            </a:xfrm>
            <a:prstGeom prst="rect">
              <a:avLst/>
            </a:prstGeom>
            <a:noFill/>
          </p:spPr>
          <p:txBody>
            <a:bodyPr vert="eaVert" wrap="square" rtlCol="0">
              <a:spAutoFit/>
            </a:bodyPr>
            <a:lstStyle/>
            <a:p>
              <a:r>
                <a:rPr lang="ja-JP" altLang="en-US" sz="2400" dirty="0">
                  <a:latin typeface="+mj-ea"/>
                  <a:ea typeface="+mj-ea"/>
                </a:rPr>
                <a:t>キャラクターや商品のイメージを使っても</a:t>
              </a:r>
              <a:r>
                <a:rPr lang="ja-JP" altLang="en-US" sz="2400" dirty="0" smtClean="0">
                  <a:latin typeface="+mj-ea"/>
                  <a:ea typeface="+mj-ea"/>
                </a:rPr>
                <a:t>いけません。</a:t>
              </a:r>
              <a:endParaRPr kumimoji="1" lang="ja-JP" altLang="en-US" sz="2400" dirty="0">
                <a:latin typeface="+mj-ea"/>
                <a:ea typeface="+mj-ea"/>
              </a:endParaRPr>
            </a:p>
          </p:txBody>
        </p:sp>
        <p:sp>
          <p:nvSpPr>
            <p:cNvPr id="7" name="スクロール: 縦 28">
              <a:extLst>
                <a:ext uri="{FF2B5EF4-FFF2-40B4-BE49-F238E27FC236}">
                  <a16:creationId xmlns:a16="http://schemas.microsoft.com/office/drawing/2014/main" xmlns="" id="{4F7EA285-F4B2-4EC3-9B65-640DC6FE55DF}"/>
                </a:ext>
              </a:extLst>
            </p:cNvPr>
            <p:cNvSpPr/>
            <p:nvPr/>
          </p:nvSpPr>
          <p:spPr>
            <a:xfrm>
              <a:off x="6435389" y="1551530"/>
              <a:ext cx="2023856" cy="4883239"/>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grpSp>
      <p:pic>
        <p:nvPicPr>
          <p:cNvPr id="9"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3342" y="5700849"/>
            <a:ext cx="1091573" cy="1005503"/>
          </a:xfrm>
          <a:prstGeom prst="rect">
            <a:avLst/>
          </a:prstGeom>
        </p:spPr>
      </p:pic>
    </p:spTree>
    <p:extLst>
      <p:ext uri="{BB962C8B-B14F-4D97-AF65-F5344CB8AC3E}">
        <p14:creationId xmlns:p14="http://schemas.microsoft.com/office/powerpoint/2010/main" val="184130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作る時の注意点</a:t>
            </a:r>
          </a:p>
        </p:txBody>
      </p:sp>
      <p:pic>
        <p:nvPicPr>
          <p:cNvPr id="4" name="図 3"/>
          <p:cNvPicPr>
            <a:picLocks noChangeAspect="1"/>
          </p:cNvPicPr>
          <p:nvPr/>
        </p:nvPicPr>
        <p:blipFill>
          <a:blip r:embed="rId3"/>
          <a:stretch>
            <a:fillRect/>
          </a:stretch>
        </p:blipFill>
        <p:spPr>
          <a:xfrm>
            <a:off x="1472041" y="1777670"/>
            <a:ext cx="3397909" cy="2416474"/>
          </a:xfrm>
          <a:prstGeom prst="rect">
            <a:avLst/>
          </a:prstGeom>
        </p:spPr>
      </p:pic>
      <p:grpSp>
        <p:nvGrpSpPr>
          <p:cNvPr id="5" name="グループ化 4"/>
          <p:cNvGrpSpPr/>
          <p:nvPr/>
        </p:nvGrpSpPr>
        <p:grpSpPr>
          <a:xfrm>
            <a:off x="6529815" y="1567125"/>
            <a:ext cx="2023856" cy="4883239"/>
            <a:chOff x="6435389" y="1551530"/>
            <a:chExt cx="2023856" cy="4883239"/>
          </a:xfrm>
        </p:grpSpPr>
        <p:sp>
          <p:nvSpPr>
            <p:cNvPr id="6" name="テキスト ボックス 5">
              <a:extLst>
                <a:ext uri="{FF2B5EF4-FFF2-40B4-BE49-F238E27FC236}">
                  <a16:creationId xmlns:a16="http://schemas.microsoft.com/office/drawing/2014/main" xmlns="" id="{B70B9445-D436-49C1-8CA1-C69369BC3DBE}"/>
                </a:ext>
              </a:extLst>
            </p:cNvPr>
            <p:cNvSpPr txBox="1"/>
            <p:nvPr/>
          </p:nvSpPr>
          <p:spPr>
            <a:xfrm>
              <a:off x="7022295" y="1863829"/>
              <a:ext cx="923330" cy="4444503"/>
            </a:xfrm>
            <a:prstGeom prst="rect">
              <a:avLst/>
            </a:prstGeom>
            <a:noFill/>
          </p:spPr>
          <p:txBody>
            <a:bodyPr vert="eaVert" wrap="square" rtlCol="0">
              <a:spAutoFit/>
            </a:bodyPr>
            <a:lstStyle/>
            <a:p>
              <a:r>
                <a:rPr lang="ja-JP" altLang="en-US" sz="2400" dirty="0">
                  <a:latin typeface="+mj-ea"/>
                  <a:ea typeface="+mj-ea"/>
                </a:rPr>
                <a:t>漢字や送りが</a:t>
              </a:r>
              <a:r>
                <a:rPr lang="ja-JP" altLang="en-US" sz="2400" dirty="0" err="1">
                  <a:latin typeface="+mj-ea"/>
                  <a:ea typeface="+mj-ea"/>
                </a:rPr>
                <a:t>なを</a:t>
              </a:r>
              <a:endParaRPr lang="en-US" altLang="ja-JP" sz="2400" dirty="0">
                <a:latin typeface="+mj-ea"/>
                <a:ea typeface="+mj-ea"/>
              </a:endParaRPr>
            </a:p>
            <a:p>
              <a:r>
                <a:rPr lang="ja-JP" altLang="en-US" sz="2400" dirty="0">
                  <a:latin typeface="+mj-ea"/>
                  <a:ea typeface="+mj-ea"/>
                </a:rPr>
                <a:t>間違えない</a:t>
              </a:r>
              <a:r>
                <a:rPr kumimoji="1" lang="ja-JP" altLang="en-US" sz="2400" dirty="0" smtClean="0">
                  <a:latin typeface="+mj-ea"/>
                  <a:ea typeface="+mj-ea"/>
                </a:rPr>
                <a:t>ようにしよう。</a:t>
              </a:r>
              <a:endParaRPr kumimoji="1" lang="ja-JP" altLang="en-US" sz="2400" dirty="0">
                <a:latin typeface="+mj-ea"/>
                <a:ea typeface="+mj-ea"/>
              </a:endParaRPr>
            </a:p>
          </p:txBody>
        </p:sp>
        <p:sp>
          <p:nvSpPr>
            <p:cNvPr id="7" name="スクロール: 縦 28">
              <a:extLst>
                <a:ext uri="{FF2B5EF4-FFF2-40B4-BE49-F238E27FC236}">
                  <a16:creationId xmlns:a16="http://schemas.microsoft.com/office/drawing/2014/main" xmlns="" id="{4F7EA285-F4B2-4EC3-9B65-640DC6FE55DF}"/>
                </a:ext>
              </a:extLst>
            </p:cNvPr>
            <p:cNvSpPr/>
            <p:nvPr/>
          </p:nvSpPr>
          <p:spPr>
            <a:xfrm>
              <a:off x="6435389" y="1551530"/>
              <a:ext cx="2023856" cy="4883239"/>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grpSp>
      <p:sp>
        <p:nvSpPr>
          <p:cNvPr id="8" name="コンテンツ プレースホルダー 7"/>
          <p:cNvSpPr>
            <a:spLocks noGrp="1"/>
          </p:cNvSpPr>
          <p:nvPr>
            <p:ph sz="half" idx="1"/>
          </p:nvPr>
        </p:nvSpPr>
        <p:spPr>
          <a:xfrm>
            <a:off x="330115" y="4455814"/>
            <a:ext cx="6786606" cy="1537834"/>
          </a:xfrm>
        </p:spPr>
        <p:txBody>
          <a:bodyPr>
            <a:normAutofit/>
          </a:bodyPr>
          <a:lstStyle/>
          <a:p>
            <a:r>
              <a:rPr kumimoji="1" lang="ja-JP" altLang="en-US" sz="3200" dirty="0">
                <a:latin typeface="+mj-ea"/>
                <a:ea typeface="+mj-ea"/>
              </a:rPr>
              <a:t>漢字や送りが</a:t>
            </a:r>
            <a:r>
              <a:rPr kumimoji="1" lang="ja-JP" altLang="en-US" sz="3200" dirty="0" err="1" smtClean="0">
                <a:latin typeface="+mj-ea"/>
                <a:ea typeface="+mj-ea"/>
              </a:rPr>
              <a:t>なを</a:t>
            </a:r>
            <a:r>
              <a:rPr kumimoji="1" lang="ja-JP" altLang="en-US" sz="3200" dirty="0" smtClean="0">
                <a:latin typeface="+mj-ea"/>
                <a:ea typeface="+mj-ea"/>
              </a:rPr>
              <a:t>間違えると</a:t>
            </a:r>
            <a:r>
              <a:rPr lang="en-US" altLang="ja-JP" sz="3200" dirty="0">
                <a:latin typeface="+mj-ea"/>
                <a:ea typeface="+mj-ea"/>
              </a:rPr>
              <a:t/>
            </a:r>
            <a:br>
              <a:rPr lang="en-US" altLang="ja-JP" sz="3200" dirty="0">
                <a:latin typeface="+mj-ea"/>
                <a:ea typeface="+mj-ea"/>
              </a:rPr>
            </a:br>
            <a:r>
              <a:rPr lang="ja-JP" altLang="en-US" sz="3200" dirty="0">
                <a:latin typeface="+mj-ea"/>
                <a:ea typeface="+mj-ea"/>
              </a:rPr>
              <a:t>作品</a:t>
            </a:r>
            <a:r>
              <a:rPr lang="ja-JP" altLang="en-US" sz="3200" dirty="0" smtClean="0">
                <a:latin typeface="+mj-ea"/>
                <a:ea typeface="+mj-ea"/>
              </a:rPr>
              <a:t>を</a:t>
            </a:r>
            <a:r>
              <a:rPr lang="ja-JP" altLang="en-US" sz="3200" dirty="0">
                <a:latin typeface="+mj-ea"/>
                <a:ea typeface="+mj-ea"/>
              </a:rPr>
              <a:t>審査</a:t>
            </a:r>
            <a:r>
              <a:rPr lang="ja-JP" altLang="en-US" sz="3200" dirty="0" smtClean="0">
                <a:latin typeface="+mj-ea"/>
                <a:ea typeface="+mj-ea"/>
              </a:rPr>
              <a:t>してもらえない。</a:t>
            </a:r>
            <a:endParaRPr lang="en-US" altLang="ja-JP" sz="3200" dirty="0">
              <a:latin typeface="+mj-ea"/>
              <a:ea typeface="+mj-ea"/>
            </a:endParaRPr>
          </a:p>
          <a:p>
            <a:r>
              <a:rPr kumimoji="1" lang="ja-JP" altLang="en-US" sz="3200" dirty="0">
                <a:latin typeface="+mj-ea"/>
                <a:ea typeface="+mj-ea"/>
              </a:rPr>
              <a:t>→書いた後もう一度見直そう！</a:t>
            </a:r>
            <a:endParaRPr kumimoji="1" lang="en-US" altLang="ja-JP" sz="3200" dirty="0">
              <a:latin typeface="+mj-ea"/>
              <a:ea typeface="+mj-ea"/>
            </a:endParaRPr>
          </a:p>
        </p:txBody>
      </p:sp>
      <p:pic>
        <p:nvPicPr>
          <p:cNvPr id="9" name="コンテンツ プレースホルダ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3342" y="5700849"/>
            <a:ext cx="1091573" cy="1005503"/>
          </a:xfrm>
          <a:prstGeom prst="rect">
            <a:avLst/>
          </a:prstGeom>
        </p:spPr>
      </p:pic>
    </p:spTree>
    <p:extLst>
      <p:ext uri="{BB962C8B-B14F-4D97-AF65-F5344CB8AC3E}">
        <p14:creationId xmlns:p14="http://schemas.microsoft.com/office/powerpoint/2010/main" val="2671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1322155" y="1269926"/>
            <a:ext cx="7544443" cy="5052924"/>
          </a:xfrm>
        </p:spPr>
        <p:txBody>
          <a:bodyPr>
            <a:noAutofit/>
          </a:bodyPr>
          <a:lstStyle/>
          <a:p>
            <a:pPr>
              <a:tabLst>
                <a:tab pos="72000" algn="l"/>
              </a:tabLst>
            </a:pPr>
            <a:r>
              <a:rPr lang="ja-JP" altLang="en-US" dirty="0">
                <a:latin typeface="+mj-ea"/>
                <a:ea typeface="+mj-ea"/>
              </a:rPr>
              <a:t>　「きおつける」「きよつける」</a:t>
            </a:r>
            <a:endParaRPr lang="en-US" altLang="ja-JP" dirty="0">
              <a:latin typeface="+mj-ea"/>
              <a:ea typeface="+mj-ea"/>
            </a:endParaRPr>
          </a:p>
          <a:p>
            <a:pPr>
              <a:tabLst>
                <a:tab pos="72000" algn="l"/>
              </a:tabLst>
            </a:pPr>
            <a:r>
              <a:rPr kumimoji="1" lang="ja-JP" altLang="en-US" dirty="0">
                <a:solidFill>
                  <a:srgbClr val="FF0000"/>
                </a:solidFill>
                <a:latin typeface="+mj-ea"/>
                <a:ea typeface="+mj-ea"/>
              </a:rPr>
              <a:t>◯</a:t>
            </a:r>
            <a:r>
              <a:rPr kumimoji="1" lang="ja-JP" altLang="en-US" dirty="0">
                <a:latin typeface="+mj-ea"/>
                <a:ea typeface="+mj-ea"/>
              </a:rPr>
              <a:t>「き</a:t>
            </a:r>
            <a:r>
              <a:rPr kumimoji="1" lang="ja-JP" altLang="en-US" u="sng" dirty="0">
                <a:latin typeface="+mj-ea"/>
                <a:ea typeface="+mj-ea"/>
              </a:rPr>
              <a:t>を</a:t>
            </a:r>
            <a:r>
              <a:rPr kumimoji="1" lang="ja-JP" altLang="en-US" dirty="0">
                <a:latin typeface="+mj-ea"/>
                <a:ea typeface="+mj-ea"/>
              </a:rPr>
              <a:t>つける」</a:t>
            </a:r>
            <a:endParaRPr kumimoji="1" lang="en-US" altLang="ja-JP" dirty="0">
              <a:latin typeface="+mj-ea"/>
              <a:ea typeface="+mj-ea"/>
            </a:endParaRPr>
          </a:p>
          <a:p>
            <a:pPr>
              <a:tabLst>
                <a:tab pos="72000" algn="l"/>
              </a:tabLst>
            </a:pPr>
            <a:endParaRPr lang="en-US" altLang="ja-JP" dirty="0">
              <a:latin typeface="+mj-ea"/>
              <a:ea typeface="+mj-ea"/>
            </a:endParaRPr>
          </a:p>
          <a:p>
            <a:pPr>
              <a:tabLst>
                <a:tab pos="72000" algn="l"/>
              </a:tabLst>
            </a:pPr>
            <a:r>
              <a:rPr lang="ja-JP" altLang="en-US" dirty="0">
                <a:latin typeface="+mj-ea"/>
                <a:ea typeface="+mj-ea"/>
              </a:rPr>
              <a:t>　「きづついた」</a:t>
            </a:r>
            <a:endParaRPr lang="en-US" altLang="ja-JP" dirty="0">
              <a:latin typeface="+mj-ea"/>
              <a:ea typeface="+mj-ea"/>
            </a:endParaRPr>
          </a:p>
          <a:p>
            <a:pPr>
              <a:tabLst>
                <a:tab pos="72000" algn="l"/>
              </a:tabLst>
            </a:pPr>
            <a:r>
              <a:rPr kumimoji="1" lang="ja-JP" altLang="en-US" dirty="0">
                <a:solidFill>
                  <a:srgbClr val="FF0000"/>
                </a:solidFill>
                <a:latin typeface="+mj-ea"/>
                <a:ea typeface="+mj-ea"/>
              </a:rPr>
              <a:t>◯</a:t>
            </a:r>
            <a:r>
              <a:rPr kumimoji="1" lang="ja-JP" altLang="en-US" dirty="0">
                <a:latin typeface="+mj-ea"/>
                <a:ea typeface="+mj-ea"/>
              </a:rPr>
              <a:t>「き</a:t>
            </a:r>
            <a:r>
              <a:rPr kumimoji="1" lang="ja-JP" altLang="en-US" u="sng" dirty="0">
                <a:latin typeface="+mj-ea"/>
                <a:ea typeface="+mj-ea"/>
              </a:rPr>
              <a:t>ず</a:t>
            </a:r>
            <a:r>
              <a:rPr kumimoji="1" lang="ja-JP" altLang="en-US" dirty="0">
                <a:latin typeface="+mj-ea"/>
                <a:ea typeface="+mj-ea"/>
              </a:rPr>
              <a:t>ついた」</a:t>
            </a:r>
            <a:endParaRPr kumimoji="1" lang="en-US" altLang="ja-JP" dirty="0">
              <a:latin typeface="+mj-ea"/>
              <a:ea typeface="+mj-ea"/>
            </a:endParaRPr>
          </a:p>
          <a:p>
            <a:pPr>
              <a:tabLst>
                <a:tab pos="72000" algn="l"/>
              </a:tabLst>
            </a:pPr>
            <a:endParaRPr lang="en-US" altLang="ja-JP" dirty="0">
              <a:latin typeface="+mj-ea"/>
              <a:ea typeface="+mj-ea"/>
            </a:endParaRPr>
          </a:p>
          <a:p>
            <a:pPr>
              <a:tabLst>
                <a:tab pos="72000" algn="l"/>
              </a:tabLst>
            </a:pPr>
            <a:r>
              <a:rPr kumimoji="1" lang="ja-JP" altLang="en-US" dirty="0">
                <a:latin typeface="+mj-ea"/>
                <a:ea typeface="+mj-ea"/>
              </a:rPr>
              <a:t>　「さいやく」</a:t>
            </a:r>
            <a:endParaRPr kumimoji="1" lang="en-US" altLang="ja-JP" dirty="0">
              <a:latin typeface="+mj-ea"/>
              <a:ea typeface="+mj-ea"/>
            </a:endParaRPr>
          </a:p>
          <a:p>
            <a:pPr>
              <a:tabLst>
                <a:tab pos="72000" algn="l"/>
              </a:tabLst>
            </a:pPr>
            <a:r>
              <a:rPr lang="ja-JP" altLang="en-US" dirty="0">
                <a:solidFill>
                  <a:srgbClr val="FF0000"/>
                </a:solidFill>
                <a:latin typeface="+mj-ea"/>
                <a:ea typeface="+mj-ea"/>
              </a:rPr>
              <a:t>◯</a:t>
            </a:r>
            <a:r>
              <a:rPr lang="ja-JP" altLang="en-US" dirty="0">
                <a:latin typeface="+mj-ea"/>
                <a:ea typeface="+mj-ea"/>
              </a:rPr>
              <a:t>「さい</a:t>
            </a:r>
            <a:r>
              <a:rPr lang="ja-JP" altLang="en-US" u="sng" dirty="0">
                <a:latin typeface="+mj-ea"/>
                <a:ea typeface="+mj-ea"/>
              </a:rPr>
              <a:t>あ</a:t>
            </a:r>
            <a:r>
              <a:rPr lang="ja-JP" altLang="en-US" dirty="0">
                <a:latin typeface="+mj-ea"/>
                <a:ea typeface="+mj-ea"/>
              </a:rPr>
              <a:t>く」</a:t>
            </a:r>
            <a:endParaRPr kumimoji="1" lang="ja-JP" altLang="en-US" dirty="0">
              <a:latin typeface="+mj-ea"/>
              <a:ea typeface="+mj-ea"/>
            </a:endParaRPr>
          </a:p>
        </p:txBody>
      </p:sp>
      <p:sp>
        <p:nvSpPr>
          <p:cNvPr id="3" name="タイトル 2"/>
          <p:cNvSpPr>
            <a:spLocks noGrp="1"/>
          </p:cNvSpPr>
          <p:nvPr>
            <p:ph type="title"/>
          </p:nvPr>
        </p:nvSpPr>
        <p:spPr/>
        <p:txBody>
          <a:bodyPr/>
          <a:lstStyle/>
          <a:p>
            <a:r>
              <a:rPr lang="ja-JP" altLang="en-US" dirty="0"/>
              <a:t>間違い</a:t>
            </a:r>
            <a:r>
              <a:rPr lang="ja-JP" altLang="en-US" dirty="0" smtClean="0"/>
              <a:t>を</a:t>
            </a:r>
            <a:r>
              <a:rPr lang="ja-JP" altLang="en-US" dirty="0" err="1" smtClean="0"/>
              <a:t>探して</a:t>
            </a:r>
            <a:r>
              <a:rPr kumimoji="1" lang="ja-JP" altLang="en-US" dirty="0" err="1" smtClean="0"/>
              <a:t>を</a:t>
            </a:r>
            <a:r>
              <a:rPr kumimoji="1" lang="ja-JP" altLang="en-US" dirty="0"/>
              <a:t>してみよう</a:t>
            </a:r>
          </a:p>
        </p:txBody>
      </p:sp>
    </p:spTree>
    <p:extLst>
      <p:ext uri="{BB962C8B-B14F-4D97-AF65-F5344CB8AC3E}">
        <p14:creationId xmlns:p14="http://schemas.microsoft.com/office/powerpoint/2010/main" val="2489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まちがいさがしをしてみよう</a:t>
            </a:r>
          </a:p>
        </p:txBody>
      </p:sp>
      <p:sp>
        <p:nvSpPr>
          <p:cNvPr id="4" name="コンテンツ プレースホルダー 1"/>
          <p:cNvSpPr>
            <a:spLocks noGrp="1"/>
          </p:cNvSpPr>
          <p:nvPr>
            <p:ph sz="half" idx="1"/>
          </p:nvPr>
        </p:nvSpPr>
        <p:spPr>
          <a:xfrm>
            <a:off x="181723" y="3667874"/>
            <a:ext cx="7886701" cy="1712842"/>
          </a:xfrm>
        </p:spPr>
        <p:txBody>
          <a:bodyPr>
            <a:normAutofit/>
          </a:bodyPr>
          <a:lstStyle/>
          <a:p>
            <a:pPr algn="ctr"/>
            <a:r>
              <a:rPr lang="ja-JP" altLang="en-US" sz="9600" dirty="0">
                <a:solidFill>
                  <a:srgbClr val="FF0000"/>
                </a:solidFill>
              </a:rPr>
              <a:t>◯</a:t>
            </a:r>
            <a:r>
              <a:rPr lang="ja-JP" altLang="en-US" sz="9600" dirty="0">
                <a:latin typeface="+mj-ea"/>
                <a:ea typeface="+mj-ea"/>
              </a:rPr>
              <a:t>友</a:t>
            </a:r>
            <a:r>
              <a:rPr lang="ja-JP" altLang="en-US" sz="9600" u="sng" dirty="0">
                <a:latin typeface="+mj-ea"/>
                <a:ea typeface="+mj-ea"/>
              </a:rPr>
              <a:t>達</a:t>
            </a:r>
            <a:endParaRPr lang="en-US" altLang="ja-JP" sz="9600" u="sng" dirty="0">
              <a:latin typeface="+mj-ea"/>
              <a:ea typeface="+mj-ea"/>
            </a:endParaRPr>
          </a:p>
          <a:p>
            <a:pPr algn="ctr"/>
            <a:endParaRPr kumimoji="1" lang="ja-JP" altLang="en-US" sz="9600" u="sng" dirty="0"/>
          </a:p>
        </p:txBody>
      </p:sp>
      <p:pic>
        <p:nvPicPr>
          <p:cNvPr id="6" name="図 5"/>
          <p:cNvPicPr>
            <a:picLocks noChangeAspect="1"/>
          </p:cNvPicPr>
          <p:nvPr/>
        </p:nvPicPr>
        <p:blipFill>
          <a:blip r:embed="rId3"/>
          <a:stretch>
            <a:fillRect/>
          </a:stretch>
        </p:blipFill>
        <p:spPr>
          <a:xfrm>
            <a:off x="4693131" y="1921268"/>
            <a:ext cx="1253757" cy="1141898"/>
          </a:xfrm>
          <a:prstGeom prst="rect">
            <a:avLst/>
          </a:prstGeom>
        </p:spPr>
      </p:pic>
      <p:sp>
        <p:nvSpPr>
          <p:cNvPr id="7" name="コンテンツ プレースホルダー 1"/>
          <p:cNvSpPr txBox="1">
            <a:spLocks/>
          </p:cNvSpPr>
          <p:nvPr/>
        </p:nvSpPr>
        <p:spPr>
          <a:xfrm>
            <a:off x="-470686" y="1955032"/>
            <a:ext cx="7886701" cy="17128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9600" dirty="0">
                <a:solidFill>
                  <a:schemeClr val="accent5"/>
                </a:solidFill>
              </a:rPr>
              <a:t>　</a:t>
            </a:r>
            <a:r>
              <a:rPr lang="ja-JP" altLang="en-US" sz="9600" dirty="0">
                <a:latin typeface="+mj-ea"/>
                <a:ea typeface="+mj-ea"/>
              </a:rPr>
              <a:t>友</a:t>
            </a:r>
            <a:r>
              <a:rPr lang="ja-JP" altLang="en-US" sz="9600" u="sng" dirty="0">
                <a:latin typeface="+mj-ea"/>
                <a:ea typeface="+mj-ea"/>
              </a:rPr>
              <a:t>　</a:t>
            </a:r>
            <a:endParaRPr lang="en-US" altLang="ja-JP" sz="9600" u="sng" dirty="0">
              <a:latin typeface="+mj-ea"/>
              <a:ea typeface="+mj-ea"/>
            </a:endParaRPr>
          </a:p>
          <a:p>
            <a:pPr algn="ctr"/>
            <a:endParaRPr lang="ja-JP" altLang="en-US" sz="9600" u="sng" dirty="0"/>
          </a:p>
        </p:txBody>
      </p:sp>
    </p:spTree>
    <p:extLst>
      <p:ext uri="{BB962C8B-B14F-4D97-AF65-F5344CB8AC3E}">
        <p14:creationId xmlns:p14="http://schemas.microsoft.com/office/powerpoint/2010/main" val="38854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pPr marL="571500" indent="-571500">
              <a:buFont typeface="Arial" panose="020B0604020202020204" pitchFamily="34" charset="0"/>
              <a:buChar char="•"/>
            </a:pPr>
            <a:r>
              <a:rPr lang="ja-JP" altLang="en-US" dirty="0">
                <a:latin typeface="+mj-ea"/>
                <a:ea typeface="+mj-ea"/>
              </a:rPr>
              <a:t>自分の言葉で</a:t>
            </a:r>
            <a:r>
              <a:rPr lang="ja-JP" altLang="en-US" dirty="0" smtClean="0">
                <a:latin typeface="+mj-ea"/>
                <a:ea typeface="+mj-ea"/>
              </a:rPr>
              <a:t>考えよう。</a:t>
            </a:r>
            <a:endParaRPr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漢字、送りが</a:t>
            </a:r>
            <a:r>
              <a:rPr lang="ja-JP" altLang="en-US" dirty="0" err="1" smtClean="0">
                <a:latin typeface="+mj-ea"/>
                <a:ea typeface="+mj-ea"/>
              </a:rPr>
              <a:t>なの</a:t>
            </a:r>
            <a:r>
              <a:rPr lang="ja-JP" altLang="en-US" dirty="0" smtClean="0">
                <a:latin typeface="+mj-ea"/>
                <a:ea typeface="+mj-ea"/>
              </a:rPr>
              <a:t>間違いに</a:t>
            </a:r>
            <a:r>
              <a:rPr lang="ja-JP" altLang="en-US" dirty="0">
                <a:latin typeface="+mj-ea"/>
                <a:ea typeface="+mj-ea"/>
              </a:rPr>
              <a:t>注意</a:t>
            </a:r>
            <a:r>
              <a:rPr lang="ja-JP" altLang="en-US" dirty="0" smtClean="0">
                <a:latin typeface="+mj-ea"/>
                <a:ea typeface="+mj-ea"/>
              </a:rPr>
              <a:t>しよう。</a:t>
            </a:r>
            <a:endParaRPr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応募</a:t>
            </a:r>
            <a:r>
              <a:rPr lang="ja-JP" altLang="en-US" dirty="0" smtClean="0">
                <a:latin typeface="+mj-ea"/>
                <a:ea typeface="+mj-ea"/>
              </a:rPr>
              <a:t>する</a:t>
            </a:r>
            <a:r>
              <a:rPr lang="ja-JP" altLang="en-US" dirty="0">
                <a:latin typeface="+mj-ea"/>
                <a:ea typeface="+mj-ea"/>
              </a:rPr>
              <a:t>前にもう一度</a:t>
            </a:r>
            <a:r>
              <a:rPr lang="ja-JP" altLang="en-US" dirty="0" smtClean="0">
                <a:latin typeface="+mj-ea"/>
                <a:ea typeface="+mj-ea"/>
              </a:rPr>
              <a:t>見直そう。</a:t>
            </a:r>
            <a:r>
              <a:rPr lang="ja-JP" altLang="en-US" dirty="0">
                <a:latin typeface="+mj-ea"/>
                <a:ea typeface="+mj-ea"/>
              </a:rPr>
              <a:t/>
            </a:r>
            <a:br>
              <a:rPr lang="ja-JP" altLang="en-US" dirty="0">
                <a:latin typeface="+mj-ea"/>
                <a:ea typeface="+mj-ea"/>
              </a:rPr>
            </a:br>
            <a:r>
              <a:rPr lang="ja-JP" altLang="en-US" dirty="0">
                <a:latin typeface="+mj-ea"/>
                <a:ea typeface="+mj-ea"/>
              </a:rPr>
              <a:t>　</a:t>
            </a:r>
            <a:endParaRPr kumimoji="1" lang="ja-JP" altLang="en-US" dirty="0">
              <a:latin typeface="+mj-ea"/>
              <a:ea typeface="+mj-ea"/>
            </a:endParaRPr>
          </a:p>
        </p:txBody>
      </p:sp>
    </p:spTree>
    <p:extLst>
      <p:ext uri="{BB962C8B-B14F-4D97-AF65-F5344CB8AC3E}">
        <p14:creationId xmlns:p14="http://schemas.microsoft.com/office/powerpoint/2010/main" val="377243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91752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j-ea"/>
              </a:rPr>
              <a:t>標語</a:t>
            </a:r>
            <a:r>
              <a:rPr lang="ja-JP" altLang="en-US" dirty="0" smtClean="0">
                <a:latin typeface="+mj-ea"/>
              </a:rPr>
              <a:t>を</a:t>
            </a:r>
            <a:r>
              <a:rPr lang="ja-JP" altLang="en-US" dirty="0">
                <a:latin typeface="+mj-ea"/>
              </a:rPr>
              <a:t>作ろう</a:t>
            </a:r>
            <a:endParaRPr kumimoji="1" lang="ja-JP" altLang="en-US" dirty="0">
              <a:latin typeface="+mj-ea"/>
            </a:endParaRPr>
          </a:p>
        </p:txBody>
      </p:sp>
      <p:sp>
        <p:nvSpPr>
          <p:cNvPr id="4" name="コンテンツ プレースホルダー 3"/>
          <p:cNvSpPr>
            <a:spLocks noGrp="1"/>
          </p:cNvSpPr>
          <p:nvPr>
            <p:ph sz="half" idx="1"/>
          </p:nvPr>
        </p:nvSpPr>
        <p:spPr/>
        <p:txBody>
          <a:bodyPr/>
          <a:lstStyle/>
          <a:p>
            <a:r>
              <a:rPr lang="ja-JP" altLang="en-US" dirty="0"/>
              <a:t>対象：中・高校生</a:t>
            </a:r>
          </a:p>
        </p:txBody>
      </p:sp>
    </p:spTree>
    <p:extLst>
      <p:ext uri="{BB962C8B-B14F-4D97-AF65-F5344CB8AC3E}">
        <p14:creationId xmlns:p14="http://schemas.microsoft.com/office/powerpoint/2010/main" val="247603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t>本教材の使用方法　</a:t>
            </a:r>
            <a:r>
              <a:rPr lang="ja-JP" altLang="en-US" sz="2400" dirty="0"/>
              <a:t>標語を作ろう</a:t>
            </a:r>
            <a:r>
              <a:rPr kumimoji="1" lang="en-US" altLang="ja-JP" sz="2400" dirty="0" smtClean="0"/>
              <a:t>_</a:t>
            </a:r>
            <a:r>
              <a:rPr lang="ja-JP" altLang="en-US" sz="2400" dirty="0"/>
              <a:t>中学生・高校生</a:t>
            </a:r>
            <a:endParaRPr kumimoji="1" lang="ja-JP" altLang="en-US" sz="2400" dirty="0"/>
          </a:p>
        </p:txBody>
      </p:sp>
      <p:sp>
        <p:nvSpPr>
          <p:cNvPr id="3" name="タイトル 1"/>
          <p:cNvSpPr txBox="1">
            <a:spLocks/>
          </p:cNvSpPr>
          <p:nvPr/>
        </p:nvSpPr>
        <p:spPr>
          <a:xfrm>
            <a:off x="102940" y="2098123"/>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本教材のねらい</a:t>
            </a:r>
          </a:p>
        </p:txBody>
      </p:sp>
      <p:sp>
        <p:nvSpPr>
          <p:cNvPr id="6" name="タイトル 1"/>
          <p:cNvSpPr txBox="1">
            <a:spLocks/>
          </p:cNvSpPr>
          <p:nvPr/>
        </p:nvSpPr>
        <p:spPr>
          <a:xfrm>
            <a:off x="102940" y="765881"/>
            <a:ext cx="5389945" cy="442269"/>
          </a:xfrm>
          <a:prstGeom prst="rect">
            <a:avLst/>
          </a:prstGeom>
          <a:ln w="28575">
            <a:solidFill>
              <a:schemeClr val="accent2"/>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テーマ⑤標語をつくろう　教材のねらい</a:t>
            </a:r>
          </a:p>
        </p:txBody>
      </p:sp>
      <p:sp>
        <p:nvSpPr>
          <p:cNvPr id="7" name="テキスト ボックス 6"/>
          <p:cNvSpPr txBox="1"/>
          <p:nvPr/>
        </p:nvSpPr>
        <p:spPr>
          <a:xfrm>
            <a:off x="102940" y="1363408"/>
            <a:ext cx="8956298" cy="646331"/>
          </a:xfrm>
          <a:prstGeom prst="rect">
            <a:avLst/>
          </a:prstGeom>
          <a:noFill/>
        </p:spPr>
        <p:txBody>
          <a:bodyPr wrap="none" rtlCol="0">
            <a:spAutoFit/>
          </a:bodyPr>
          <a:lstStyle/>
          <a:p>
            <a:r>
              <a:rPr lang="ja-JP" altLang="en-US" dirty="0">
                <a:solidFill>
                  <a:prstClr val="black"/>
                </a:solidFill>
              </a:rPr>
              <a:t>情報モラル、情報セキュリティを学び、考えた上で、自分の為に、また人に伝える</a:t>
            </a:r>
            <a:endParaRPr lang="en-US" altLang="ja-JP" dirty="0">
              <a:solidFill>
                <a:prstClr val="black"/>
              </a:solidFill>
            </a:endParaRPr>
          </a:p>
          <a:p>
            <a:r>
              <a:rPr lang="ja-JP" altLang="en-US" dirty="0">
                <a:solidFill>
                  <a:prstClr val="black"/>
                </a:solidFill>
              </a:rPr>
              <a:t>為に標語を作成するワーク。標語を作る上でのポイントや注意点を学ぶ。</a:t>
            </a:r>
            <a:endParaRPr lang="en-US" altLang="ja-JP" dirty="0">
              <a:solidFill>
                <a:prstClr val="black"/>
              </a:solidFill>
            </a:endParaRPr>
          </a:p>
        </p:txBody>
      </p:sp>
      <p:sp>
        <p:nvSpPr>
          <p:cNvPr id="8" name="タイトル 1"/>
          <p:cNvSpPr txBox="1">
            <a:spLocks/>
          </p:cNvSpPr>
          <p:nvPr/>
        </p:nvSpPr>
        <p:spPr>
          <a:xfrm>
            <a:off x="102940" y="3285753"/>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指導のポイント</a:t>
            </a:r>
          </a:p>
        </p:txBody>
      </p:sp>
      <p:sp>
        <p:nvSpPr>
          <p:cNvPr id="10" name="テキスト ボックス 9"/>
          <p:cNvSpPr txBox="1"/>
          <p:nvPr/>
        </p:nvSpPr>
        <p:spPr>
          <a:xfrm>
            <a:off x="78091" y="3815032"/>
            <a:ext cx="8811393" cy="2031325"/>
          </a:xfrm>
          <a:prstGeom prst="rect">
            <a:avLst/>
          </a:prstGeom>
          <a:noFill/>
        </p:spPr>
        <p:txBody>
          <a:bodyPr wrap="square" rtlCol="0">
            <a:spAutoFit/>
          </a:bodyPr>
          <a:lstStyle/>
          <a:p>
            <a:r>
              <a:rPr lang="ja-JP" altLang="en-US" dirty="0">
                <a:solidFill>
                  <a:prstClr val="black"/>
                </a:solidFill>
              </a:rPr>
              <a:t>標語を作る上で、著作権、肖像権などのプライバシー権、商標権などに気を付けること。誤字</a:t>
            </a:r>
            <a:r>
              <a:rPr lang="ja-JP" altLang="en-US" dirty="0">
                <a:solidFill>
                  <a:prstClr val="black"/>
                </a:solidFill>
              </a:rPr>
              <a:t>脱字をなくすこと。人のまねをしないことを伝える。</a:t>
            </a:r>
            <a:endParaRPr lang="en-US" altLang="ja-JP" dirty="0">
              <a:solidFill>
                <a:prstClr val="black"/>
              </a:solidFill>
            </a:endParaRPr>
          </a:p>
          <a:p>
            <a:r>
              <a:rPr lang="ja-JP" altLang="en-US" dirty="0">
                <a:solidFill>
                  <a:prstClr val="black"/>
                </a:solidFill>
              </a:rPr>
              <a:t>学習の最後に標語を作成し、グループワークでお互いに作品を鑑賞する時間を作るなどの活動にも適している</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また</a:t>
            </a:r>
            <a:r>
              <a:rPr lang="ja-JP" altLang="en-US" dirty="0">
                <a:solidFill>
                  <a:prstClr val="black"/>
                </a:solidFill>
              </a:rPr>
              <a:t>来年の</a:t>
            </a:r>
            <a:r>
              <a:rPr lang="en-US" altLang="ja-JP" dirty="0">
                <a:solidFill>
                  <a:prstClr val="black"/>
                </a:solidFill>
              </a:rPr>
              <a:t>IPA</a:t>
            </a:r>
            <a:r>
              <a:rPr lang="ja-JP" altLang="en-US" dirty="0">
                <a:solidFill>
                  <a:prstClr val="black"/>
                </a:solidFill>
              </a:rPr>
              <a:t>の情報モラルセキュリティコンクールへの出品の機会もあるので、こちらもアナウンスする。</a:t>
            </a:r>
            <a:endParaRPr lang="en-US" altLang="ja-JP" dirty="0">
              <a:solidFill>
                <a:prstClr val="black"/>
              </a:solidFill>
            </a:endParaRPr>
          </a:p>
          <a:p>
            <a:endParaRPr lang="en-US" altLang="ja-JP" dirty="0">
              <a:solidFill>
                <a:prstClr val="black"/>
              </a:solidFill>
            </a:endParaRPr>
          </a:p>
        </p:txBody>
      </p:sp>
      <p:sp>
        <p:nvSpPr>
          <p:cNvPr id="13" name="テキスト ボックス 12"/>
          <p:cNvSpPr txBox="1"/>
          <p:nvPr/>
        </p:nvSpPr>
        <p:spPr>
          <a:xfrm>
            <a:off x="45396" y="2631822"/>
            <a:ext cx="8844088" cy="646331"/>
          </a:xfrm>
          <a:prstGeom prst="rect">
            <a:avLst/>
          </a:prstGeom>
          <a:noFill/>
        </p:spPr>
        <p:txBody>
          <a:bodyPr wrap="none" rtlCol="0">
            <a:spAutoFit/>
          </a:bodyPr>
          <a:lstStyle/>
          <a:p>
            <a:r>
              <a:rPr lang="ja-JP" altLang="en-US" dirty="0">
                <a:solidFill>
                  <a:prstClr val="black"/>
                </a:solidFill>
              </a:rPr>
              <a:t>標語って何だろう？から、標語を作るためのポイントを学ぶ。</a:t>
            </a:r>
            <a:endParaRPr lang="en-US" altLang="ja-JP" dirty="0">
              <a:solidFill>
                <a:prstClr val="black"/>
              </a:solidFill>
            </a:endParaRPr>
          </a:p>
          <a:p>
            <a:r>
              <a:rPr lang="en-US" altLang="ja-JP" dirty="0">
                <a:solidFill>
                  <a:prstClr val="black"/>
                </a:solidFill>
              </a:rPr>
              <a:t>1.</a:t>
            </a:r>
            <a:r>
              <a:rPr lang="ja-JP" altLang="en-US" dirty="0">
                <a:solidFill>
                  <a:prstClr val="black"/>
                </a:solidFill>
              </a:rPr>
              <a:t>テーマの設定　</a:t>
            </a:r>
            <a:r>
              <a:rPr lang="en-US" altLang="ja-JP" dirty="0">
                <a:solidFill>
                  <a:prstClr val="black"/>
                </a:solidFill>
              </a:rPr>
              <a:t>2.</a:t>
            </a:r>
            <a:r>
              <a:rPr lang="ja-JP" altLang="en-US" dirty="0">
                <a:solidFill>
                  <a:prstClr val="black"/>
                </a:solidFill>
              </a:rPr>
              <a:t>キーワード設定、また良い標語を鑑賞し、自分の標語を見直す。</a:t>
            </a:r>
            <a:endParaRPr lang="en-US" altLang="ja-JP" dirty="0">
              <a:solidFill>
                <a:prstClr val="black"/>
              </a:solidFill>
            </a:endParaRPr>
          </a:p>
        </p:txBody>
      </p:sp>
    </p:spTree>
    <p:extLst>
      <p:ext uri="{BB962C8B-B14F-4D97-AF65-F5344CB8AC3E}">
        <p14:creationId xmlns:p14="http://schemas.microsoft.com/office/powerpoint/2010/main" val="426942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7171069" y="4959636"/>
            <a:ext cx="1642875" cy="1513335"/>
          </a:xfrm>
        </p:spPr>
      </p:pic>
      <p:sp>
        <p:nvSpPr>
          <p:cNvPr id="5" name="タイトル 4"/>
          <p:cNvSpPr>
            <a:spLocks noGrp="1"/>
          </p:cNvSpPr>
          <p:nvPr>
            <p:ph type="title"/>
          </p:nvPr>
        </p:nvSpPr>
        <p:spPr/>
        <p:txBody>
          <a:bodyPr/>
          <a:lstStyle/>
          <a:p>
            <a:r>
              <a:rPr lang="ja-JP" altLang="en-US" dirty="0" smtClean="0"/>
              <a:t>標</a:t>
            </a:r>
            <a:r>
              <a:rPr kumimoji="1" lang="ja-JP" altLang="en-US" dirty="0" smtClean="0"/>
              <a:t>語って</a:t>
            </a:r>
            <a:r>
              <a:rPr kumimoji="1" lang="ja-JP" altLang="en-US" dirty="0"/>
              <a:t>何？</a:t>
            </a:r>
          </a:p>
        </p:txBody>
      </p:sp>
      <p:sp>
        <p:nvSpPr>
          <p:cNvPr id="7" name="テキスト ボックス 6"/>
          <p:cNvSpPr txBox="1"/>
          <p:nvPr/>
        </p:nvSpPr>
        <p:spPr>
          <a:xfrm>
            <a:off x="691661" y="1337092"/>
            <a:ext cx="7760677" cy="1323439"/>
          </a:xfrm>
          <a:prstGeom prst="rect">
            <a:avLst/>
          </a:prstGeom>
          <a:noFill/>
        </p:spPr>
        <p:txBody>
          <a:bodyPr wrap="square" rtlCol="0">
            <a:spAutoFit/>
          </a:bodyPr>
          <a:lstStyle/>
          <a:p>
            <a:r>
              <a:rPr lang="ja-JP" altLang="en-US" sz="4000" dirty="0">
                <a:latin typeface="+mj-ea"/>
                <a:ea typeface="+mj-ea"/>
              </a:rPr>
              <a:t>　　</a:t>
            </a:r>
            <a:r>
              <a:rPr lang="ja-JP" altLang="en-US" sz="4000" dirty="0" smtClean="0">
                <a:latin typeface="+mj-ea"/>
                <a:ea typeface="+mj-ea"/>
              </a:rPr>
              <a:t>　伝えたいこと</a:t>
            </a:r>
            <a:r>
              <a:rPr lang="ja-JP" altLang="en-US" sz="4000" dirty="0">
                <a:latin typeface="+mj-ea"/>
                <a:ea typeface="+mj-ea"/>
              </a:rPr>
              <a:t>を</a:t>
            </a:r>
            <a:endParaRPr lang="en-US" altLang="ja-JP" sz="4000" dirty="0">
              <a:latin typeface="+mj-ea"/>
              <a:ea typeface="+mj-ea"/>
            </a:endParaRPr>
          </a:p>
          <a:p>
            <a:pPr algn="ctr"/>
            <a:r>
              <a:rPr lang="ja-JP" altLang="en-US" sz="4000" dirty="0">
                <a:latin typeface="+mj-ea"/>
                <a:ea typeface="+mj-ea"/>
              </a:rPr>
              <a:t>短い言葉でまとめる</a:t>
            </a:r>
            <a:r>
              <a:rPr lang="ja-JP" altLang="en-US" sz="4000" dirty="0" smtClean="0">
                <a:latin typeface="+mj-ea"/>
                <a:ea typeface="+mj-ea"/>
              </a:rPr>
              <a:t>こと。</a:t>
            </a:r>
            <a:endParaRPr lang="en-US" altLang="ja-JP" sz="4000" dirty="0">
              <a:latin typeface="+mj-ea"/>
              <a:ea typeface="+mj-ea"/>
            </a:endParaRPr>
          </a:p>
        </p:txBody>
      </p:sp>
      <p:sp>
        <p:nvSpPr>
          <p:cNvPr id="8" name="円形吹き出し 7"/>
          <p:cNvSpPr/>
          <p:nvPr/>
        </p:nvSpPr>
        <p:spPr>
          <a:xfrm rot="20872114">
            <a:off x="4038166" y="2902926"/>
            <a:ext cx="3763523" cy="2215892"/>
          </a:xfrm>
          <a:prstGeom prst="wedgeEllipseCallout">
            <a:avLst>
              <a:gd name="adj1" fmla="val 30090"/>
              <a:gd name="adj2" fmla="val 646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テンポもいいし、</a:t>
            </a:r>
            <a:endParaRPr kumimoji="1" lang="en-US" altLang="ja-JP" sz="2400" dirty="0">
              <a:solidFill>
                <a:schemeClr val="tx1"/>
              </a:solidFill>
              <a:latin typeface="+mj-ea"/>
              <a:ea typeface="+mj-ea"/>
            </a:endParaRPr>
          </a:p>
          <a:p>
            <a:pPr algn="ctr"/>
            <a:r>
              <a:rPr lang="ja-JP" altLang="en-US" sz="2400" dirty="0">
                <a:solidFill>
                  <a:schemeClr val="tx1"/>
                </a:solidFill>
                <a:latin typeface="+mj-ea"/>
                <a:ea typeface="+mj-ea"/>
              </a:rPr>
              <a:t>伝えたい</a:t>
            </a:r>
            <a:r>
              <a:rPr kumimoji="1" lang="ja-JP" altLang="en-US" sz="2400" dirty="0" smtClean="0">
                <a:solidFill>
                  <a:schemeClr val="tx1"/>
                </a:solidFill>
                <a:latin typeface="+mj-ea"/>
                <a:ea typeface="+mj-ea"/>
              </a:rPr>
              <a:t>こと</a:t>
            </a:r>
            <a:r>
              <a:rPr kumimoji="1" lang="ja-JP" altLang="en-US" sz="2400" dirty="0">
                <a:solidFill>
                  <a:schemeClr val="tx1"/>
                </a:solidFill>
                <a:latin typeface="+mj-ea"/>
                <a:ea typeface="+mj-ea"/>
              </a:rPr>
              <a:t>が</a:t>
            </a:r>
            <a:endParaRPr kumimoji="1" lang="en-US" altLang="ja-JP" sz="2400" dirty="0">
              <a:solidFill>
                <a:schemeClr val="tx1"/>
              </a:solidFill>
              <a:latin typeface="+mj-ea"/>
              <a:ea typeface="+mj-ea"/>
            </a:endParaRPr>
          </a:p>
          <a:p>
            <a:pPr algn="ctr"/>
            <a:r>
              <a:rPr lang="ja-JP" altLang="en-US" sz="2400" dirty="0">
                <a:solidFill>
                  <a:schemeClr val="tx1"/>
                </a:solidFill>
                <a:latin typeface="+mj-ea"/>
                <a:ea typeface="+mj-ea"/>
              </a:rPr>
              <a:t>よくわかる</a:t>
            </a:r>
            <a:r>
              <a:rPr lang="ja-JP" altLang="en-US" sz="2400" dirty="0" smtClean="0">
                <a:solidFill>
                  <a:schemeClr val="tx1"/>
                </a:solidFill>
                <a:latin typeface="+mj-ea"/>
                <a:ea typeface="+mj-ea"/>
              </a:rPr>
              <a:t>ね。</a:t>
            </a:r>
            <a:endParaRPr kumimoji="1" lang="ja-JP" altLang="en-US" sz="2400" dirty="0">
              <a:solidFill>
                <a:schemeClr val="tx1"/>
              </a:solidFill>
              <a:latin typeface="+mj-ea"/>
              <a:ea typeface="+mj-ea"/>
            </a:endParaRPr>
          </a:p>
        </p:txBody>
      </p:sp>
      <p:sp>
        <p:nvSpPr>
          <p:cNvPr id="10" name="正方形/長方形 9"/>
          <p:cNvSpPr/>
          <p:nvPr/>
        </p:nvSpPr>
        <p:spPr>
          <a:xfrm>
            <a:off x="2126306" y="6180181"/>
            <a:ext cx="6316596" cy="830997"/>
          </a:xfrm>
          <a:prstGeom prst="rect">
            <a:avLst/>
          </a:prstGeom>
        </p:spPr>
        <p:txBody>
          <a:bodyPr wrap="square">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千葉県 日出学園小学校 </a:t>
            </a:r>
            <a:r>
              <a:rPr lang="en-US" altLang="zh-TW" sz="1200" dirty="0">
                <a:latin typeface="+mj-ea"/>
                <a:ea typeface="+mj-ea"/>
              </a:rPr>
              <a:t>5</a:t>
            </a:r>
            <a:r>
              <a:rPr lang="zh-TW" altLang="en-US" sz="1200" dirty="0">
                <a:latin typeface="+mj-ea"/>
                <a:ea typeface="+mj-ea"/>
              </a:rPr>
              <a:t>年</a:t>
            </a:r>
            <a:r>
              <a:rPr lang="ja-JP" altLang="en-US" sz="1200" dirty="0">
                <a:latin typeface="+mj-ea"/>
                <a:ea typeface="+mj-ea"/>
              </a:rPr>
              <a:t>（当時）</a:t>
            </a:r>
            <a:r>
              <a:rPr lang="zh-TW" altLang="en-US" sz="1200" dirty="0">
                <a:latin typeface="+mj-ea"/>
                <a:ea typeface="+mj-ea"/>
              </a:rPr>
              <a:t>和田　瑠子</a:t>
            </a:r>
            <a:r>
              <a:rPr lang="ja-JP" altLang="en-US" sz="1200" dirty="0" err="1">
                <a:latin typeface="+mj-ea"/>
                <a:ea typeface="+mj-ea"/>
              </a:rPr>
              <a:t>さん</a:t>
            </a:r>
            <a:endParaRPr lang="zh-TW" altLang="en-US" sz="1200" dirty="0">
              <a:latin typeface="+mj-ea"/>
              <a:ea typeface="+mj-ea"/>
            </a:endParaRPr>
          </a:p>
          <a:p>
            <a:endParaRPr lang="ja-JP" altLang="en-US" sz="1200" dirty="0">
              <a:latin typeface="+mj-ea"/>
              <a:ea typeface="+mj-ea"/>
            </a:endParaRPr>
          </a:p>
        </p:txBody>
      </p:sp>
      <p:pic>
        <p:nvPicPr>
          <p:cNvPr id="2" name="図 1"/>
          <p:cNvPicPr>
            <a:picLocks noChangeAspect="1"/>
          </p:cNvPicPr>
          <p:nvPr/>
        </p:nvPicPr>
        <p:blipFill>
          <a:blip r:embed="rId4"/>
          <a:stretch>
            <a:fillRect/>
          </a:stretch>
        </p:blipFill>
        <p:spPr>
          <a:xfrm>
            <a:off x="1426824" y="2843325"/>
            <a:ext cx="2295187" cy="3196868"/>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41756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257300" y="1687307"/>
            <a:ext cx="7886700" cy="3822895"/>
          </a:xfrm>
        </p:spPr>
        <p:txBody>
          <a:bodyPr vert="horz" anchor="ctr">
            <a:normAutofit/>
          </a:bodyPr>
          <a:lstStyle/>
          <a:p>
            <a:r>
              <a:rPr lang="ja-JP" altLang="en-US" sz="5400" dirty="0">
                <a:latin typeface="+mj-ea"/>
              </a:rPr>
              <a:t>標語</a:t>
            </a:r>
            <a:r>
              <a:rPr lang="ja-JP" altLang="en-US" sz="5400" dirty="0" smtClean="0">
                <a:latin typeface="+mj-ea"/>
              </a:rPr>
              <a:t>を</a:t>
            </a:r>
            <a:r>
              <a:rPr lang="ja-JP" altLang="en-US" sz="5400" dirty="0">
                <a:latin typeface="+mj-ea"/>
              </a:rPr>
              <a:t>作ってみよう</a:t>
            </a:r>
            <a:endParaRPr kumimoji="1" lang="ja-JP" altLang="en-US" sz="5400" dirty="0">
              <a:latin typeface="+mj-ea"/>
            </a:endParaRPr>
          </a:p>
        </p:txBody>
      </p:sp>
    </p:spTree>
    <p:extLst>
      <p:ext uri="{BB962C8B-B14F-4D97-AF65-F5344CB8AC3E}">
        <p14:creationId xmlns:p14="http://schemas.microsoft.com/office/powerpoint/2010/main" val="256073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lstStyle/>
          <a:p>
            <a:r>
              <a:rPr lang="ja-JP" altLang="en-US" dirty="0">
                <a:latin typeface="+mj-ea"/>
                <a:ea typeface="+mj-ea"/>
              </a:rPr>
              <a:t>インターネット安全教室を聞いて</a:t>
            </a:r>
            <a:r>
              <a:rPr lang="en-US" altLang="ja-JP" dirty="0">
                <a:latin typeface="+mj-ea"/>
                <a:ea typeface="+mj-ea"/>
              </a:rPr>
              <a:t>…</a:t>
            </a:r>
          </a:p>
          <a:p>
            <a:endParaRPr lang="en-US" altLang="ja-JP" dirty="0">
              <a:latin typeface="+mj-ea"/>
              <a:ea typeface="+mj-ea"/>
            </a:endParaRPr>
          </a:p>
          <a:p>
            <a:r>
              <a:rPr lang="ja-JP" altLang="en-US" dirty="0">
                <a:latin typeface="+mj-ea"/>
                <a:ea typeface="+mj-ea"/>
              </a:rPr>
              <a:t>・大切だと思った</a:t>
            </a:r>
            <a:r>
              <a:rPr lang="ja-JP" altLang="en-US" dirty="0" smtClean="0">
                <a:latin typeface="+mj-ea"/>
                <a:ea typeface="+mj-ea"/>
              </a:rPr>
              <a:t>こと。</a:t>
            </a:r>
            <a:endParaRPr lang="ja-JP" altLang="en-US" dirty="0">
              <a:latin typeface="+mj-ea"/>
              <a:ea typeface="+mj-ea"/>
            </a:endParaRPr>
          </a:p>
          <a:p>
            <a:r>
              <a:rPr lang="ja-JP" altLang="en-US" dirty="0">
                <a:latin typeface="+mj-ea"/>
                <a:ea typeface="+mj-ea"/>
              </a:rPr>
              <a:t>・気をつけたいと思った</a:t>
            </a:r>
            <a:r>
              <a:rPr lang="ja-JP" altLang="en-US" dirty="0" smtClean="0">
                <a:latin typeface="+mj-ea"/>
                <a:ea typeface="+mj-ea"/>
              </a:rPr>
              <a:t>こと。</a:t>
            </a:r>
            <a:endParaRPr kumimoji="1" lang="ja-JP" altLang="en-US" dirty="0">
              <a:latin typeface="+mj-ea"/>
              <a:ea typeface="+mj-ea"/>
            </a:endParaRPr>
          </a:p>
        </p:txBody>
      </p:sp>
      <p:sp>
        <p:nvSpPr>
          <p:cNvPr id="4" name="タイトル 3"/>
          <p:cNvSpPr>
            <a:spLocks noGrp="1"/>
          </p:cNvSpPr>
          <p:nvPr>
            <p:ph type="title"/>
          </p:nvPr>
        </p:nvSpPr>
        <p:spPr/>
        <p:txBody>
          <a:bodyPr/>
          <a:lstStyle/>
          <a:p>
            <a:r>
              <a:rPr kumimoji="1" lang="en-US" altLang="ja-JP" dirty="0"/>
              <a:t>1.</a:t>
            </a:r>
            <a:r>
              <a:rPr kumimoji="1" lang="ja-JP" altLang="en-US" dirty="0"/>
              <a:t> テーマを決めよう</a:t>
            </a:r>
          </a:p>
        </p:txBody>
      </p:sp>
      <p:sp>
        <p:nvSpPr>
          <p:cNvPr id="6" name="四角形: 対角を丸める 9">
            <a:extLst>
              <a:ext uri="{FF2B5EF4-FFF2-40B4-BE49-F238E27FC236}">
                <a16:creationId xmlns:a16="http://schemas.microsoft.com/office/drawing/2014/main" xmlns="" id="{7E6C944B-2845-4E5E-A5EB-716F1B7EEE03}"/>
              </a:ext>
            </a:extLst>
          </p:cNvPr>
          <p:cNvSpPr/>
          <p:nvPr/>
        </p:nvSpPr>
        <p:spPr>
          <a:xfrm flipH="1">
            <a:off x="965125" y="4496715"/>
            <a:ext cx="7331255" cy="1359554"/>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mj-ea"/>
                <a:ea typeface="+mj-ea"/>
              </a:rPr>
              <a:t>伝えたい</a:t>
            </a:r>
            <a:r>
              <a:rPr kumimoji="1" lang="ja-JP" altLang="en-US" sz="3600" dirty="0" smtClean="0">
                <a:solidFill>
                  <a:schemeClr val="tx1"/>
                </a:solidFill>
                <a:latin typeface="+mj-ea"/>
                <a:ea typeface="+mj-ea"/>
              </a:rPr>
              <a:t>こと</a:t>
            </a:r>
            <a:r>
              <a:rPr kumimoji="1" lang="ja-JP" altLang="en-US" sz="3600" dirty="0">
                <a:solidFill>
                  <a:schemeClr val="tx1"/>
                </a:solidFill>
                <a:latin typeface="+mj-ea"/>
                <a:ea typeface="+mj-ea"/>
              </a:rPr>
              <a:t>を</a:t>
            </a:r>
            <a:r>
              <a:rPr kumimoji="1" lang="ja-JP" altLang="en-US" sz="3600" dirty="0" smtClean="0">
                <a:solidFill>
                  <a:schemeClr val="tx1"/>
                </a:solidFill>
                <a:latin typeface="+mj-ea"/>
                <a:ea typeface="+mj-ea"/>
              </a:rPr>
              <a:t>１つ選ぼう。</a:t>
            </a:r>
            <a:endParaRPr kumimoji="1" lang="ja-JP" altLang="en-US" sz="3600" dirty="0">
              <a:solidFill>
                <a:schemeClr val="tx1"/>
              </a:solidFill>
              <a:latin typeface="+mj-ea"/>
              <a:ea typeface="+mj-ea"/>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 y="4263350"/>
            <a:ext cx="1073062" cy="108918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684" y="5415676"/>
            <a:ext cx="1402661" cy="1081981"/>
          </a:xfrm>
          <a:prstGeom prst="rect">
            <a:avLst/>
          </a:prstGeom>
        </p:spPr>
      </p:pic>
    </p:spTree>
    <p:extLst>
      <p:ext uri="{BB962C8B-B14F-4D97-AF65-F5344CB8AC3E}">
        <p14:creationId xmlns:p14="http://schemas.microsoft.com/office/powerpoint/2010/main" val="18960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866" y="4968471"/>
            <a:ext cx="1327407" cy="1693167"/>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20" y="4488055"/>
            <a:ext cx="1642875" cy="1513335"/>
          </a:xfrm>
          <a:prstGeom prst="rect">
            <a:avLst/>
          </a:prstGeom>
        </p:spPr>
      </p:pic>
      <p:sp>
        <p:nvSpPr>
          <p:cNvPr id="2" name="コンテンツ プレースホルダー 1"/>
          <p:cNvSpPr>
            <a:spLocks noGrp="1"/>
          </p:cNvSpPr>
          <p:nvPr>
            <p:ph sz="half" idx="1"/>
          </p:nvPr>
        </p:nvSpPr>
        <p:spPr/>
        <p:txBody>
          <a:bodyPr/>
          <a:lstStyle/>
          <a:p>
            <a:r>
              <a:rPr lang="ja-JP" altLang="en-US" dirty="0">
                <a:latin typeface="+mj-ea"/>
                <a:ea typeface="+mj-ea"/>
              </a:rPr>
              <a:t>・パソコン</a:t>
            </a:r>
            <a:r>
              <a:rPr lang="en-US" altLang="ja-JP" dirty="0">
                <a:latin typeface="+mj-ea"/>
                <a:ea typeface="+mj-ea"/>
              </a:rPr>
              <a:t>			</a:t>
            </a:r>
            <a:r>
              <a:rPr lang="ja-JP" altLang="en-US" dirty="0">
                <a:latin typeface="+mj-ea"/>
                <a:ea typeface="+mj-ea"/>
              </a:rPr>
              <a:t>・ルール　　　　　</a:t>
            </a:r>
          </a:p>
          <a:p>
            <a:r>
              <a:rPr lang="ja-JP" altLang="en-US" dirty="0">
                <a:latin typeface="+mj-ea"/>
                <a:ea typeface="+mj-ea"/>
              </a:rPr>
              <a:t>・スマートフォン </a:t>
            </a:r>
            <a:r>
              <a:rPr lang="en-US" altLang="ja-JP" dirty="0">
                <a:latin typeface="+mj-ea"/>
                <a:ea typeface="+mj-ea"/>
              </a:rPr>
              <a:t>	</a:t>
            </a:r>
            <a:r>
              <a:rPr lang="ja-JP" altLang="en-US" dirty="0">
                <a:latin typeface="+mj-ea"/>
                <a:ea typeface="+mj-ea"/>
              </a:rPr>
              <a:t>・ウイルス</a:t>
            </a:r>
            <a:endParaRPr lang="en-US" altLang="ja-JP" dirty="0">
              <a:latin typeface="+mj-ea"/>
              <a:ea typeface="+mj-ea"/>
            </a:endParaRPr>
          </a:p>
          <a:p>
            <a:r>
              <a:rPr lang="ja-JP" altLang="en-US" dirty="0">
                <a:latin typeface="+mj-ea"/>
                <a:ea typeface="+mj-ea"/>
              </a:rPr>
              <a:t>・パスワード　　 </a:t>
            </a:r>
            <a:r>
              <a:rPr lang="en-US" altLang="ja-JP" dirty="0">
                <a:latin typeface="+mj-ea"/>
                <a:ea typeface="+mj-ea"/>
              </a:rPr>
              <a:t>	</a:t>
            </a:r>
            <a:r>
              <a:rPr lang="ja-JP" altLang="en-US" dirty="0">
                <a:latin typeface="+mj-ea"/>
                <a:ea typeface="+mj-ea"/>
              </a:rPr>
              <a:t>・オンライン                                            　     </a:t>
            </a:r>
          </a:p>
          <a:p>
            <a:r>
              <a:rPr lang="ja-JP" altLang="en-US" dirty="0">
                <a:latin typeface="+mj-ea"/>
                <a:ea typeface="+mj-ea"/>
              </a:rPr>
              <a:t>                                 </a:t>
            </a:r>
            <a:r>
              <a:rPr lang="ja-JP" altLang="en-US" dirty="0" smtClean="0">
                <a:latin typeface="+mj-ea"/>
                <a:ea typeface="+mj-ea"/>
              </a:rPr>
              <a:t>などなど</a:t>
            </a:r>
            <a:r>
              <a:rPr lang="en-US" altLang="ja-JP" dirty="0" smtClean="0">
                <a:latin typeface="+mj-ea"/>
                <a:ea typeface="+mj-ea"/>
              </a:rPr>
              <a:t>… </a:t>
            </a:r>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en-US" altLang="ja-JP" dirty="0"/>
              <a:t>2.</a:t>
            </a:r>
            <a:r>
              <a:rPr kumimoji="1" lang="ja-JP" altLang="en-US" dirty="0"/>
              <a:t>キーワードを決めよう</a:t>
            </a:r>
          </a:p>
        </p:txBody>
      </p:sp>
      <p:sp>
        <p:nvSpPr>
          <p:cNvPr id="4" name="円形吹き出し 3"/>
          <p:cNvSpPr/>
          <p:nvPr/>
        </p:nvSpPr>
        <p:spPr>
          <a:xfrm>
            <a:off x="1712572" y="3562681"/>
            <a:ext cx="3470740" cy="1340778"/>
          </a:xfrm>
          <a:prstGeom prst="wedgeEllipseCallout">
            <a:avLst>
              <a:gd name="adj1" fmla="val -48215"/>
              <a:gd name="adj2" fmla="val 456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テーマに</a:t>
            </a:r>
            <a:r>
              <a:rPr lang="ja-JP" altLang="en-US" sz="2400" dirty="0">
                <a:solidFill>
                  <a:schemeClr val="tx1"/>
                </a:solidFill>
                <a:latin typeface="+mj-ea"/>
                <a:ea typeface="+mj-ea"/>
              </a:rPr>
              <a:t>合う</a:t>
            </a:r>
            <a:r>
              <a:rPr kumimoji="1" lang="en-US" altLang="ja-JP" sz="2400" dirty="0">
                <a:solidFill>
                  <a:schemeClr val="tx1"/>
                </a:solidFill>
                <a:latin typeface="+mj-ea"/>
                <a:ea typeface="+mj-ea"/>
              </a:rPr>
              <a:t/>
            </a:r>
            <a:br>
              <a:rPr kumimoji="1" lang="en-US" altLang="ja-JP" sz="2400" dirty="0">
                <a:solidFill>
                  <a:schemeClr val="tx1"/>
                </a:solidFill>
                <a:latin typeface="+mj-ea"/>
                <a:ea typeface="+mj-ea"/>
              </a:rPr>
            </a:br>
            <a:r>
              <a:rPr kumimoji="1" lang="ja-JP" altLang="en-US" sz="2400" dirty="0">
                <a:solidFill>
                  <a:schemeClr val="tx1"/>
                </a:solidFill>
                <a:latin typeface="+mj-ea"/>
                <a:ea typeface="+mj-ea"/>
              </a:rPr>
              <a:t>言葉を</a:t>
            </a:r>
            <a:r>
              <a:rPr kumimoji="1" lang="ja-JP" altLang="en-US" sz="2400" dirty="0" smtClean="0">
                <a:solidFill>
                  <a:schemeClr val="tx1"/>
                </a:solidFill>
                <a:latin typeface="+mj-ea"/>
                <a:ea typeface="+mj-ea"/>
              </a:rPr>
              <a:t>えらぼう。</a:t>
            </a:r>
            <a:endParaRPr kumimoji="1" lang="ja-JP" altLang="en-US" sz="2400" dirty="0">
              <a:solidFill>
                <a:schemeClr val="tx1"/>
              </a:solidFill>
              <a:latin typeface="+mj-ea"/>
              <a:ea typeface="+mj-ea"/>
            </a:endParaRPr>
          </a:p>
        </p:txBody>
      </p:sp>
      <p:sp>
        <p:nvSpPr>
          <p:cNvPr id="5" name="円形吹き出し 4"/>
          <p:cNvSpPr/>
          <p:nvPr/>
        </p:nvSpPr>
        <p:spPr>
          <a:xfrm>
            <a:off x="3794259" y="4968471"/>
            <a:ext cx="3470740" cy="1340778"/>
          </a:xfrm>
          <a:prstGeom prst="wedgeEllipseCallout">
            <a:avLst>
              <a:gd name="adj1" fmla="val 59832"/>
              <a:gd name="adj2" fmla="val 5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他</a:t>
            </a:r>
            <a:r>
              <a:rPr kumimoji="1" lang="ja-JP" altLang="en-US" sz="2400" dirty="0">
                <a:solidFill>
                  <a:schemeClr val="tx1"/>
                </a:solidFill>
                <a:latin typeface="+mj-ea"/>
                <a:ea typeface="+mj-ea"/>
              </a:rPr>
              <a:t>にも色々</a:t>
            </a:r>
            <a:endParaRPr kumimoji="1" lang="en-US" altLang="ja-JP" sz="2400" dirty="0">
              <a:solidFill>
                <a:schemeClr val="tx1"/>
              </a:solidFill>
              <a:latin typeface="+mj-ea"/>
              <a:ea typeface="+mj-ea"/>
            </a:endParaRPr>
          </a:p>
          <a:p>
            <a:pPr algn="ctr"/>
            <a:r>
              <a:rPr lang="ja-JP" altLang="en-US" sz="2400" dirty="0">
                <a:solidFill>
                  <a:schemeClr val="tx1"/>
                </a:solidFill>
                <a:latin typeface="+mj-ea"/>
                <a:ea typeface="+mj-ea"/>
              </a:rPr>
              <a:t>ありそうだ</a:t>
            </a:r>
            <a:r>
              <a:rPr lang="ja-JP" altLang="en-US" sz="2400" dirty="0" smtClean="0">
                <a:solidFill>
                  <a:schemeClr val="tx1"/>
                </a:solidFill>
                <a:latin typeface="+mj-ea"/>
                <a:ea typeface="+mj-ea"/>
              </a:rPr>
              <a:t>ね。</a:t>
            </a:r>
            <a:endParaRPr kumimoji="1" lang="ja-JP" altLang="en-US" sz="2400" dirty="0">
              <a:solidFill>
                <a:schemeClr val="tx1"/>
              </a:solidFill>
              <a:latin typeface="+mj-ea"/>
              <a:ea typeface="+mj-ea"/>
            </a:endParaRPr>
          </a:p>
        </p:txBody>
      </p:sp>
    </p:spTree>
    <p:extLst>
      <p:ext uri="{BB962C8B-B14F-4D97-AF65-F5344CB8AC3E}">
        <p14:creationId xmlns:p14="http://schemas.microsoft.com/office/powerpoint/2010/main" val="277404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normAutofit/>
          </a:bodyPr>
          <a:lstStyle/>
          <a:p>
            <a:r>
              <a:rPr lang="ja-JP" altLang="en-US" sz="4400" dirty="0">
                <a:latin typeface="+mj-ea"/>
                <a:ea typeface="+mj-ea"/>
              </a:rPr>
              <a:t>キーワードを中心に、</a:t>
            </a:r>
            <a:r>
              <a:rPr lang="en-US" altLang="ja-JP" sz="4400" dirty="0">
                <a:latin typeface="+mj-ea"/>
                <a:ea typeface="+mj-ea"/>
              </a:rPr>
              <a:t/>
            </a:r>
            <a:br>
              <a:rPr lang="en-US" altLang="ja-JP" sz="4400" dirty="0">
                <a:latin typeface="+mj-ea"/>
                <a:ea typeface="+mj-ea"/>
              </a:rPr>
            </a:br>
            <a:r>
              <a:rPr lang="ja-JP" altLang="en-US" sz="4400" dirty="0">
                <a:latin typeface="+mj-ea"/>
                <a:ea typeface="+mj-ea"/>
              </a:rPr>
              <a:t>自分の気持ちを</a:t>
            </a:r>
            <a:r>
              <a:rPr lang="ja-JP" altLang="en-US" sz="4400" dirty="0" smtClean="0">
                <a:latin typeface="+mj-ea"/>
                <a:ea typeface="+mj-ea"/>
              </a:rPr>
              <a:t>まとめよう。</a:t>
            </a:r>
            <a:endParaRPr lang="ja-JP" altLang="en-US" sz="4400" dirty="0">
              <a:latin typeface="+mj-ea"/>
              <a:ea typeface="+mj-ea"/>
            </a:endParaRPr>
          </a:p>
        </p:txBody>
      </p:sp>
      <p:sp>
        <p:nvSpPr>
          <p:cNvPr id="3" name="タイトル 2"/>
          <p:cNvSpPr>
            <a:spLocks noGrp="1"/>
          </p:cNvSpPr>
          <p:nvPr>
            <p:ph type="title"/>
          </p:nvPr>
        </p:nvSpPr>
        <p:spPr/>
        <p:txBody>
          <a:bodyPr/>
          <a:lstStyle/>
          <a:p>
            <a:r>
              <a:rPr kumimoji="1" lang="en-US" altLang="ja-JP" dirty="0"/>
              <a:t>3.</a:t>
            </a:r>
            <a:r>
              <a:rPr kumimoji="1" lang="ja-JP" altLang="en-US" dirty="0"/>
              <a:t>いよいよ、仕上げ！！</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866" y="4968471"/>
            <a:ext cx="1327407" cy="1693167"/>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6" y="4535351"/>
            <a:ext cx="1642875" cy="1513335"/>
          </a:xfrm>
          <a:prstGeom prst="rect">
            <a:avLst/>
          </a:prstGeom>
        </p:spPr>
      </p:pic>
      <p:sp>
        <p:nvSpPr>
          <p:cNvPr id="6" name="円形吹き出し 5"/>
          <p:cNvSpPr/>
          <p:nvPr/>
        </p:nvSpPr>
        <p:spPr>
          <a:xfrm>
            <a:off x="1712571" y="3562681"/>
            <a:ext cx="5023509" cy="1340778"/>
          </a:xfrm>
          <a:prstGeom prst="wedgeEllipseCallout">
            <a:avLst>
              <a:gd name="adj1" fmla="val -48215"/>
              <a:gd name="adj2" fmla="val 456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言葉の組み合わせ</a:t>
            </a:r>
            <a:r>
              <a:rPr lang="ja-JP" altLang="en-US" sz="2400" dirty="0" smtClean="0">
                <a:solidFill>
                  <a:schemeClr val="tx1"/>
                </a:solidFill>
                <a:latin typeface="+mj-ea"/>
                <a:ea typeface="+mj-ea"/>
              </a:rPr>
              <a:t>や</a:t>
            </a:r>
            <a:endParaRPr lang="en-US" altLang="ja-JP" sz="2400" dirty="0" smtClean="0">
              <a:solidFill>
                <a:schemeClr val="tx1"/>
              </a:solidFill>
              <a:latin typeface="+mj-ea"/>
              <a:ea typeface="+mj-ea"/>
            </a:endParaRPr>
          </a:p>
          <a:p>
            <a:pPr algn="ctr"/>
            <a:r>
              <a:rPr lang="ja-JP" altLang="en-US" sz="2400" dirty="0" smtClean="0">
                <a:solidFill>
                  <a:schemeClr val="tx1"/>
                </a:solidFill>
                <a:latin typeface="+mj-ea"/>
                <a:ea typeface="+mj-ea"/>
              </a:rPr>
              <a:t>リズム</a:t>
            </a:r>
            <a:r>
              <a:rPr lang="en-US" altLang="ja-JP" sz="2400" dirty="0" smtClean="0">
                <a:solidFill>
                  <a:schemeClr val="tx1"/>
                </a:solidFill>
                <a:latin typeface="+mj-ea"/>
                <a:ea typeface="+mj-ea"/>
              </a:rPr>
              <a:t>(5</a:t>
            </a:r>
            <a:r>
              <a:rPr lang="ja-JP" altLang="en-US" sz="2400" dirty="0" smtClean="0">
                <a:solidFill>
                  <a:schemeClr val="tx1"/>
                </a:solidFill>
                <a:latin typeface="+mj-ea"/>
                <a:ea typeface="+mj-ea"/>
              </a:rPr>
              <a:t>・</a:t>
            </a:r>
            <a:r>
              <a:rPr lang="en-US" altLang="ja-JP" sz="2400" dirty="0" smtClean="0">
                <a:solidFill>
                  <a:schemeClr val="tx1"/>
                </a:solidFill>
                <a:latin typeface="+mj-ea"/>
                <a:ea typeface="+mj-ea"/>
              </a:rPr>
              <a:t>7</a:t>
            </a:r>
            <a:r>
              <a:rPr lang="ja-JP" altLang="en-US" sz="2400" dirty="0" smtClean="0">
                <a:solidFill>
                  <a:schemeClr val="tx1"/>
                </a:solidFill>
                <a:latin typeface="+mj-ea"/>
                <a:ea typeface="+mj-ea"/>
              </a:rPr>
              <a:t>・</a:t>
            </a:r>
            <a:r>
              <a:rPr lang="en-US" altLang="ja-JP" sz="2400" dirty="0" smtClean="0">
                <a:solidFill>
                  <a:schemeClr val="tx1"/>
                </a:solidFill>
                <a:latin typeface="+mj-ea"/>
                <a:ea typeface="+mj-ea"/>
              </a:rPr>
              <a:t>5)</a:t>
            </a:r>
            <a:r>
              <a:rPr lang="ja-JP" altLang="en-US" sz="2400" dirty="0" smtClean="0">
                <a:solidFill>
                  <a:schemeClr val="tx1"/>
                </a:solidFill>
                <a:latin typeface="+mj-ea"/>
                <a:ea typeface="+mj-ea"/>
              </a:rPr>
              <a:t>も大</a:t>
            </a:r>
            <a:r>
              <a:rPr lang="ja-JP" altLang="en-US" sz="2400" dirty="0" smtClean="0">
                <a:solidFill>
                  <a:schemeClr val="tx1"/>
                </a:solidFill>
                <a:latin typeface="+mj-ea"/>
                <a:ea typeface="+mj-ea"/>
              </a:rPr>
              <a:t>切</a:t>
            </a:r>
            <a:r>
              <a:rPr lang="ja-JP" altLang="en-US" sz="2400" dirty="0" smtClean="0">
                <a:solidFill>
                  <a:schemeClr val="tx1"/>
                </a:solidFill>
                <a:latin typeface="+mj-ea"/>
                <a:ea typeface="+mj-ea"/>
              </a:rPr>
              <a:t>。</a:t>
            </a:r>
            <a:endParaRPr lang="ja-JP" altLang="en-US" sz="2400" dirty="0">
              <a:solidFill>
                <a:schemeClr val="tx1"/>
              </a:solidFill>
              <a:latin typeface="+mj-ea"/>
              <a:ea typeface="+mj-ea"/>
            </a:endParaRPr>
          </a:p>
        </p:txBody>
      </p:sp>
      <p:sp>
        <p:nvSpPr>
          <p:cNvPr id="7" name="円形吹き出し 6"/>
          <p:cNvSpPr/>
          <p:nvPr/>
        </p:nvSpPr>
        <p:spPr>
          <a:xfrm>
            <a:off x="3534310" y="4968471"/>
            <a:ext cx="3730689" cy="1340778"/>
          </a:xfrm>
          <a:prstGeom prst="wedgeEllipseCallout">
            <a:avLst>
              <a:gd name="adj1" fmla="val 59832"/>
              <a:gd name="adj2" fmla="val 5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声に出して</a:t>
            </a:r>
          </a:p>
          <a:p>
            <a:pPr algn="ctr"/>
            <a:r>
              <a:rPr lang="ja-JP" altLang="en-US" sz="2400" dirty="0">
                <a:solidFill>
                  <a:schemeClr val="tx1"/>
                </a:solidFill>
                <a:latin typeface="+mj-ea"/>
                <a:ea typeface="+mj-ea"/>
              </a:rPr>
              <a:t>たしかめて</a:t>
            </a:r>
            <a:r>
              <a:rPr lang="ja-JP" altLang="en-US" sz="2400" dirty="0" smtClean="0">
                <a:solidFill>
                  <a:schemeClr val="tx1"/>
                </a:solidFill>
                <a:latin typeface="+mj-ea"/>
                <a:ea typeface="+mj-ea"/>
              </a:rPr>
              <a:t>みよう。</a:t>
            </a:r>
            <a:endParaRPr lang="ja-JP" altLang="en-US" sz="2400" dirty="0">
              <a:solidFill>
                <a:schemeClr val="tx1"/>
              </a:solidFill>
              <a:latin typeface="+mj-ea"/>
              <a:ea typeface="+mj-ea"/>
            </a:endParaRPr>
          </a:p>
        </p:txBody>
      </p:sp>
    </p:spTree>
    <p:extLst>
      <p:ext uri="{BB962C8B-B14F-4D97-AF65-F5344CB8AC3E}">
        <p14:creationId xmlns:p14="http://schemas.microsoft.com/office/powerpoint/2010/main" val="333349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1950</Words>
  <Application>Microsoft Office PowerPoint</Application>
  <PresentationFormat>画面に合わせる (4:3)</PresentationFormat>
  <Paragraphs>331</Paragraphs>
  <Slides>17</Slides>
  <Notes>15</Notes>
  <HiddenSlides>1</HiddenSlides>
  <MMClips>0</MMClips>
  <ScaleCrop>false</ScaleCrop>
  <HeadingPairs>
    <vt:vector size="4" baseType="variant">
      <vt:variant>
        <vt:lpstr>テーマ</vt:lpstr>
      </vt:variant>
      <vt:variant>
        <vt:i4>2</vt:i4>
      </vt:variant>
      <vt:variant>
        <vt:lpstr>スライド タイトル</vt:lpstr>
      </vt:variant>
      <vt:variant>
        <vt:i4>17</vt:i4>
      </vt:variant>
    </vt:vector>
  </HeadingPairs>
  <TitlesOfParts>
    <vt:vector size="19" baseType="lpstr">
      <vt:lpstr>2_Office テーマ</vt:lpstr>
      <vt:lpstr>3_Office テーマ</vt:lpstr>
      <vt:lpstr>PowerPoint プレゼンテーション</vt:lpstr>
      <vt:lpstr>PowerPoint プレゼンテーション</vt:lpstr>
      <vt:lpstr>標語を作ろう</vt:lpstr>
      <vt:lpstr>本教材の使用方法　標語を作ろう_中学生・高校生</vt:lpstr>
      <vt:lpstr>標語って何？</vt:lpstr>
      <vt:lpstr>標語を作ってみよう</vt:lpstr>
      <vt:lpstr>1. テーマを決めよう</vt:lpstr>
      <vt:lpstr>2.キーワードを決めよう</vt:lpstr>
      <vt:lpstr>3.いよいよ、仕上げ！！</vt:lpstr>
      <vt:lpstr>みんなの作品を見てみよう</vt:lpstr>
      <vt:lpstr>コンクールに応募してみよう</vt:lpstr>
      <vt:lpstr>作る時の注意点</vt:lpstr>
      <vt:lpstr>作る時の注意点</vt:lpstr>
      <vt:lpstr>作る時の注意点</vt:lpstr>
      <vt:lpstr>間違いを探してをしてみよう</vt:lpstr>
      <vt:lpstr>まちがいさがしをしてみよう</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2019-09-18T07:05:33Z</dcterms:created>
  <dcterms:modified xsi:type="dcterms:W3CDTF">2019-09-20T00:35:03Z</dcterms:modified>
</cp:coreProperties>
</file>