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5" r:id="rId1"/>
  </p:sldMasterIdLst>
  <p:notesMasterIdLst>
    <p:notesMasterId r:id="rId12"/>
  </p:notesMasterIdLst>
  <p:handoutMasterIdLst>
    <p:handoutMasterId r:id="rId13"/>
  </p:handoutMasterIdLst>
  <p:sldIdLst>
    <p:sldId id="754" r:id="rId2"/>
    <p:sldId id="774" r:id="rId3"/>
    <p:sldId id="755" r:id="rId4"/>
    <p:sldId id="766" r:id="rId5"/>
    <p:sldId id="767" r:id="rId6"/>
    <p:sldId id="769" r:id="rId7"/>
    <p:sldId id="770" r:id="rId8"/>
    <p:sldId id="771" r:id="rId9"/>
    <p:sldId id="772" r:id="rId10"/>
    <p:sldId id="773" r:id="rId11"/>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CC"/>
    <a:srgbClr val="D62475"/>
    <a:srgbClr val="F6281E"/>
    <a:srgbClr val="FFFFCC"/>
    <a:srgbClr val="F60052"/>
    <a:srgbClr val="FBD1AF"/>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77645" autoAdjust="0"/>
  </p:normalViewPr>
  <p:slideViewPr>
    <p:cSldViewPr snapToGrid="0">
      <p:cViewPr>
        <p:scale>
          <a:sx n="87" d="100"/>
          <a:sy n="87" d="100"/>
        </p:scale>
        <p:origin x="-155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5" d="100"/>
          <a:sy n="75" d="100"/>
        </p:scale>
        <p:origin x="-2802" y="-102"/>
      </p:cViewPr>
      <p:guideLst>
        <p:guide orient="horz" pos="3206"/>
        <p:guide pos="22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8.cao.go.jp/cstp/society5_0/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8.cao.go.jp/cstp/society5_0/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opthinkconnect.j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endParaRPr kumimoji="1" lang="en-US" altLang="ja-JP" dirty="0"/>
          </a:p>
          <a:p>
            <a:r>
              <a:rPr kumimoji="1" lang="ja-JP" altLang="en-US" dirty="0"/>
              <a:t>スライド教材のノートには以下の内容が記載されております。</a:t>
            </a:r>
            <a:endParaRPr kumimoji="1" lang="en-US" altLang="ja-JP" dirty="0"/>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endParaRPr kumimoji="1" lang="en-US" altLang="ja-JP" dirty="0"/>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ja-JP" altLang="en-US" dirty="0"/>
          </a:p>
        </p:txBody>
      </p:sp>
    </p:spTree>
    <p:extLst>
      <p:ext uri="{BB962C8B-B14F-4D97-AF65-F5344CB8AC3E}">
        <p14:creationId xmlns:p14="http://schemas.microsoft.com/office/powerpoint/2010/main" val="240610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テーマ　対象</a:t>
            </a:r>
            <a:endParaRPr kumimoji="1" lang="en-US" altLang="ja-JP" dirty="0"/>
          </a:p>
          <a:p>
            <a:r>
              <a:rPr kumimoji="1" lang="en-US" altLang="ja-JP" dirty="0"/>
              <a:t>※</a:t>
            </a:r>
            <a:r>
              <a:rPr kumimoji="1" lang="ja-JP" altLang="en-US" dirty="0"/>
              <a:t>使用時は非表示</a:t>
            </a:r>
          </a:p>
        </p:txBody>
      </p:sp>
    </p:spTree>
    <p:extLst>
      <p:ext uri="{BB962C8B-B14F-4D97-AF65-F5344CB8AC3E}">
        <p14:creationId xmlns:p14="http://schemas.microsoft.com/office/powerpoint/2010/main" val="31524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エンディング　教室の最後に使用する教材になります。</a:t>
            </a:r>
            <a:endParaRPr kumimoji="1" lang="en-US" altLang="ja-JP" dirty="0"/>
          </a:p>
          <a:p>
            <a:r>
              <a:rPr kumimoji="1" lang="ja-JP" altLang="en-US" dirty="0"/>
              <a:t>未来につながる教室の締めくくりにしましょう。</a:t>
            </a:r>
            <a:endParaRPr kumimoji="1" lang="en-US" altLang="ja-JP" dirty="0"/>
          </a:p>
          <a:p>
            <a:endParaRPr kumimoji="1" lang="en-US" altLang="ja-JP" dirty="0"/>
          </a:p>
          <a:p>
            <a:r>
              <a:rPr kumimoji="1" lang="en-US" altLang="ja-JP" dirty="0"/>
              <a:t>Socuety.5.0</a:t>
            </a:r>
            <a:r>
              <a:rPr kumimoji="1" lang="ja-JP" altLang="en-US" dirty="0"/>
              <a:t>について</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最後の質問です。</a:t>
            </a:r>
            <a:endParaRPr kumimoji="1" lang="en-US" altLang="ja-JP" dirty="0"/>
          </a:p>
          <a:p>
            <a:r>
              <a:rPr kumimoji="1" lang="ja-JP" altLang="en-US" dirty="0"/>
              <a:t>みなさんはこの言葉をしってますか？</a:t>
            </a:r>
            <a:endParaRPr kumimoji="1" lang="en-US" altLang="ja-JP" dirty="0"/>
          </a:p>
          <a:p>
            <a:endParaRPr kumimoji="1" lang="en-US" altLang="ja-JP" dirty="0"/>
          </a:p>
          <a:p>
            <a:r>
              <a:rPr kumimoji="1" lang="ja-JP" altLang="en-US" dirty="0"/>
              <a:t>英語ですね！これはソサエティ</a:t>
            </a:r>
            <a:r>
              <a:rPr kumimoji="1" lang="en-US" altLang="ja-JP" dirty="0"/>
              <a:t>5.0</a:t>
            </a:r>
            <a:r>
              <a:rPr kumimoji="1" lang="ja-JP" altLang="en-US" dirty="0"/>
              <a:t>と読みます。</a:t>
            </a:r>
            <a:endParaRPr kumimoji="1" lang="en-US" altLang="ja-JP" dirty="0"/>
          </a:p>
          <a:p>
            <a:r>
              <a:rPr kumimoji="1" lang="ja-JP" altLang="en-US" dirty="0"/>
              <a:t>ソサエティ</a:t>
            </a:r>
            <a:r>
              <a:rPr kumimoji="1" lang="en-US" altLang="ja-JP" dirty="0"/>
              <a:t>5.0</a:t>
            </a:r>
            <a:r>
              <a:rPr kumimoji="1" lang="ja-JP" altLang="en-US" dirty="0"/>
              <a:t>とはなんでしょうか？</a:t>
            </a:r>
            <a:endParaRPr kumimoji="1" lang="en-US" altLang="ja-JP" dirty="0"/>
          </a:p>
          <a:p>
            <a:r>
              <a:rPr kumimoji="1" lang="ja-JP" altLang="en-US" dirty="0"/>
              <a:t>これはこれからの私たちの世界と言われています。</a:t>
            </a:r>
            <a:endParaRPr kumimoji="1" lang="en-US" altLang="ja-JP" dirty="0"/>
          </a:p>
          <a:p>
            <a:endParaRPr kumimoji="1" lang="en-US" altLang="ja-JP" dirty="0"/>
          </a:p>
          <a:p>
            <a:r>
              <a:rPr kumimoji="1" lang="en-US" altLang="ja-JP" dirty="0"/>
              <a:t>※</a:t>
            </a:r>
            <a:r>
              <a:rPr kumimoji="1" lang="ja-JP" altLang="en-US" dirty="0"/>
              <a:t>参考資料</a:t>
            </a:r>
            <a:endParaRPr kumimoji="1" lang="en-US" altLang="ja-JP" dirty="0"/>
          </a:p>
          <a:p>
            <a:r>
              <a:rPr kumimoji="1" lang="en-US" altLang="ja-JP" dirty="0"/>
              <a:t>https://www8.cao.go.jp/cstp/society5_0/index.html</a:t>
            </a:r>
          </a:p>
          <a:p>
            <a:endParaRPr kumimoji="1" lang="ja-JP" altLang="en-US" dirty="0"/>
          </a:p>
        </p:txBody>
      </p:sp>
    </p:spTree>
    <p:extLst>
      <p:ext uri="{BB962C8B-B14F-4D97-AF65-F5344CB8AC3E}">
        <p14:creationId xmlns:p14="http://schemas.microsoft.com/office/powerpoint/2010/main" val="25586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Society5.0</a:t>
            </a:r>
            <a:r>
              <a:rPr kumimoji="1" lang="ja-JP" altLang="en-US" dirty="0"/>
              <a:t>について</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これは</a:t>
            </a:r>
            <a:r>
              <a:rPr kumimoji="1" lang="en-US" altLang="ja-JP" dirty="0"/>
              <a:t>Society5.0</a:t>
            </a:r>
            <a:r>
              <a:rPr kumimoji="1" lang="ja-JP" altLang="en-US" dirty="0"/>
              <a:t>の広告です。ドローンがとんでますね。</a:t>
            </a:r>
            <a:endParaRPr kumimoji="1" lang="en-US" altLang="ja-JP" dirty="0"/>
          </a:p>
          <a:p>
            <a:r>
              <a:rPr kumimoji="1" lang="ja-JP" altLang="en-US" dirty="0"/>
              <a:t>実はここにも書いてますが、半歩先の未来、これが</a:t>
            </a:r>
            <a:r>
              <a:rPr kumimoji="1" lang="en-US" altLang="ja-JP" dirty="0"/>
              <a:t>Society5.0</a:t>
            </a:r>
            <a:r>
              <a:rPr kumimoji="1" lang="ja-JP" altLang="en-US" dirty="0"/>
              <a:t>といわれてます。</a:t>
            </a:r>
            <a:endParaRPr kumimoji="1" lang="en-US" altLang="ja-JP" dirty="0"/>
          </a:p>
          <a:p>
            <a:endParaRPr kumimoji="1" lang="en-US" altLang="ja-JP" dirty="0"/>
          </a:p>
          <a:p>
            <a:r>
              <a:rPr kumimoji="1" lang="en-US" altLang="ja-JP" dirty="0"/>
              <a:t>※</a:t>
            </a:r>
            <a:r>
              <a:rPr kumimoji="1" lang="ja-JP" altLang="en-US" dirty="0"/>
              <a:t>参考資料</a:t>
            </a:r>
            <a:endParaRPr kumimoji="1" lang="en-US" altLang="ja-JP" dirty="0"/>
          </a:p>
          <a:p>
            <a:r>
              <a:rPr kumimoji="1" lang="ja-JP" altLang="en-US" dirty="0"/>
              <a:t>サイバー空間（仮想空間）とフィジカル空間（現実空間）を高度に融合させたシステムにより、経済発展と社会的課題の解決を両立する、人間中心の社会（</a:t>
            </a:r>
            <a:r>
              <a:rPr kumimoji="1" lang="en-US" altLang="ja-JP" dirty="0"/>
              <a:t>Society</a:t>
            </a:r>
            <a:r>
              <a:rPr kumimoji="1" lang="ja-JP" altLang="en-US" dirty="0"/>
              <a:t>）</a:t>
            </a:r>
          </a:p>
          <a:p>
            <a:endParaRPr kumimoji="1" lang="ja-JP" altLang="en-US" dirty="0"/>
          </a:p>
          <a:p>
            <a:r>
              <a:rPr kumimoji="1" lang="ja-JP" altLang="en-US" dirty="0"/>
              <a:t>狩猟社会（</a:t>
            </a:r>
            <a:r>
              <a:rPr kumimoji="1" lang="en-US" altLang="ja-JP" dirty="0"/>
              <a:t>Society 1.0</a:t>
            </a:r>
            <a:r>
              <a:rPr kumimoji="1" lang="ja-JP" altLang="en-US" dirty="0"/>
              <a:t>）、農耕社会（</a:t>
            </a:r>
            <a:r>
              <a:rPr kumimoji="1" lang="en-US" altLang="ja-JP" dirty="0"/>
              <a:t>Society 2.0</a:t>
            </a:r>
            <a:r>
              <a:rPr kumimoji="1" lang="ja-JP" altLang="en-US" dirty="0"/>
              <a:t>）、工業社会（</a:t>
            </a:r>
            <a:r>
              <a:rPr kumimoji="1" lang="en-US" altLang="ja-JP" dirty="0"/>
              <a:t>Society 3.0</a:t>
            </a:r>
            <a:r>
              <a:rPr kumimoji="1" lang="ja-JP" altLang="en-US" dirty="0"/>
              <a:t>）、情報社会（</a:t>
            </a:r>
            <a:r>
              <a:rPr kumimoji="1" lang="en-US" altLang="ja-JP" dirty="0"/>
              <a:t>Society 4.0</a:t>
            </a:r>
            <a:r>
              <a:rPr kumimoji="1" lang="ja-JP" altLang="en-US" dirty="0"/>
              <a:t>）に続く、新たな社会を指すもので、第５期科学技術基本計画において我が国が目指すべき未来社会の姿として初めて提唱されました。</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r>
              <a:rPr kumimoji="1" lang="ja-JP" altLang="en-US" dirty="0"/>
              <a:t>内閣府</a:t>
            </a:r>
            <a:endParaRPr kumimoji="1" lang="en-US" altLang="ja-JP" dirty="0"/>
          </a:p>
          <a:p>
            <a:r>
              <a:rPr lang="en-US" altLang="ja-JP" dirty="0">
                <a:hlinkClick r:id="rId3"/>
              </a:rPr>
              <a:t>https://www8.cao.go.jp/cstp/society5_0/index.html</a:t>
            </a:r>
            <a:endParaRPr kumimoji="1" lang="ja-JP" altLang="en-US"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99716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Society.5.0</a:t>
            </a:r>
            <a:r>
              <a:rPr kumimoji="1" lang="ja-JP" altLang="en-US" dirty="0"/>
              <a:t>について</a:t>
            </a:r>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狩猟社会（</a:t>
            </a:r>
            <a:r>
              <a:rPr kumimoji="1" lang="en-US" altLang="ja-JP" dirty="0"/>
              <a:t>Society 1.0</a:t>
            </a:r>
            <a:r>
              <a:rPr kumimoji="1" lang="ja-JP" altLang="en-US" dirty="0"/>
              <a:t>）</a:t>
            </a:r>
          </a:p>
          <a:p>
            <a:r>
              <a:rPr kumimoji="1" lang="ja-JP" altLang="en-US" dirty="0"/>
              <a:t>農耕社会（</a:t>
            </a:r>
            <a:r>
              <a:rPr kumimoji="1" lang="en-US" altLang="ja-JP" dirty="0"/>
              <a:t>Society 2.0</a:t>
            </a:r>
            <a:r>
              <a:rPr kumimoji="1" lang="ja-JP" altLang="en-US" dirty="0"/>
              <a:t>）</a:t>
            </a:r>
          </a:p>
          <a:p>
            <a:r>
              <a:rPr kumimoji="1" lang="ja-JP" altLang="en-US" dirty="0"/>
              <a:t>工業社会（</a:t>
            </a:r>
            <a:r>
              <a:rPr kumimoji="1" lang="en-US" altLang="ja-JP" dirty="0"/>
              <a:t>Society 3.0</a:t>
            </a:r>
            <a:r>
              <a:rPr kumimoji="1" lang="ja-JP" altLang="en-US" dirty="0"/>
              <a:t>）</a:t>
            </a:r>
          </a:p>
          <a:p>
            <a:r>
              <a:rPr kumimoji="1" lang="ja-JP" altLang="en-US" dirty="0"/>
              <a:t>情報社会（</a:t>
            </a:r>
            <a:r>
              <a:rPr kumimoji="1" lang="en-US" altLang="ja-JP" dirty="0"/>
              <a:t>Society 4.0</a:t>
            </a:r>
            <a:r>
              <a:rPr kumimoji="1" lang="ja-JP" altLang="en-US" dirty="0"/>
              <a:t>）に続く、</a:t>
            </a:r>
          </a:p>
          <a:p>
            <a:r>
              <a:rPr kumimoji="1" lang="ja-JP" altLang="en-US" dirty="0"/>
              <a:t>スマート社会が</a:t>
            </a:r>
            <a:r>
              <a:rPr kumimoji="1" lang="en-US" altLang="ja-JP" dirty="0"/>
              <a:t>Society 5.0</a:t>
            </a:r>
            <a:r>
              <a:rPr kumimoji="1" lang="ja-JP" altLang="en-US" dirty="0"/>
              <a:t>になります。</a:t>
            </a:r>
            <a:endParaRPr kumimoji="1" lang="en-US" altLang="ja-JP" dirty="0"/>
          </a:p>
          <a:p>
            <a:endParaRPr kumimoji="1" lang="en-US" altLang="ja-JP" dirty="0"/>
          </a:p>
          <a:p>
            <a:r>
              <a:rPr kumimoji="1" lang="ja-JP" altLang="en-US" dirty="0"/>
              <a:t>ドローンでの配達、遠隔医療やロボットの介護、自動運転などもすぐそこの未来で実現するでしょう。</a:t>
            </a:r>
            <a:endParaRPr kumimoji="1" lang="en-US" altLang="ja-JP" dirty="0"/>
          </a:p>
          <a:p>
            <a:r>
              <a:rPr kumimoji="1" lang="en-US" altLang="ja-JP" dirty="0"/>
              <a:t>〈</a:t>
            </a:r>
            <a:r>
              <a:rPr kumimoji="1" lang="ja-JP" altLang="en-US" dirty="0"/>
              <a:t>クリック</a:t>
            </a:r>
            <a:r>
              <a:rPr kumimoji="1" lang="en-US" altLang="ja-JP" dirty="0"/>
              <a:t>〉</a:t>
            </a:r>
          </a:p>
          <a:p>
            <a:r>
              <a:rPr kumimoji="1" lang="ja-JP" altLang="en-US" dirty="0"/>
              <a:t>これは人間の強みを生かす社会といわれています。</a:t>
            </a:r>
            <a:endParaRPr kumimoji="1" lang="en-US" altLang="ja-JP" dirty="0"/>
          </a:p>
          <a:p>
            <a:r>
              <a:rPr kumimoji="1" lang="en-US" altLang="ja-JP" dirty="0"/>
              <a:t>〈</a:t>
            </a:r>
            <a:r>
              <a:rPr kumimoji="1" lang="ja-JP" altLang="en-US" dirty="0"/>
              <a:t>クリック</a:t>
            </a:r>
            <a:r>
              <a:rPr kumimoji="1" lang="en-US" altLang="ja-JP" dirty="0"/>
              <a:t>〉</a:t>
            </a:r>
          </a:p>
          <a:p>
            <a:endParaRPr kumimoji="1" lang="en-US" altLang="ja-JP" dirty="0"/>
          </a:p>
          <a:p>
            <a:r>
              <a:rPr kumimoji="1" lang="en-US" altLang="ja-JP" dirty="0"/>
              <a:t>【</a:t>
            </a:r>
            <a:r>
              <a:rPr kumimoji="1" lang="ja-JP" altLang="en-US" dirty="0"/>
              <a:t>参考</a:t>
            </a:r>
            <a:r>
              <a:rPr kumimoji="1" lang="en-US" altLang="ja-JP" dirty="0"/>
              <a:t>】</a:t>
            </a:r>
            <a:r>
              <a:rPr kumimoji="1" lang="ja-JP" altLang="en-US" dirty="0"/>
              <a:t>内閣府</a:t>
            </a:r>
            <a:endParaRPr kumimoji="1" lang="en-US" altLang="ja-JP" dirty="0"/>
          </a:p>
          <a:p>
            <a:r>
              <a:rPr lang="en-US" altLang="ja-JP" dirty="0">
                <a:hlinkClick r:id="rId3"/>
              </a:rPr>
              <a:t>https://www8.cao.go.jp/cstp/society5_0/index.html</a:t>
            </a:r>
            <a:endParaRPr kumimoji="1" lang="en-US" altLang="ja-JP" dirty="0"/>
          </a:p>
          <a:p>
            <a:r>
              <a:rPr kumimoji="1" lang="en-US" altLang="ja-JP" dirty="0"/>
              <a:t>※</a:t>
            </a:r>
            <a:r>
              <a:rPr kumimoji="1" lang="ja-JP" altLang="en-US" dirty="0"/>
              <a:t>政府広報ページの図</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72590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STOP</a:t>
            </a:r>
            <a:r>
              <a:rPr kumimoji="1" lang="ja-JP" altLang="en-US" dirty="0"/>
              <a:t>　</a:t>
            </a:r>
            <a:r>
              <a:rPr kumimoji="1" lang="en-US" altLang="ja-JP" dirty="0"/>
              <a:t>THINK</a:t>
            </a:r>
            <a:r>
              <a:rPr kumimoji="1" lang="ja-JP" altLang="en-US" dirty="0"/>
              <a:t> </a:t>
            </a:r>
            <a:r>
              <a:rPr kumimoji="1" lang="en-US" altLang="ja-JP" dirty="0"/>
              <a:t>CONNECT</a:t>
            </a:r>
            <a:r>
              <a:rPr kumimoji="1" lang="ja-JP" altLang="en-US" dirty="0"/>
              <a:t>　の紹介</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この言葉も紹介しましょう。</a:t>
            </a:r>
            <a:endParaRPr kumimoji="1" lang="en-US" altLang="ja-JP" dirty="0"/>
          </a:p>
          <a:p>
            <a:r>
              <a:rPr kumimoji="1" lang="ja-JP" altLang="en-US" dirty="0"/>
              <a:t>インターネットを活用し、これからの社会を作る私たちは、</a:t>
            </a:r>
            <a:endParaRPr kumimoji="1" lang="en-US" altLang="ja-JP" dirty="0"/>
          </a:p>
          <a:p>
            <a:r>
              <a:rPr kumimoji="1" lang="ja-JP" altLang="en-US" dirty="0"/>
              <a:t>安心、安全に、正しく技術を活用するために、「立ち止まり、考え、楽しむ」ことが大事になります。</a:t>
            </a:r>
            <a:endParaRPr kumimoji="1" lang="en-US" altLang="ja-JP" dirty="0"/>
          </a:p>
          <a:p>
            <a:endParaRPr kumimoji="1" lang="en-US" altLang="ja-JP" dirty="0"/>
          </a:p>
          <a:p>
            <a:r>
              <a:rPr kumimoji="1" lang="ja-JP" altLang="en-US" dirty="0"/>
              <a:t>ネット社会、これからの社会を生きる一員として責任と覚悟を持ちましょう。</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】STC WEB</a:t>
            </a:r>
            <a:r>
              <a:rPr kumimoji="1" lang="ja-JP" altLang="en-US" dirty="0"/>
              <a:t>サイト</a:t>
            </a:r>
            <a:endParaRPr kumimoji="1" lang="en-US" altLang="ja-JP" dirty="0"/>
          </a:p>
          <a:p>
            <a:r>
              <a:rPr lang="en-US" altLang="ja-JP" dirty="0">
                <a:hlinkClick r:id="rId3"/>
              </a:rPr>
              <a:t>https://stopthinkconnect.jp/</a:t>
            </a:r>
            <a:endParaRPr kumimoji="1" lang="en-US" altLang="ja-JP" dirty="0"/>
          </a:p>
        </p:txBody>
      </p:sp>
    </p:spTree>
    <p:extLst>
      <p:ext uri="{BB962C8B-B14F-4D97-AF65-F5344CB8AC3E}">
        <p14:creationId xmlns:p14="http://schemas.microsoft.com/office/powerpoint/2010/main" val="71134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スライド内容</a:t>
            </a:r>
            <a:endParaRPr kumimoji="1" lang="en-US" altLang="ja-JP" dirty="0"/>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インターネットはいろいろなことができます。とても便利で、私たちの生活に役に立つものです。</a:t>
            </a:r>
            <a:endParaRPr kumimoji="1" lang="en-US" altLang="ja-JP" dirty="0"/>
          </a:p>
          <a:p>
            <a:r>
              <a:rPr kumimoji="1" lang="ja-JP" altLang="en-US" dirty="0"/>
              <a:t>でも使い方を間違うと、自分や人を傷つけてしまうこともあります。</a:t>
            </a:r>
            <a:endParaRPr kumimoji="1" lang="en-US" altLang="ja-JP" dirty="0"/>
          </a:p>
          <a:p>
            <a:r>
              <a:rPr kumimoji="1" lang="ja-JP" altLang="en-US" dirty="0"/>
              <a:t>新しい社会の主人公であるみなさんには、これからもよく考えて安全に正しくネットを活用していってください。</a:t>
            </a:r>
            <a:endParaRPr kumimoji="1" lang="en-US" altLang="ja-JP" dirty="0"/>
          </a:p>
          <a:p>
            <a:endParaRPr kumimoji="1" lang="en-US" altLang="ja-JP" dirty="0"/>
          </a:p>
          <a:p>
            <a:r>
              <a:rPr kumimoji="1" lang="ja-JP" altLang="en-US" dirty="0"/>
              <a:t>これで今日の安全教室を終わります。ありがとうございました。</a:t>
            </a:r>
            <a:endParaRPr kumimoji="1" lang="en-US" altLang="ja-JP" dirty="0"/>
          </a:p>
          <a:p>
            <a:endParaRPr kumimoji="1" lang="en-US" altLang="ja-JP" dirty="0"/>
          </a:p>
          <a:p>
            <a:r>
              <a:rPr kumimoji="1" lang="en-US" altLang="ja-JP" dirty="0"/>
              <a:t>※</a:t>
            </a:r>
            <a:r>
              <a:rPr kumimoji="1" lang="ja-JP" altLang="en-US" dirty="0"/>
              <a:t>学年、年齢に合わせて使用してください。</a:t>
            </a:r>
          </a:p>
          <a:p>
            <a:endParaRPr kumimoji="1" lang="ja-JP" altLang="en-US" dirty="0"/>
          </a:p>
          <a:p>
            <a:endParaRPr kumimoji="1" lang="en-US" altLang="ja-JP" dirty="0"/>
          </a:p>
        </p:txBody>
      </p:sp>
    </p:spTree>
    <p:extLst>
      <p:ext uri="{BB962C8B-B14F-4D97-AF65-F5344CB8AC3E}">
        <p14:creationId xmlns:p14="http://schemas.microsoft.com/office/powerpoint/2010/main" val="167159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スライド内容</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インターネットはいろいろなことができます。とても便利で、私たちの生活に役に立つものです。</a:t>
            </a:r>
          </a:p>
          <a:p>
            <a:r>
              <a:rPr kumimoji="1" lang="ja-JP" altLang="en-US" dirty="0"/>
              <a:t>でも使い方を間違うと、自分や人を傷つけてしまうこともあります。</a:t>
            </a:r>
          </a:p>
          <a:p>
            <a:r>
              <a:rPr kumimoji="1" lang="ja-JP" altLang="en-US" dirty="0"/>
              <a:t>新しい社会の主人公であるみなさんには、これから正しい判断を心掛け、ぜひ次の新たな社会を</a:t>
            </a:r>
            <a:endParaRPr kumimoji="1" lang="en-US" altLang="ja-JP" dirty="0"/>
          </a:p>
          <a:p>
            <a:r>
              <a:rPr kumimoji="1" lang="ja-JP" altLang="en-US" dirty="0"/>
              <a:t>作り上げてください。</a:t>
            </a:r>
            <a:endParaRPr kumimoji="1" lang="en-US" altLang="ja-JP" dirty="0"/>
          </a:p>
          <a:p>
            <a:endParaRPr kumimoji="1" lang="en-US" altLang="ja-JP" dirty="0"/>
          </a:p>
          <a:p>
            <a:r>
              <a:rPr kumimoji="1" lang="ja-JP" altLang="en-US" dirty="0"/>
              <a:t>これで今日の安全教室を終わります。ありがとうございました。</a:t>
            </a:r>
            <a:endParaRPr kumimoji="1" lang="en-US" altLang="ja-JP" dirty="0"/>
          </a:p>
          <a:p>
            <a:endParaRPr kumimoji="1" lang="en-US" altLang="ja-JP" dirty="0"/>
          </a:p>
          <a:p>
            <a:r>
              <a:rPr kumimoji="1" lang="en-US" altLang="ja-JP" dirty="0"/>
              <a:t>※</a:t>
            </a:r>
            <a:r>
              <a:rPr kumimoji="1" lang="ja-JP" altLang="en-US" dirty="0"/>
              <a:t>学年、年齢に合わせて使用してください。</a:t>
            </a:r>
          </a:p>
          <a:p>
            <a:endParaRPr kumimoji="1" lang="en-US" altLang="ja-JP" dirty="0"/>
          </a:p>
        </p:txBody>
      </p:sp>
    </p:spTree>
    <p:extLst>
      <p:ext uri="{BB962C8B-B14F-4D97-AF65-F5344CB8AC3E}">
        <p14:creationId xmlns:p14="http://schemas.microsoft.com/office/powerpoint/2010/main" val="50895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スライド内容</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インターネットはいろいろなことができます。とても便利で、私たちの生活に役に立つものです。</a:t>
            </a:r>
          </a:p>
          <a:p>
            <a:r>
              <a:rPr kumimoji="1" lang="ja-JP" altLang="en-US" dirty="0"/>
              <a:t>でも使い方を間違うと、自分や人を傷つけてしまうこともあります。</a:t>
            </a:r>
          </a:p>
          <a:p>
            <a:r>
              <a:rPr kumimoji="1" lang="ja-JP" altLang="en-US" dirty="0"/>
              <a:t>新しい社会の主人公である私たちは、これから正しい判断を心掛け、次の新たな社会を</a:t>
            </a:r>
          </a:p>
          <a:p>
            <a:r>
              <a:rPr kumimoji="1" lang="ja-JP" altLang="en-US" dirty="0"/>
              <a:t>作り上げていくことになります。</a:t>
            </a:r>
          </a:p>
          <a:p>
            <a:endParaRPr kumimoji="1" lang="ja-JP" altLang="en-US" dirty="0"/>
          </a:p>
          <a:p>
            <a:r>
              <a:rPr kumimoji="1" lang="ja-JP" altLang="en-US" dirty="0"/>
              <a:t>これで今日の安全教室を終わります。ありがとうございました。</a:t>
            </a:r>
            <a:endParaRPr kumimoji="1" lang="en-US" altLang="ja-JP" dirty="0"/>
          </a:p>
          <a:p>
            <a:endParaRPr kumimoji="1" lang="en-US" altLang="ja-JP" dirty="0"/>
          </a:p>
          <a:p>
            <a:r>
              <a:rPr kumimoji="1" lang="en-US" altLang="ja-JP" dirty="0"/>
              <a:t>※</a:t>
            </a:r>
            <a:r>
              <a:rPr kumimoji="1" lang="ja-JP" altLang="en-US" dirty="0"/>
              <a:t>学年、年齢に合わせて使用してください。</a:t>
            </a:r>
          </a:p>
          <a:p>
            <a:endParaRPr kumimoji="1" lang="ja-JP" altLang="en-US" dirty="0"/>
          </a:p>
        </p:txBody>
      </p:sp>
    </p:spTree>
    <p:extLst>
      <p:ext uri="{BB962C8B-B14F-4D97-AF65-F5344CB8AC3E}">
        <p14:creationId xmlns:p14="http://schemas.microsoft.com/office/powerpoint/2010/main" val="4250328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845050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699599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582083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2714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59711035"/>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5" r:id="rId3"/>
    <p:sldLayoutId id="214748390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online.go.jp/cam/s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topthinkconnect.j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chemeClr val="accent5">
                    <a:lumMod val="50000"/>
                  </a:schemeClr>
                </a:solidFill>
                <a:latin typeface="HGPSoeiKakugothicUB" pitchFamily="50" charset="-128"/>
                <a:ea typeface="HGPSoeiKakugothicUB" pitchFamily="50" charset="-128"/>
              </a:rPr>
              <a:t>ともに学ぶ。考える。</a:t>
            </a:r>
            <a:endParaRPr lang="en-US" altLang="ja-JP" sz="4000" dirty="0">
              <a:solidFill>
                <a:schemeClr val="accent5">
                  <a:lumMod val="50000"/>
                </a:schemeClr>
              </a:solidFill>
              <a:latin typeface="HGPSoeiKakugothicUB" pitchFamily="50" charset="-128"/>
              <a:ea typeface="HGPSoeiKakugothicUB" pitchFamily="50" charset="-128"/>
            </a:endParaRPr>
          </a:p>
          <a:p>
            <a:pPr>
              <a:lnSpc>
                <a:spcPct val="80000"/>
              </a:lnSpc>
            </a:pPr>
            <a:r>
              <a:rPr lang="ja-JP" altLang="en-US" sz="5400" dirty="0">
                <a:solidFill>
                  <a:schemeClr val="accent5">
                    <a:lumMod val="50000"/>
                  </a:scheme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chemeClr val="accent5">
                  <a:lumMod val="50000"/>
                </a:scheme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t>～大人もこどもも一緒に学び、考える。</a:t>
            </a:r>
            <a:r>
              <a:rPr kumimoji="1" lang="ja-JP" altLang="en-US" dirty="0"/>
              <a:t>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486" y="1040802"/>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7457" y="5433657"/>
            <a:ext cx="4943485" cy="1245872"/>
          </a:xfrm>
          <a:prstGeom prst="rect">
            <a:avLst/>
          </a:prstGeom>
        </p:spPr>
      </p:pic>
      <p:sp>
        <p:nvSpPr>
          <p:cNvPr id="4" name="テキスト ボックス 3"/>
          <p:cNvSpPr txBox="1"/>
          <p:nvPr/>
        </p:nvSpPr>
        <p:spPr>
          <a:xfrm>
            <a:off x="6821294" y="125875"/>
            <a:ext cx="2322706" cy="369332"/>
          </a:xfrm>
          <a:prstGeom prst="rect">
            <a:avLst/>
          </a:prstGeom>
          <a:noFill/>
        </p:spPr>
        <p:txBody>
          <a:bodyPr wrap="square" rtlCol="0">
            <a:spAutoFit/>
          </a:bodyPr>
          <a:lstStyle/>
          <a:p>
            <a:r>
              <a:rPr kumimoji="1" lang="en-US" altLang="ja-JP" dirty="0"/>
              <a:t>0_</a:t>
            </a:r>
            <a:r>
              <a:rPr kumimoji="1" lang="ja-JP" altLang="en-US" dirty="0"/>
              <a:t>私たちの未来</a:t>
            </a:r>
            <a:r>
              <a:rPr kumimoji="1" lang="en-US" altLang="ja-JP" dirty="0"/>
              <a:t>_ALL</a:t>
            </a:r>
            <a:endParaRPr kumimoji="1" lang="ja-JP" altLang="en-US" dirty="0"/>
          </a:p>
        </p:txBody>
      </p:sp>
    </p:spTree>
    <p:extLst>
      <p:ext uri="{BB962C8B-B14F-4D97-AF65-F5344CB8AC3E}">
        <p14:creationId xmlns:p14="http://schemas.microsoft.com/office/powerpoint/2010/main" val="3935421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idx="4294967295"/>
          </p:nvPr>
        </p:nvSpPr>
        <p:spPr>
          <a:xfrm>
            <a:off x="292063" y="1343981"/>
            <a:ext cx="8475801" cy="2954338"/>
          </a:xfrm>
        </p:spPr>
        <p:txBody>
          <a:bodyPr>
            <a:normAutofit/>
          </a:bodyPr>
          <a:lstStyle/>
          <a:p>
            <a:r>
              <a:rPr lang="ja-JP" altLang="en-US" sz="6000" b="1" dirty="0">
                <a:latin typeface="メイリオ" panose="020B0604030504040204" pitchFamily="50" charset="-128"/>
                <a:ea typeface="メイリオ" panose="020B0604030504040204" pitchFamily="50" charset="-128"/>
              </a:rPr>
              <a:t>正しい判断、心構えで</a:t>
            </a:r>
            <a:br>
              <a:rPr lang="ja-JP" altLang="en-US" sz="60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新たな社会を</a:t>
            </a:r>
            <a:r>
              <a:rPr lang="en-US" altLang="ja-JP" sz="6000" b="1" dirty="0">
                <a:latin typeface="メイリオ" panose="020B0604030504040204" pitchFamily="50" charset="-128"/>
                <a:ea typeface="メイリオ" panose="020B0604030504040204" pitchFamily="50" charset="-128"/>
              </a:rPr>
              <a:t/>
            </a:r>
            <a:br>
              <a:rPr lang="en-US" altLang="ja-JP" sz="60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作り上げましょう。</a:t>
            </a:r>
            <a:endParaRPr kumimoji="1" lang="ja-JP" altLang="en-US" sz="60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292063" y="278757"/>
            <a:ext cx="2166740" cy="510721"/>
          </a:xfrm>
          <a:prstGeom prst="roundRect">
            <a:avLst/>
          </a:prstGeom>
          <a:noFill/>
          <a:ln w="38100">
            <a:solidFill>
              <a:srgbClr val="1F497D"/>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solidFill>
                  <a:prstClr val="black"/>
                </a:solidFill>
              </a:rPr>
              <a:t>保護者・一般</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Tree>
    <p:extLst>
      <p:ext uri="{BB962C8B-B14F-4D97-AF65-F5344CB8AC3E}">
        <p14:creationId xmlns:p14="http://schemas.microsoft.com/office/powerpoint/2010/main" val="266433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t>正式版</a:t>
            </a:r>
            <a:r>
              <a:rPr lang="ja-JP" altLang="en-US" dirty="0"/>
              <a:t>が</a:t>
            </a:r>
            <a:r>
              <a:rPr lang="en-US" altLang="ja-JP" dirty="0"/>
              <a:t>IPA</a:t>
            </a:r>
            <a:r>
              <a:rPr lang="ja-JP" altLang="en-US" dirty="0"/>
              <a:t>サイトにてリリース後はこちらの教材は使用できません。</a:t>
            </a:r>
          </a:p>
          <a:p>
            <a:r>
              <a:rPr lang="ja-JP" altLang="en-US" dirty="0"/>
              <a:t>正式版リリースまでの試行教材としてご利用ください。</a:t>
            </a:r>
          </a:p>
          <a:p>
            <a:r>
              <a:rPr lang="ja-JP" altLang="en-US" dirty="0" smtClean="0"/>
              <a:t>正式版</a:t>
            </a:r>
            <a:r>
              <a:rPr lang="ja-JP" altLang="en-US" dirty="0"/>
              <a:t>とは内容は変更される可能性がございます。</a:t>
            </a:r>
          </a:p>
          <a:p>
            <a:r>
              <a:rPr lang="ja-JP" altLang="en-US" dirty="0"/>
              <a:t>試行版についての御利用者様のご意見をお待ちしております</a:t>
            </a:r>
            <a:r>
              <a:rPr lang="ja-JP" altLang="en-US" dirty="0" smtClean="0"/>
              <a:t>。</a:t>
            </a:r>
            <a:endParaRPr lang="en-US" altLang="ja-JP" dirty="0" smtClean="0"/>
          </a:p>
          <a:p>
            <a:r>
              <a:rPr lang="ja-JP" altLang="en-US" dirty="0" smtClean="0"/>
              <a:t>お気づき</a:t>
            </a:r>
            <a:r>
              <a:rPr lang="ja-JP" altLang="en-US" dirty="0"/>
              <a:t>の点がございましたら　</a:t>
            </a:r>
            <a:r>
              <a:rPr lang="ja-JP" altLang="en-US" dirty="0"/>
              <a:t>下記</a:t>
            </a:r>
            <a:r>
              <a:rPr lang="ja-JP" altLang="en-US" dirty="0" smtClean="0"/>
              <a:t>まで</a:t>
            </a:r>
            <a:r>
              <a:rPr lang="ja-JP" altLang="en-US" dirty="0"/>
              <a:t>お寄せください</a:t>
            </a:r>
            <a:r>
              <a:rPr lang="ja-JP" altLang="en-US" dirty="0" smtClean="0"/>
              <a:t>。</a:t>
            </a:r>
            <a:endParaRPr lang="ja-JP" altLang="en-US" dirty="0"/>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endParaRPr kumimoji="1" lang="ja-JP" altLang="en-US" sz="4800" b="1" dirty="0">
              <a:solidFill>
                <a:srgbClr val="FF0000"/>
              </a:solidFill>
            </a:endParaRP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t>ipa@edu-net.co.jp</a:t>
            </a:r>
            <a:endParaRPr kumimoji="1" lang="ja-JP" altLang="en-US" sz="2800" dirty="0"/>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kumimoji="1" lang="en-US" altLang="ja-JP" dirty="0" smtClean="0"/>
              <a:t>IPA</a:t>
            </a:r>
            <a:r>
              <a:rPr kumimoji="1" lang="ja-JP" altLang="en-US" dirty="0" smtClean="0"/>
              <a:t>インターネット安全教室事務局まで</a:t>
            </a:r>
            <a:endParaRPr kumimoji="1" lang="ja-JP" altLang="en-US" dirty="0"/>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1581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92283" y="828350"/>
            <a:ext cx="7930403" cy="5314149"/>
          </a:xfrm>
        </p:spPr>
        <p:txBody>
          <a:bodyPr/>
          <a:lstStyle/>
          <a:p>
            <a:pPr algn="l"/>
            <a:r>
              <a:rPr kumimoji="1" lang="ja-JP" altLang="en-US" b="1" dirty="0">
                <a:latin typeface="+mn-ea"/>
                <a:ea typeface="+mn-ea"/>
              </a:rPr>
              <a:t>⓪私たちの未来</a:t>
            </a:r>
            <a:r>
              <a:rPr lang="en-US" altLang="ja-JP" sz="5400" b="1" dirty="0">
                <a:latin typeface="+mn-ea"/>
                <a:ea typeface="+mn-ea"/>
              </a:rPr>
              <a:t>_</a:t>
            </a:r>
            <a:br>
              <a:rPr lang="en-US" altLang="ja-JP" sz="5400" b="1" dirty="0">
                <a:latin typeface="+mn-ea"/>
                <a:ea typeface="+mn-ea"/>
              </a:rPr>
            </a:br>
            <a:r>
              <a:rPr lang="ja-JP" altLang="en-US" sz="5400" b="1" dirty="0">
                <a:latin typeface="+mn-ea"/>
                <a:ea typeface="+mn-ea"/>
              </a:rPr>
              <a:t>　　　　　エンディング</a:t>
            </a:r>
            <a:r>
              <a:rPr kumimoji="1" lang="en-US" altLang="ja-JP" dirty="0"/>
              <a:t/>
            </a:r>
            <a:br>
              <a:rPr kumimoji="1" lang="en-US" altLang="ja-JP" dirty="0"/>
            </a:br>
            <a:r>
              <a:rPr lang="ja-JP" altLang="en-US" dirty="0"/>
              <a:t>　</a:t>
            </a:r>
            <a:endParaRPr kumimoji="1" lang="ja-JP" altLang="en-US" dirty="0"/>
          </a:p>
        </p:txBody>
      </p:sp>
      <p:sp>
        <p:nvSpPr>
          <p:cNvPr id="5" name="コンテンツ プレースホルダー 4"/>
          <p:cNvSpPr>
            <a:spLocks noGrp="1"/>
          </p:cNvSpPr>
          <p:nvPr>
            <p:ph sz="half" idx="1"/>
          </p:nvPr>
        </p:nvSpPr>
        <p:spPr>
          <a:xfrm>
            <a:off x="5639153" y="6220558"/>
            <a:ext cx="4619918" cy="748620"/>
          </a:xfrm>
        </p:spPr>
        <p:txBody>
          <a:bodyPr/>
          <a:lstStyle/>
          <a:p>
            <a:r>
              <a:rPr kumimoji="1" lang="ja-JP" altLang="en-US" dirty="0"/>
              <a:t>対象：</a:t>
            </a:r>
            <a:r>
              <a:rPr kumimoji="1" lang="en-US" altLang="ja-JP" dirty="0"/>
              <a:t>ALL</a:t>
            </a:r>
            <a:endParaRPr kumimoji="1" lang="ja-JP" altLang="en-US" dirty="0"/>
          </a:p>
        </p:txBody>
      </p:sp>
    </p:spTree>
    <p:extLst>
      <p:ext uri="{BB962C8B-B14F-4D97-AF65-F5344CB8AC3E}">
        <p14:creationId xmlns:p14="http://schemas.microsoft.com/office/powerpoint/2010/main" val="264911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a:p>
        </p:txBody>
      </p:sp>
      <p:sp>
        <p:nvSpPr>
          <p:cNvPr id="3" name="タイトル 2"/>
          <p:cNvSpPr>
            <a:spLocks noGrp="1"/>
          </p:cNvSpPr>
          <p:nvPr>
            <p:ph type="title"/>
          </p:nvPr>
        </p:nvSpPr>
        <p:spPr>
          <a:xfrm>
            <a:off x="1028995" y="4534895"/>
            <a:ext cx="7958418" cy="703823"/>
          </a:xfrm>
        </p:spPr>
        <p:txBody>
          <a:bodyPr/>
          <a:lstStyle/>
          <a:p>
            <a:r>
              <a:rPr kumimoji="1" lang="ja-JP" altLang="en-US" dirty="0"/>
              <a:t> </a:t>
            </a:r>
            <a:r>
              <a:rPr kumimoji="1" lang="en-US" altLang="ja-JP" dirty="0">
                <a:latin typeface="メイリオ" panose="020B0604030504040204" pitchFamily="50" charset="-128"/>
                <a:ea typeface="メイリオ" panose="020B0604030504040204" pitchFamily="50" charset="-128"/>
              </a:rPr>
              <a:t/>
            </a:r>
            <a:br>
              <a:rPr kumimoji="1" lang="en-US" altLang="ja-JP" dirty="0">
                <a:latin typeface="メイリオ" panose="020B0604030504040204" pitchFamily="50" charset="-128"/>
                <a:ea typeface="メイリオ" panose="020B0604030504040204" pitchFamily="50" charset="-128"/>
              </a:rPr>
            </a:br>
            <a:endParaRPr kumimoji="1" lang="ja-JP" altLang="en-US" sz="8000" b="1"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477249" y="3339574"/>
            <a:ext cx="6303524" cy="1323439"/>
          </a:xfrm>
          <a:prstGeom prst="rect">
            <a:avLst/>
          </a:prstGeom>
          <a:noFill/>
        </p:spPr>
        <p:txBody>
          <a:bodyPr wrap="square" rtlCol="0">
            <a:spAutoFit/>
          </a:bodyPr>
          <a:lstStyle/>
          <a:p>
            <a:r>
              <a:rPr lang="en-US" altLang="ja-JP" sz="8000" b="1" dirty="0">
                <a:solidFill>
                  <a:prstClr val="black"/>
                </a:solidFill>
                <a:latin typeface="メイリオ" panose="020B0604030504040204" pitchFamily="50" charset="-128"/>
                <a:ea typeface="メイリオ" panose="020B0604030504040204" pitchFamily="50" charset="-128"/>
                <a:cs typeface="+mj-cs"/>
              </a:rPr>
              <a:t>Society5.0</a:t>
            </a:r>
            <a:endParaRPr kumimoji="1" lang="ja-JP" altLang="en-US" dirty="0"/>
          </a:p>
        </p:txBody>
      </p:sp>
      <p:sp>
        <p:nvSpPr>
          <p:cNvPr id="5" name="テキスト ボックス 4"/>
          <p:cNvSpPr txBox="1"/>
          <p:nvPr/>
        </p:nvSpPr>
        <p:spPr>
          <a:xfrm>
            <a:off x="1356528" y="401934"/>
            <a:ext cx="6018962" cy="769441"/>
          </a:xfrm>
          <a:prstGeom prst="rect">
            <a:avLst/>
          </a:prstGeom>
          <a:noFill/>
        </p:spPr>
        <p:txBody>
          <a:bodyPr wrap="square" rtlCol="0">
            <a:spAutoFit/>
          </a:bodyPr>
          <a:lstStyle/>
          <a:p>
            <a:r>
              <a:rPr kumimoji="1" lang="ja-JP" altLang="en-US" sz="4400" b="1" dirty="0">
                <a:latin typeface="+mn-ea"/>
              </a:rPr>
              <a:t>知っていますか？</a:t>
            </a:r>
          </a:p>
        </p:txBody>
      </p:sp>
    </p:spTree>
    <p:extLst>
      <p:ext uri="{BB962C8B-B14F-4D97-AF65-F5344CB8AC3E}">
        <p14:creationId xmlns:p14="http://schemas.microsoft.com/office/powerpoint/2010/main" val="324427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hlinkClick r:id="rId3" highlightClick="1"/>
          </p:cNvPr>
          <p:cNvPicPr>
            <a:picLocks noGrp="1" noChangeAspect="1"/>
          </p:cNvPicPr>
          <p:nvPr>
            <p:ph sz="half" idx="1"/>
          </p:nvPr>
        </p:nvPicPr>
        <p:blipFill>
          <a:blip r:embed="rId4"/>
          <a:stretch>
            <a:fillRect/>
          </a:stretch>
        </p:blipFill>
        <p:spPr>
          <a:xfrm>
            <a:off x="356761" y="1933732"/>
            <a:ext cx="8398432" cy="3728084"/>
          </a:xfrm>
          <a:prstGeom prst="rect">
            <a:avLst/>
          </a:prstGeom>
        </p:spPr>
      </p:pic>
      <p:sp>
        <p:nvSpPr>
          <p:cNvPr id="3" name="タイトル 2"/>
          <p:cNvSpPr>
            <a:spLocks noGrp="1"/>
          </p:cNvSpPr>
          <p:nvPr>
            <p:ph type="title"/>
          </p:nvPr>
        </p:nvSpPr>
        <p:spPr>
          <a:xfrm>
            <a:off x="277028" y="733410"/>
            <a:ext cx="7958418" cy="784598"/>
          </a:xfrm>
        </p:spPr>
        <p:txBody>
          <a:bodyPr/>
          <a:lstStyle/>
          <a:p>
            <a:pPr lvl="0">
              <a:lnSpc>
                <a:spcPct val="100000"/>
              </a:lnSpc>
              <a:spcBef>
                <a:spcPts val="0"/>
              </a:spcBef>
            </a:pPr>
            <a:r>
              <a:rPr lang="en-US" altLang="ja-JP" dirty="0">
                <a:solidFill>
                  <a:prstClr val="white"/>
                </a:solidFill>
                <a:latin typeface="メイリオ" panose="020B0604030504040204" pitchFamily="50" charset="-128"/>
                <a:ea typeface="メイリオ" panose="020B0604030504040204" pitchFamily="50" charset="-128"/>
                <a:cs typeface="+mn-cs"/>
              </a:rPr>
              <a:t>Society5.0</a:t>
            </a:r>
            <a:r>
              <a:rPr lang="ja-JP" altLang="en-US" dirty="0">
                <a:solidFill>
                  <a:prstClr val="white"/>
                </a:solidFill>
                <a:latin typeface="メイリオ" panose="020B0604030504040204" pitchFamily="50" charset="-128"/>
                <a:ea typeface="メイリオ" panose="020B0604030504040204" pitchFamily="50" charset="-128"/>
                <a:cs typeface="+mn-cs"/>
              </a:rPr>
              <a:t>の世界</a:t>
            </a:r>
            <a:r>
              <a:rPr lang="ja-JP" altLang="en-US" sz="1800" b="0" dirty="0">
                <a:solidFill>
                  <a:prstClr val="black"/>
                </a:solidFill>
                <a:latin typeface="Segoe UI"/>
                <a:cs typeface="+mn-cs"/>
              </a:rPr>
              <a:t/>
            </a:r>
            <a:br>
              <a:rPr lang="ja-JP" altLang="en-US" sz="1800" b="0" dirty="0">
                <a:solidFill>
                  <a:prstClr val="black"/>
                </a:solidFill>
                <a:latin typeface="Segoe UI"/>
                <a:cs typeface="+mn-cs"/>
              </a:rPr>
            </a:br>
            <a:endParaRPr kumimoji="1" lang="ja-JP" altLang="en-US" dirty="0"/>
          </a:p>
        </p:txBody>
      </p:sp>
      <p:sp>
        <p:nvSpPr>
          <p:cNvPr id="5" name="正方形/長方形 4"/>
          <p:cNvSpPr/>
          <p:nvPr/>
        </p:nvSpPr>
        <p:spPr>
          <a:xfrm>
            <a:off x="2768398" y="5983272"/>
            <a:ext cx="6697149" cy="369332"/>
          </a:xfrm>
          <a:prstGeom prst="rect">
            <a:avLst/>
          </a:prstGeom>
        </p:spPr>
        <p:txBody>
          <a:bodyPr wrap="square">
            <a:spAutoFit/>
          </a:bodyPr>
          <a:lstStyle/>
          <a:p>
            <a:r>
              <a:rPr lang="en-US" altLang="ja-JP" dirty="0">
                <a:solidFill>
                  <a:prstClr val="black"/>
                </a:solidFill>
              </a:rPr>
              <a:t>https://www.gov-online.go.jp/cam/s5/pdf/Society5.0_5d.pdf</a:t>
            </a:r>
            <a:endParaRPr lang="ja-JP" altLang="en-US" dirty="0">
              <a:solidFill>
                <a:prstClr val="black"/>
              </a:solidFill>
            </a:endParaRPr>
          </a:p>
        </p:txBody>
      </p:sp>
      <p:sp>
        <p:nvSpPr>
          <p:cNvPr id="6" name="テキスト ボックス 5"/>
          <p:cNvSpPr txBox="1"/>
          <p:nvPr/>
        </p:nvSpPr>
        <p:spPr>
          <a:xfrm>
            <a:off x="6931650" y="6399454"/>
            <a:ext cx="2376264" cy="369332"/>
          </a:xfrm>
          <a:prstGeom prst="rect">
            <a:avLst/>
          </a:prstGeom>
          <a:noFill/>
        </p:spPr>
        <p:txBody>
          <a:bodyPr wrap="square" rtlCol="0">
            <a:spAutoFit/>
          </a:bodyPr>
          <a:lstStyle/>
          <a:p>
            <a:r>
              <a:rPr lang="ja-JP" altLang="en-US" dirty="0">
                <a:solidFill>
                  <a:prstClr val="black"/>
                </a:solidFill>
              </a:rPr>
              <a:t>政府広報より引用</a:t>
            </a:r>
          </a:p>
        </p:txBody>
      </p:sp>
    </p:spTree>
    <p:extLst>
      <p:ext uri="{BB962C8B-B14F-4D97-AF65-F5344CB8AC3E}">
        <p14:creationId xmlns:p14="http://schemas.microsoft.com/office/powerpoint/2010/main" val="381819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31188" y="1642332"/>
            <a:ext cx="8877704" cy="4904959"/>
          </a:xfrm>
        </p:spPr>
        <p:txBody>
          <a:bodyPr>
            <a:normAutofit fontScale="62500" lnSpcReduction="20000"/>
          </a:bodyPr>
          <a:lstStyle/>
          <a:p>
            <a:pPr marL="0" indent="0">
              <a:buNone/>
            </a:pPr>
            <a:r>
              <a:rPr lang="ja-JP" altLang="en-US" sz="5100" dirty="0">
                <a:latin typeface="メイリオ" panose="020B0604030504040204" pitchFamily="50" charset="-128"/>
                <a:ea typeface="メイリオ" panose="020B0604030504040204" pitchFamily="50" charset="-128"/>
              </a:rPr>
              <a:t>狩猟社会（</a:t>
            </a:r>
            <a:r>
              <a:rPr lang="en-US" altLang="ja-JP" sz="5100" dirty="0">
                <a:latin typeface="メイリオ" panose="020B0604030504040204" pitchFamily="50" charset="-128"/>
                <a:ea typeface="メイリオ" panose="020B0604030504040204" pitchFamily="50" charset="-128"/>
              </a:rPr>
              <a:t>Society 1.0</a:t>
            </a:r>
            <a:r>
              <a:rPr lang="ja-JP" altLang="en-US" sz="5100" dirty="0">
                <a:latin typeface="メイリオ" panose="020B0604030504040204" pitchFamily="50" charset="-128"/>
                <a:ea typeface="メイリオ" panose="020B0604030504040204" pitchFamily="50" charset="-128"/>
              </a:rPr>
              <a:t>）</a:t>
            </a: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農耕社会（</a:t>
            </a:r>
            <a:r>
              <a:rPr lang="en-US" altLang="ja-JP" sz="5100" dirty="0">
                <a:latin typeface="メイリオ" panose="020B0604030504040204" pitchFamily="50" charset="-128"/>
                <a:ea typeface="メイリオ" panose="020B0604030504040204" pitchFamily="50" charset="-128"/>
              </a:rPr>
              <a:t>Society 2.0</a:t>
            </a:r>
            <a:r>
              <a:rPr lang="ja-JP" altLang="en-US" sz="5100" dirty="0">
                <a:latin typeface="メイリオ" panose="020B0604030504040204" pitchFamily="50" charset="-128"/>
                <a:ea typeface="メイリオ" panose="020B0604030504040204" pitchFamily="50" charset="-128"/>
              </a:rPr>
              <a:t>）</a:t>
            </a: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工業社会（</a:t>
            </a:r>
            <a:r>
              <a:rPr lang="en-US" altLang="ja-JP" sz="5100" dirty="0">
                <a:latin typeface="メイリオ" panose="020B0604030504040204" pitchFamily="50" charset="-128"/>
                <a:ea typeface="メイリオ" panose="020B0604030504040204" pitchFamily="50" charset="-128"/>
              </a:rPr>
              <a:t>Society 3.0</a:t>
            </a:r>
            <a:r>
              <a:rPr lang="ja-JP" altLang="en-US" sz="5100" dirty="0">
                <a:latin typeface="メイリオ" panose="020B0604030504040204" pitchFamily="50" charset="-128"/>
                <a:ea typeface="メイリオ" panose="020B0604030504040204" pitchFamily="50" charset="-128"/>
              </a:rPr>
              <a:t>）</a:t>
            </a: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情報社会（</a:t>
            </a:r>
            <a:r>
              <a:rPr lang="en-US" altLang="ja-JP" sz="5100" dirty="0">
                <a:latin typeface="メイリオ" panose="020B0604030504040204" pitchFamily="50" charset="-128"/>
                <a:ea typeface="メイリオ" panose="020B0604030504040204" pitchFamily="50" charset="-128"/>
              </a:rPr>
              <a:t>Society 4.0</a:t>
            </a:r>
            <a:r>
              <a:rPr lang="ja-JP" altLang="en-US" sz="5100" dirty="0">
                <a:latin typeface="メイリオ" panose="020B0604030504040204" pitchFamily="50" charset="-128"/>
                <a:ea typeface="メイリオ" panose="020B0604030504040204" pitchFamily="50" charset="-128"/>
              </a:rPr>
              <a:t>）に続く、</a:t>
            </a: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スマート社会が</a:t>
            </a:r>
            <a:r>
              <a:rPr lang="en-US" altLang="ja-JP" sz="5100" dirty="0">
                <a:latin typeface="メイリオ" panose="020B0604030504040204" pitchFamily="50" charset="-128"/>
                <a:ea typeface="メイリオ" panose="020B0604030504040204" pitchFamily="50" charset="-128"/>
              </a:rPr>
              <a:t>Society 5.0</a:t>
            </a:r>
          </a:p>
          <a:p>
            <a:pPr marL="0" indent="0">
              <a:buNone/>
            </a:pP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遠隔医療、ドローン配送</a:t>
            </a:r>
            <a:endParaRPr lang="en-US" altLang="ja-JP" sz="5100" dirty="0">
              <a:latin typeface="メイリオ" panose="020B0604030504040204" pitchFamily="50" charset="-128"/>
              <a:ea typeface="メイリオ" panose="020B0604030504040204" pitchFamily="50" charset="-128"/>
            </a:endParaRPr>
          </a:p>
          <a:p>
            <a:pPr marL="0" indent="0">
              <a:buNone/>
            </a:pPr>
            <a:r>
              <a:rPr lang="ja-JP" altLang="en-US" sz="5100" dirty="0">
                <a:latin typeface="メイリオ" panose="020B0604030504040204" pitchFamily="50" charset="-128"/>
                <a:ea typeface="メイリオ" panose="020B0604030504040204" pitchFamily="50" charset="-128"/>
              </a:rPr>
              <a:t>自動運転自動車</a:t>
            </a:r>
            <a:r>
              <a:rPr lang="en-US" altLang="ja-JP" sz="5100" dirty="0" err="1">
                <a:latin typeface="メイリオ" panose="020B0604030504040204" pitchFamily="50" charset="-128"/>
                <a:ea typeface="メイリオ" panose="020B0604030504040204" pitchFamily="50" charset="-128"/>
              </a:rPr>
              <a:t>e.t.c</a:t>
            </a:r>
            <a:endParaRPr lang="en-US" altLang="ja-JP" sz="5100" dirty="0">
              <a:latin typeface="メイリオ" panose="020B0604030504040204" pitchFamily="50" charset="-128"/>
              <a:ea typeface="メイリオ" panose="020B0604030504040204" pitchFamily="50" charset="-128"/>
            </a:endParaRPr>
          </a:p>
          <a:p>
            <a:pPr marL="0" indent="0">
              <a:buNone/>
            </a:pPr>
            <a:endParaRPr lang="en-US" altLang="ja-JP" sz="40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　　　　　　</a:t>
            </a:r>
            <a:r>
              <a:rPr lang="ja-JP" altLang="en-US" sz="5700" dirty="0">
                <a:latin typeface="メイリオ" panose="020B0604030504040204" pitchFamily="50" charset="-128"/>
                <a:ea typeface="メイリオ" panose="020B0604030504040204" pitchFamily="50" charset="-128"/>
              </a:rPr>
              <a:t>⇒人間の強みを生かす社会</a:t>
            </a:r>
            <a:endParaRPr lang="en-US" altLang="ja-JP" sz="5700"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161364" y="390486"/>
            <a:ext cx="7958418" cy="784598"/>
          </a:xfrm>
        </p:spPr>
        <p:txBody>
          <a:bodyPr/>
          <a:lstStyle/>
          <a:p>
            <a:r>
              <a:rPr lang="en-US" altLang="ja-JP" b="1" dirty="0">
                <a:solidFill>
                  <a:schemeClr val="bg1"/>
                </a:solidFill>
              </a:rPr>
              <a:t>Society5.0</a:t>
            </a:r>
            <a:r>
              <a:rPr lang="ja-JP" altLang="en-US" b="1" dirty="0">
                <a:solidFill>
                  <a:schemeClr val="bg1"/>
                </a:solidFill>
              </a:rPr>
              <a:t>の世界</a:t>
            </a:r>
            <a:endParaRPr kumimoji="1" lang="ja-JP" altLang="en-US" b="1" dirty="0">
              <a:solidFill>
                <a:schemeClr val="bg1"/>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171" y="3876367"/>
            <a:ext cx="2702057" cy="1473711"/>
          </a:xfrm>
          <a:prstGeom prst="rect">
            <a:avLst/>
          </a:prstGeom>
        </p:spPr>
      </p:pic>
      <p:pic>
        <p:nvPicPr>
          <p:cNvPr id="5" name="図 4"/>
          <p:cNvPicPr>
            <a:picLocks noChangeAspect="1"/>
          </p:cNvPicPr>
          <p:nvPr/>
        </p:nvPicPr>
        <p:blipFill>
          <a:blip r:embed="rId4"/>
          <a:stretch>
            <a:fillRect/>
          </a:stretch>
        </p:blipFill>
        <p:spPr>
          <a:xfrm>
            <a:off x="1000814" y="1461962"/>
            <a:ext cx="7273756" cy="4828809"/>
          </a:xfrm>
          <a:prstGeom prst="rect">
            <a:avLst/>
          </a:prstGeom>
        </p:spPr>
      </p:pic>
      <p:sp>
        <p:nvSpPr>
          <p:cNvPr id="6" name="テキスト ボックス 5"/>
          <p:cNvSpPr txBox="1"/>
          <p:nvPr/>
        </p:nvSpPr>
        <p:spPr>
          <a:xfrm>
            <a:off x="6932628" y="6389816"/>
            <a:ext cx="2376264" cy="369332"/>
          </a:xfrm>
          <a:prstGeom prst="rect">
            <a:avLst/>
          </a:prstGeom>
          <a:noFill/>
        </p:spPr>
        <p:txBody>
          <a:bodyPr wrap="square" rtlCol="0">
            <a:spAutoFit/>
          </a:bodyPr>
          <a:lstStyle/>
          <a:p>
            <a:r>
              <a:rPr lang="ja-JP" altLang="en-US" dirty="0">
                <a:solidFill>
                  <a:prstClr val="black"/>
                </a:solidFill>
              </a:rPr>
              <a:t>政府広報より引用</a:t>
            </a:r>
          </a:p>
        </p:txBody>
      </p:sp>
    </p:spTree>
    <p:extLst>
      <p:ext uri="{BB962C8B-B14F-4D97-AF65-F5344CB8AC3E}">
        <p14:creationId xmlns:p14="http://schemas.microsoft.com/office/powerpoint/2010/main" val="1809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1880" y="1782951"/>
            <a:ext cx="9040238" cy="3474650"/>
          </a:xfrm>
          <a:prstGeom prst="rect">
            <a:avLst/>
          </a:prstGeom>
        </p:spPr>
      </p:pic>
      <p:sp>
        <p:nvSpPr>
          <p:cNvPr id="3" name="テキスト ボックス 2"/>
          <p:cNvSpPr txBox="1"/>
          <p:nvPr/>
        </p:nvSpPr>
        <p:spPr>
          <a:xfrm>
            <a:off x="242818" y="430023"/>
            <a:ext cx="7712462" cy="769441"/>
          </a:xfrm>
          <a:prstGeom prst="rect">
            <a:avLst/>
          </a:prstGeom>
          <a:noFill/>
        </p:spPr>
        <p:txBody>
          <a:bodyPr wrap="square" rtlCol="0">
            <a:spAutoFit/>
          </a:bodyPr>
          <a:lstStyle/>
          <a:p>
            <a:r>
              <a:rPr kumimoji="1" lang="ja-JP" altLang="en-US" sz="4400" b="1" dirty="0">
                <a:solidFill>
                  <a:schemeClr val="bg1"/>
                </a:solidFill>
                <a:latin typeface="メイリオ" panose="020B0604030504040204" pitchFamily="50" charset="-128"/>
                <a:ea typeface="メイリオ" panose="020B0604030504040204" pitchFamily="50" charset="-128"/>
              </a:rPr>
              <a:t>立ち止まる、考える、楽しむ</a:t>
            </a:r>
          </a:p>
        </p:txBody>
      </p:sp>
      <p:sp>
        <p:nvSpPr>
          <p:cNvPr id="4" name="テキスト ボックス 3"/>
          <p:cNvSpPr txBox="1"/>
          <p:nvPr/>
        </p:nvSpPr>
        <p:spPr>
          <a:xfrm>
            <a:off x="2121792" y="6264613"/>
            <a:ext cx="7600545" cy="492443"/>
          </a:xfrm>
          <a:prstGeom prst="rect">
            <a:avLst/>
          </a:prstGeom>
          <a:noFill/>
        </p:spPr>
        <p:txBody>
          <a:bodyPr wrap="square" rtlCol="0">
            <a:spAutoFit/>
          </a:bodyPr>
          <a:lstStyle/>
          <a:p>
            <a:r>
              <a:rPr kumimoji="1" lang="ja-JP" altLang="en-US" sz="2600" dirty="0">
                <a:latin typeface="メイリオ" panose="020B0604030504040204" pitchFamily="50" charset="-128"/>
                <a:ea typeface="メイリオ" panose="020B0604030504040204" pitchFamily="50" charset="-128"/>
              </a:rPr>
              <a:t>ネット社会の一員としての責任と覚悟をもつ</a:t>
            </a:r>
          </a:p>
        </p:txBody>
      </p:sp>
      <p:sp>
        <p:nvSpPr>
          <p:cNvPr id="5" name="正方形/長方形 4"/>
          <p:cNvSpPr/>
          <p:nvPr/>
        </p:nvSpPr>
        <p:spPr>
          <a:xfrm>
            <a:off x="4157565" y="5391775"/>
            <a:ext cx="4757969" cy="369332"/>
          </a:xfrm>
          <a:prstGeom prst="rect">
            <a:avLst/>
          </a:prstGeom>
        </p:spPr>
        <p:txBody>
          <a:bodyPr wrap="none">
            <a:spAutoFit/>
          </a:bodyPr>
          <a:lstStyle/>
          <a:p>
            <a:r>
              <a:rPr lang="en-US" altLang="ja-JP" dirty="0">
                <a:hlinkClick r:id="rId4"/>
              </a:rPr>
              <a:t>https://stopthinkconnect.jp/</a:t>
            </a:r>
            <a:r>
              <a:rPr lang="ja-JP" altLang="en-US" dirty="0"/>
              <a:t>　引用　</a:t>
            </a:r>
            <a:r>
              <a:rPr lang="en-US" altLang="ja-JP" dirty="0"/>
              <a:t>201908010</a:t>
            </a:r>
            <a:endParaRPr lang="ja-JP" altLang="en-US" dirty="0"/>
          </a:p>
        </p:txBody>
      </p:sp>
      <p:sp>
        <p:nvSpPr>
          <p:cNvPr id="7" name="コンテンツ プレースホルダー 6"/>
          <p:cNvSpPr>
            <a:spLocks noGrp="1"/>
          </p:cNvSpPr>
          <p:nvPr>
            <p:ph sz="half" idx="1"/>
          </p:nvPr>
        </p:nvSpPr>
        <p:spPr/>
        <p:txBody>
          <a:bodyPr/>
          <a:lstStyle/>
          <a:p>
            <a:endParaRPr kumimoji="1" lang="ja-JP" altLang="en-US" dirty="0"/>
          </a:p>
        </p:txBody>
      </p:sp>
    </p:spTree>
    <p:extLst>
      <p:ext uri="{BB962C8B-B14F-4D97-AF65-F5344CB8AC3E}">
        <p14:creationId xmlns:p14="http://schemas.microsoft.com/office/powerpoint/2010/main" val="216157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idx="4294967295"/>
          </p:nvPr>
        </p:nvSpPr>
        <p:spPr>
          <a:xfrm>
            <a:off x="292063" y="1473683"/>
            <a:ext cx="8573077" cy="2954338"/>
          </a:xfrm>
        </p:spPr>
        <p:txBody>
          <a:bodyPr>
            <a:normAutofit/>
          </a:bodyPr>
          <a:lstStyle/>
          <a:p>
            <a:r>
              <a:rPr lang="ja-JP" altLang="en-US" sz="6600" b="1" dirty="0">
                <a:latin typeface="メイリオ" panose="020B0604030504040204" pitchFamily="50" charset="-128"/>
                <a:ea typeface="メイリオ" panose="020B0604030504040204" pitchFamily="50" charset="-128"/>
              </a:rPr>
              <a:t>あたらしいしゃかいの</a:t>
            </a:r>
            <a:br>
              <a:rPr lang="ja-JP" altLang="en-US"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しゅじんこうは</a:t>
            </a:r>
            <a:r>
              <a:rPr lang="en-US" altLang="ja-JP" sz="6600" b="1" dirty="0">
                <a:latin typeface="メイリオ" panose="020B0604030504040204" pitchFamily="50" charset="-128"/>
                <a:ea typeface="メイリオ" panose="020B0604030504040204" pitchFamily="50" charset="-128"/>
              </a:rPr>
              <a:t/>
            </a:r>
            <a:br>
              <a:rPr lang="en-US" altLang="ja-JP"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みなさんです。</a:t>
            </a:r>
            <a:endParaRPr kumimoji="1" lang="ja-JP" altLang="en-US" sz="66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292063" y="278757"/>
            <a:ext cx="2166740" cy="510721"/>
          </a:xfrm>
          <a:prstGeom prst="roundRect">
            <a:avLst/>
          </a:prstGeom>
          <a:noFill/>
          <a:ln w="38100">
            <a:solidFill>
              <a:srgbClr val="1F497D"/>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solidFill>
                  <a:prstClr val="black"/>
                </a:solidFill>
              </a:rPr>
              <a:t>小学校１年～</a:t>
            </a:r>
            <a:r>
              <a:rPr lang="en-US" altLang="ja-JP" sz="2000" b="1" dirty="0">
                <a:solidFill>
                  <a:prstClr val="black"/>
                </a:solidFill>
              </a:rPr>
              <a:t>3</a:t>
            </a:r>
            <a:r>
              <a:rPr lang="ja-JP" altLang="en-US" sz="2000" b="1" dirty="0">
                <a:solidFill>
                  <a:prstClr val="black"/>
                </a:solidFill>
              </a:rPr>
              <a:t>年</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Tree>
    <p:extLst>
      <p:ext uri="{BB962C8B-B14F-4D97-AF65-F5344CB8AC3E}">
        <p14:creationId xmlns:p14="http://schemas.microsoft.com/office/powerpoint/2010/main" val="293181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idx="4294967295"/>
          </p:nvPr>
        </p:nvSpPr>
        <p:spPr>
          <a:xfrm>
            <a:off x="292062" y="1337496"/>
            <a:ext cx="9747677" cy="2954338"/>
          </a:xfrm>
        </p:spPr>
        <p:txBody>
          <a:bodyPr>
            <a:normAutofit/>
          </a:bodyPr>
          <a:lstStyle/>
          <a:p>
            <a:r>
              <a:rPr lang="ja-JP" altLang="en-US" sz="6600" b="1" dirty="0">
                <a:latin typeface="メイリオ" panose="020B0604030504040204" pitchFamily="50" charset="-128"/>
                <a:ea typeface="メイリオ" panose="020B0604030504040204" pitchFamily="50" charset="-128"/>
              </a:rPr>
              <a:t>正しい判断、心構えで</a:t>
            </a:r>
            <a:br>
              <a:rPr lang="ja-JP" altLang="en-US"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新たな社会を</a:t>
            </a:r>
            <a:br>
              <a:rPr lang="ja-JP" altLang="en-US"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作り上げてください。</a:t>
            </a:r>
            <a:endParaRPr kumimoji="1" lang="ja-JP" altLang="en-US" sz="66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292063" y="278757"/>
            <a:ext cx="2444652" cy="510721"/>
          </a:xfrm>
          <a:prstGeom prst="roundRect">
            <a:avLst/>
          </a:prstGeom>
          <a:noFill/>
          <a:ln w="38100">
            <a:solidFill>
              <a:srgbClr val="1F497D"/>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000" b="1" dirty="0">
                <a:solidFill>
                  <a:prstClr val="black"/>
                </a:solidFill>
              </a:rPr>
              <a:t>小学校</a:t>
            </a:r>
            <a:r>
              <a:rPr lang="en-US" altLang="ja-JP" sz="2000" b="1" dirty="0">
                <a:solidFill>
                  <a:prstClr val="black"/>
                </a:solidFill>
              </a:rPr>
              <a:t>4</a:t>
            </a:r>
            <a:r>
              <a:rPr lang="ja-JP" altLang="en-US" sz="2000" b="1" dirty="0">
                <a:solidFill>
                  <a:prstClr val="black"/>
                </a:solidFill>
              </a:rPr>
              <a:t>年</a:t>
            </a:r>
            <a:r>
              <a:rPr lang="en-US" altLang="ja-JP" sz="2000" b="1" dirty="0">
                <a:solidFill>
                  <a:prstClr val="black"/>
                </a:solidFill>
              </a:rPr>
              <a:t>~</a:t>
            </a:r>
            <a:r>
              <a:rPr lang="ja-JP" altLang="en-US" sz="2000" b="1" dirty="0">
                <a:solidFill>
                  <a:prstClr val="black"/>
                </a:solidFill>
              </a:rPr>
              <a:t>高校生</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2" name="テキスト ボックス 1"/>
          <p:cNvSpPr txBox="1"/>
          <p:nvPr/>
        </p:nvSpPr>
        <p:spPr>
          <a:xfrm>
            <a:off x="2862264" y="990467"/>
            <a:ext cx="1969100" cy="461665"/>
          </a:xfrm>
          <a:prstGeom prst="rect">
            <a:avLst/>
          </a:prstGeom>
          <a:noFill/>
        </p:spPr>
        <p:txBody>
          <a:bodyPr wrap="square" rtlCol="0">
            <a:spAutoFit/>
          </a:bodyPr>
          <a:lstStyle/>
          <a:p>
            <a:r>
              <a:rPr kumimoji="1" lang="ja-JP" altLang="en-US" sz="2400" dirty="0"/>
              <a:t>はん　だん</a:t>
            </a:r>
          </a:p>
        </p:txBody>
      </p:sp>
      <p:sp>
        <p:nvSpPr>
          <p:cNvPr id="6" name="テキスト ボックス 5"/>
          <p:cNvSpPr txBox="1"/>
          <p:nvPr/>
        </p:nvSpPr>
        <p:spPr>
          <a:xfrm>
            <a:off x="5432466" y="990466"/>
            <a:ext cx="1969100" cy="461665"/>
          </a:xfrm>
          <a:prstGeom prst="rect">
            <a:avLst/>
          </a:prstGeom>
          <a:noFill/>
        </p:spPr>
        <p:txBody>
          <a:bodyPr wrap="square" rtlCol="0">
            <a:spAutoFit/>
          </a:bodyPr>
          <a:lstStyle/>
          <a:p>
            <a:r>
              <a:rPr kumimoji="1" lang="ja-JP" altLang="en-US" sz="2400" dirty="0"/>
              <a:t>こころが</a:t>
            </a:r>
            <a:r>
              <a:rPr kumimoji="1" lang="ja-JP" altLang="en-US" sz="2400" dirty="0" err="1"/>
              <a:t>ま</a:t>
            </a:r>
            <a:endParaRPr kumimoji="1" lang="ja-JP" altLang="en-US" sz="2400" dirty="0"/>
          </a:p>
        </p:txBody>
      </p:sp>
    </p:spTree>
    <p:extLst>
      <p:ext uri="{BB962C8B-B14F-4D97-AF65-F5344CB8AC3E}">
        <p14:creationId xmlns:p14="http://schemas.microsoft.com/office/powerpoint/2010/main" val="308921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773</Words>
  <Application>Microsoft Office PowerPoint</Application>
  <PresentationFormat>画面に合わせる (4:3)</PresentationFormat>
  <Paragraphs>158</Paragraphs>
  <Slides>10</Slides>
  <Notes>9</Notes>
  <HiddenSlides>1</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2_Office テーマ</vt:lpstr>
      <vt:lpstr>PowerPoint プレゼンテーション</vt:lpstr>
      <vt:lpstr>PowerPoint プレゼンテーション</vt:lpstr>
      <vt:lpstr>⓪私たちの未来_ 　　　　　エンディング 　</vt:lpstr>
      <vt:lpstr>  </vt:lpstr>
      <vt:lpstr>Society5.0の世界 </vt:lpstr>
      <vt:lpstr>Society5.0の世界</vt:lpstr>
      <vt:lpstr>PowerPoint プレゼンテーション</vt:lpstr>
      <vt:lpstr>あたらしいしゃかいの しゅじんこうは みなさんです。</vt:lpstr>
      <vt:lpstr>正しい判断、心構えで 新たな社会を 作り上げてください。</vt:lpstr>
      <vt:lpstr>正しい判断、心構えで 新たな社会を 作り上げましょう。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2019-09-18T04:34:33Z</dcterms:created>
  <dcterms:modified xsi:type="dcterms:W3CDTF">2019-09-18T05:28:29Z</dcterms:modified>
</cp:coreProperties>
</file>