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68" r:id="rId1"/>
    <p:sldMasterId id="2147483892" r:id="rId2"/>
  </p:sldMasterIdLst>
  <p:notesMasterIdLst>
    <p:notesMasterId r:id="rId25"/>
  </p:notesMasterIdLst>
  <p:handoutMasterIdLst>
    <p:handoutMasterId r:id="rId26"/>
  </p:handoutMasterIdLst>
  <p:sldIdLst>
    <p:sldId id="725" r:id="rId3"/>
    <p:sldId id="729" r:id="rId4"/>
    <p:sldId id="726" r:id="rId5"/>
    <p:sldId id="727" r:id="rId6"/>
    <p:sldId id="707" r:id="rId7"/>
    <p:sldId id="723" r:id="rId8"/>
    <p:sldId id="715" r:id="rId9"/>
    <p:sldId id="710" r:id="rId10"/>
    <p:sldId id="728" r:id="rId11"/>
    <p:sldId id="724" r:id="rId12"/>
    <p:sldId id="716" r:id="rId13"/>
    <p:sldId id="708" r:id="rId14"/>
    <p:sldId id="706" r:id="rId15"/>
    <p:sldId id="720" r:id="rId16"/>
    <p:sldId id="718" r:id="rId17"/>
    <p:sldId id="721" r:id="rId18"/>
    <p:sldId id="692" r:id="rId19"/>
    <p:sldId id="711" r:id="rId20"/>
    <p:sldId id="712" r:id="rId21"/>
    <p:sldId id="713" r:id="rId22"/>
    <p:sldId id="717" r:id="rId23"/>
    <p:sldId id="701" r:id="rId24"/>
  </p:sldIdLst>
  <p:sldSz cx="9144000" cy="6858000" type="screen4x3"/>
  <p:notesSz cx="7053263" cy="10180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281E"/>
    <a:srgbClr val="D62475"/>
    <a:srgbClr val="FF99CC"/>
    <a:srgbClr val="FFFFCC"/>
    <a:srgbClr val="F60052"/>
    <a:srgbClr val="FBD1AF"/>
    <a:srgbClr val="FFF2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3" autoAdjust="0"/>
    <p:restoredTop sz="63471" autoAdjust="0"/>
  </p:normalViewPr>
  <p:slideViewPr>
    <p:cSldViewPr snapToGrid="0">
      <p:cViewPr varScale="1">
        <p:scale>
          <a:sx n="72" d="100"/>
          <a:sy n="72" d="100"/>
        </p:scale>
        <p:origin x="-2754" y="-96"/>
      </p:cViewPr>
      <p:guideLst>
        <p:guide orient="horz" pos="2160"/>
        <p:guide pos="2880"/>
      </p:guideLst>
    </p:cSldViewPr>
  </p:slideViewPr>
  <p:notesTextViewPr>
    <p:cViewPr>
      <p:scale>
        <a:sx n="3" d="2"/>
        <a:sy n="3" d="2"/>
      </p:scale>
      <p:origin x="0" y="0"/>
    </p:cViewPr>
  </p:notesTextViewPr>
  <p:sorterViewPr>
    <p:cViewPr varScale="1">
      <p:scale>
        <a:sx n="1" d="1"/>
        <a:sy n="1" d="1"/>
      </p:scale>
      <p:origin x="0" y="-114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3055702" cy="509762"/>
          </a:xfrm>
          <a:prstGeom prst="rect">
            <a:avLst/>
          </a:prstGeom>
        </p:spPr>
        <p:txBody>
          <a:bodyPr vert="horz" lIns="93982" tIns="46991" rIns="93982" bIns="4699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995918" y="1"/>
            <a:ext cx="3055701" cy="509762"/>
          </a:xfrm>
          <a:prstGeom prst="rect">
            <a:avLst/>
          </a:prstGeom>
        </p:spPr>
        <p:txBody>
          <a:bodyPr vert="horz" lIns="93982" tIns="46991" rIns="93982" bIns="46991" rtlCol="0"/>
          <a:lstStyle>
            <a:lvl1pPr algn="r">
              <a:defRPr sz="1200"/>
            </a:lvl1pPr>
          </a:lstStyle>
          <a:p>
            <a:endParaRPr kumimoji="1" lang="ja-JP" altLang="en-US"/>
          </a:p>
        </p:txBody>
      </p:sp>
      <p:sp>
        <p:nvSpPr>
          <p:cNvPr id="4" name="フッター プレースホルダー 3"/>
          <p:cNvSpPr>
            <a:spLocks noGrp="1"/>
          </p:cNvSpPr>
          <p:nvPr>
            <p:ph type="ftr" sz="quarter" idx="2"/>
          </p:nvPr>
        </p:nvSpPr>
        <p:spPr>
          <a:xfrm>
            <a:off x="1" y="9670876"/>
            <a:ext cx="3055702" cy="509762"/>
          </a:xfrm>
          <a:prstGeom prst="rect">
            <a:avLst/>
          </a:prstGeom>
        </p:spPr>
        <p:txBody>
          <a:bodyPr vert="horz" lIns="93982" tIns="46991" rIns="93982" bIns="46991" rtlCol="0" anchor="b"/>
          <a:lstStyle>
            <a:lvl1pPr algn="l">
              <a:defRPr sz="1200"/>
            </a:lvl1pPr>
          </a:lstStyle>
          <a:p>
            <a:r>
              <a:rPr kumimoji="1" lang="en-US" altLang="ja-JP"/>
              <a:t>Copyright (C) 2009-2017 Edu-net Co., Ltd.  All Rights Reserved. </a:t>
            </a:r>
            <a:endParaRPr kumimoji="1" lang="ja-JP" altLang="en-US"/>
          </a:p>
        </p:txBody>
      </p:sp>
      <p:sp>
        <p:nvSpPr>
          <p:cNvPr id="5" name="スライド番号プレースホルダー 4"/>
          <p:cNvSpPr>
            <a:spLocks noGrp="1"/>
          </p:cNvSpPr>
          <p:nvPr>
            <p:ph type="sldNum" sz="quarter" idx="3"/>
          </p:nvPr>
        </p:nvSpPr>
        <p:spPr>
          <a:xfrm>
            <a:off x="3995918" y="9670876"/>
            <a:ext cx="3055701" cy="509762"/>
          </a:xfrm>
          <a:prstGeom prst="rect">
            <a:avLst/>
          </a:prstGeom>
        </p:spPr>
        <p:txBody>
          <a:bodyPr vert="horz" lIns="93982" tIns="46991" rIns="93982" bIns="46991" rtlCol="0" anchor="b"/>
          <a:lstStyle>
            <a:lvl1pPr algn="r">
              <a:defRPr sz="1200"/>
            </a:lvl1pPr>
          </a:lstStyle>
          <a:p>
            <a:fld id="{5951B48D-9D36-4DF8-897D-043405FC11B0}" type="slidenum">
              <a:rPr kumimoji="1" lang="ja-JP" altLang="en-US" smtClean="0"/>
              <a:t>‹#›</a:t>
            </a:fld>
            <a:endParaRPr kumimoji="1" lang="ja-JP" altLang="en-US"/>
          </a:p>
        </p:txBody>
      </p:sp>
    </p:spTree>
    <p:extLst>
      <p:ext uri="{BB962C8B-B14F-4D97-AF65-F5344CB8AC3E}">
        <p14:creationId xmlns:p14="http://schemas.microsoft.com/office/powerpoint/2010/main" val="9168828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56414" cy="510800"/>
          </a:xfrm>
          <a:prstGeom prst="rect">
            <a:avLst/>
          </a:prstGeom>
        </p:spPr>
        <p:txBody>
          <a:bodyPr vert="horz" lIns="93982" tIns="46991" rIns="93982" bIns="46991"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995218" y="0"/>
            <a:ext cx="3056414" cy="510800"/>
          </a:xfrm>
          <a:prstGeom prst="rect">
            <a:avLst/>
          </a:prstGeom>
        </p:spPr>
        <p:txBody>
          <a:bodyPr vert="horz" lIns="93982" tIns="46991" rIns="93982" bIns="46991" rtlCol="0"/>
          <a:lstStyle>
            <a:lvl1pPr algn="r">
              <a:defRPr sz="1200"/>
            </a:lvl1pPr>
          </a:lstStyle>
          <a:p>
            <a:endParaRPr kumimoji="1" lang="ja-JP" altLang="en-US" dirty="0"/>
          </a:p>
        </p:txBody>
      </p:sp>
      <p:sp>
        <p:nvSpPr>
          <p:cNvPr id="4" name="スライド イメージ プレースホルダー 3"/>
          <p:cNvSpPr>
            <a:spLocks noGrp="1" noRot="1" noChangeAspect="1"/>
          </p:cNvSpPr>
          <p:nvPr>
            <p:ph type="sldImg" idx="2"/>
          </p:nvPr>
        </p:nvSpPr>
        <p:spPr>
          <a:xfrm>
            <a:off x="1236663" y="1273175"/>
            <a:ext cx="4579937" cy="3435350"/>
          </a:xfrm>
          <a:prstGeom prst="rect">
            <a:avLst/>
          </a:prstGeom>
          <a:noFill/>
          <a:ln w="12700">
            <a:solidFill>
              <a:prstClr val="black"/>
            </a:solidFill>
          </a:ln>
        </p:spPr>
        <p:txBody>
          <a:bodyPr vert="horz" lIns="93982" tIns="46991" rIns="93982" bIns="46991" rtlCol="0" anchor="ctr"/>
          <a:lstStyle/>
          <a:p>
            <a:endParaRPr lang="ja-JP" altLang="en-US" dirty="0"/>
          </a:p>
        </p:txBody>
      </p:sp>
      <p:sp>
        <p:nvSpPr>
          <p:cNvPr id="5" name="ノート プレースホルダー 4"/>
          <p:cNvSpPr>
            <a:spLocks noGrp="1"/>
          </p:cNvSpPr>
          <p:nvPr>
            <p:ph type="body" sz="quarter" idx="3"/>
          </p:nvPr>
        </p:nvSpPr>
        <p:spPr>
          <a:xfrm>
            <a:off x="705327" y="4899432"/>
            <a:ext cx="5642610" cy="4008626"/>
          </a:xfrm>
          <a:prstGeom prst="rect">
            <a:avLst/>
          </a:prstGeom>
        </p:spPr>
        <p:txBody>
          <a:bodyPr vert="horz" lIns="93982" tIns="46991" rIns="93982" bIns="4699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669840"/>
            <a:ext cx="3056414" cy="510798"/>
          </a:xfrm>
          <a:prstGeom prst="rect">
            <a:avLst/>
          </a:prstGeom>
        </p:spPr>
        <p:txBody>
          <a:bodyPr vert="horz" lIns="93982" tIns="46991" rIns="93982" bIns="46991" rtlCol="0" anchor="b"/>
          <a:lstStyle>
            <a:lvl1pPr algn="l">
              <a:defRPr sz="1200"/>
            </a:lvl1pPr>
          </a:lstStyle>
          <a:p>
            <a:r>
              <a:rPr kumimoji="1" lang="en-US" altLang="ja-JP"/>
              <a:t>Copyright (C) 2009-2017 Edu-net Co., Ltd.  All Rights Reserved. </a:t>
            </a:r>
            <a:endParaRPr kumimoji="1" lang="ja-JP" altLang="en-US" dirty="0"/>
          </a:p>
        </p:txBody>
      </p:sp>
      <p:sp>
        <p:nvSpPr>
          <p:cNvPr id="7" name="スライド番号プレースホルダー 6"/>
          <p:cNvSpPr>
            <a:spLocks noGrp="1"/>
          </p:cNvSpPr>
          <p:nvPr>
            <p:ph type="sldNum" sz="quarter" idx="5"/>
          </p:nvPr>
        </p:nvSpPr>
        <p:spPr>
          <a:xfrm>
            <a:off x="3995218" y="9669840"/>
            <a:ext cx="3056414" cy="510798"/>
          </a:xfrm>
          <a:prstGeom prst="rect">
            <a:avLst/>
          </a:prstGeom>
        </p:spPr>
        <p:txBody>
          <a:bodyPr vert="horz" lIns="93982" tIns="46991" rIns="93982" bIns="46991" rtlCol="0" anchor="b"/>
          <a:lstStyle>
            <a:lvl1pPr algn="r">
              <a:defRPr sz="1200"/>
            </a:lvl1pPr>
          </a:lstStyle>
          <a:p>
            <a:fld id="{99569974-2F47-451E-96BB-2DC3A8AF4879}" type="slidenum">
              <a:rPr kumimoji="1" lang="ja-JP" altLang="en-US" smtClean="0"/>
              <a:t>‹#›</a:t>
            </a:fld>
            <a:endParaRPr kumimoji="1" lang="ja-JP" altLang="en-US" dirty="0"/>
          </a:p>
        </p:txBody>
      </p:sp>
    </p:spTree>
    <p:extLst>
      <p:ext uri="{BB962C8B-B14F-4D97-AF65-F5344CB8AC3E}">
        <p14:creationId xmlns:p14="http://schemas.microsoft.com/office/powerpoint/2010/main" val="217913432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xbn8SZIib90&amp;list=PLF9FCB56776EBCABB&amp;index=2"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xbn8SZIib90&amp;list=PLF9FCB56776EBCABB&amp;index=2"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xbn8SZIib90&amp;list=PLF9FCB56776EBCABB&amp;index=2"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xbn8SZIib90&amp;list=PLF9FCB56776EBCABB&amp;index=2"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教材　</a:t>
            </a:r>
            <a:r>
              <a:rPr kumimoji="1" lang="en-US" altLang="ja-JP" dirty="0"/>
              <a:t>ver.1_20190830</a:t>
            </a:r>
          </a:p>
          <a:p>
            <a:endParaRPr kumimoji="1" lang="en-US" altLang="ja-JP" dirty="0"/>
          </a:p>
          <a:p>
            <a:r>
              <a:rPr kumimoji="1" lang="ja-JP" altLang="en-US" dirty="0"/>
              <a:t>当教材について</a:t>
            </a:r>
          </a:p>
          <a:p>
            <a:r>
              <a:rPr kumimoji="1" lang="ja-JP" altLang="en-US" dirty="0"/>
              <a:t>スライド教材のノートには以下の内容が記載されております。</a:t>
            </a:r>
          </a:p>
          <a:p>
            <a:r>
              <a:rPr kumimoji="1" lang="ja-JP" altLang="en-US" dirty="0"/>
              <a:t>・</a:t>
            </a:r>
            <a:r>
              <a:rPr kumimoji="1" lang="en-US" altLang="ja-JP" dirty="0"/>
              <a:t>【</a:t>
            </a:r>
            <a:r>
              <a:rPr kumimoji="1" lang="ja-JP" altLang="en-US" dirty="0"/>
              <a:t>導入時のポイント</a:t>
            </a:r>
            <a:r>
              <a:rPr kumimoji="1" lang="en-US" altLang="ja-JP" dirty="0"/>
              <a:t>】</a:t>
            </a:r>
            <a:r>
              <a:rPr kumimoji="1" lang="ja-JP" altLang="en-US" dirty="0"/>
              <a:t>または</a:t>
            </a:r>
            <a:r>
              <a:rPr kumimoji="1" lang="en-US" altLang="ja-JP" dirty="0"/>
              <a:t>【</a:t>
            </a:r>
            <a:r>
              <a:rPr kumimoji="1" lang="ja-JP" altLang="en-US" dirty="0"/>
              <a:t>ポイント</a:t>
            </a:r>
            <a:r>
              <a:rPr kumimoji="1" lang="en-US" altLang="ja-JP" dirty="0"/>
              <a:t>】</a:t>
            </a:r>
            <a:r>
              <a:rPr kumimoji="1" lang="ja-JP" altLang="en-US" dirty="0"/>
              <a:t>・・・導入時、またそのスライドでかならずふれるべきこと</a:t>
            </a:r>
          </a:p>
          <a:p>
            <a:r>
              <a:rPr kumimoji="1" lang="ja-JP" altLang="en-US" dirty="0"/>
              <a:t>・</a:t>
            </a:r>
            <a:r>
              <a:rPr kumimoji="1" lang="en-US" altLang="ja-JP" dirty="0"/>
              <a:t>【</a:t>
            </a:r>
            <a:r>
              <a:rPr kumimoji="1" lang="ja-JP" altLang="en-US" dirty="0"/>
              <a:t>進行のポイント</a:t>
            </a:r>
            <a:r>
              <a:rPr kumimoji="1" lang="en-US" altLang="ja-JP" dirty="0"/>
              <a:t>】</a:t>
            </a:r>
            <a:r>
              <a:rPr kumimoji="1" lang="ja-JP" altLang="en-US" dirty="0"/>
              <a:t>または</a:t>
            </a:r>
            <a:r>
              <a:rPr kumimoji="1" lang="en-US" altLang="ja-JP" dirty="0"/>
              <a:t>【</a:t>
            </a:r>
            <a:r>
              <a:rPr kumimoji="1" lang="ja-JP" altLang="en-US" dirty="0"/>
              <a:t>ポイント</a:t>
            </a:r>
            <a:r>
              <a:rPr kumimoji="1" lang="en-US" altLang="ja-JP" dirty="0"/>
              <a:t>】</a:t>
            </a:r>
            <a:r>
              <a:rPr kumimoji="1" lang="ja-JP" altLang="en-US" dirty="0"/>
              <a:t>・・・進行時、またそのスライドでかならずふれるべきこと</a:t>
            </a:r>
          </a:p>
          <a:p>
            <a:r>
              <a:rPr kumimoji="1" lang="ja-JP" altLang="en-US" dirty="0"/>
              <a:t>・</a:t>
            </a:r>
            <a:r>
              <a:rPr kumimoji="1" lang="en-US" altLang="ja-JP" dirty="0"/>
              <a:t>《</a:t>
            </a:r>
            <a:r>
              <a:rPr kumimoji="1" lang="ja-JP" altLang="en-US" dirty="0"/>
              <a:t>講師のセリフ例</a:t>
            </a:r>
            <a:r>
              <a:rPr kumimoji="1" lang="en-US" altLang="ja-JP" dirty="0"/>
              <a:t>》</a:t>
            </a:r>
            <a:r>
              <a:rPr kumimoji="1" lang="ja-JP" altLang="en-US" dirty="0"/>
              <a:t>・・・ポイントを踏まえて話す内容</a:t>
            </a:r>
          </a:p>
          <a:p>
            <a:r>
              <a:rPr kumimoji="1" lang="ja-JP" altLang="en-US" dirty="0"/>
              <a:t>・</a:t>
            </a:r>
            <a:r>
              <a:rPr kumimoji="1" lang="en-US" altLang="ja-JP" dirty="0"/>
              <a:t>&lt;</a:t>
            </a:r>
            <a:r>
              <a:rPr kumimoji="1" lang="ja-JP" altLang="en-US" dirty="0"/>
              <a:t>問いかけ</a:t>
            </a:r>
            <a:r>
              <a:rPr kumimoji="1" lang="en-US" altLang="ja-JP" dirty="0"/>
              <a:t>&gt;</a:t>
            </a:r>
            <a:r>
              <a:rPr kumimoji="1" lang="ja-JP" altLang="en-US" dirty="0"/>
              <a:t>・・・児童に問いかける場面</a:t>
            </a:r>
          </a:p>
          <a:p>
            <a:r>
              <a:rPr kumimoji="1" lang="ja-JP" altLang="en-US" dirty="0"/>
              <a:t>・</a:t>
            </a:r>
            <a:r>
              <a:rPr kumimoji="1" lang="en-US" altLang="ja-JP" dirty="0"/>
              <a:t>&lt;</a:t>
            </a:r>
            <a:r>
              <a:rPr kumimoji="1" lang="ja-JP" altLang="en-US" dirty="0"/>
              <a:t>クリック</a:t>
            </a:r>
            <a:r>
              <a:rPr kumimoji="1" lang="en-US" altLang="ja-JP" dirty="0"/>
              <a:t>&gt;</a:t>
            </a:r>
            <a:r>
              <a:rPr kumimoji="1" lang="ja-JP" altLang="en-US" dirty="0"/>
              <a:t>・・・アニメーション設定されたスライドを動かすときにクリックする。</a:t>
            </a:r>
          </a:p>
          <a:p>
            <a:endParaRPr kumimoji="1" lang="ja-JP" altLang="en-US" dirty="0"/>
          </a:p>
          <a:p>
            <a:r>
              <a:rPr kumimoji="1" lang="en-US" altLang="ja-JP" dirty="0"/>
              <a:t>※</a:t>
            </a:r>
            <a:r>
              <a:rPr kumimoji="1" lang="ja-JP" altLang="en-US" dirty="0"/>
              <a:t>ポイントさえ押さえていれば、話し方、問いかけの場面などは、講師の判断で変化させてかまいません。</a:t>
            </a:r>
          </a:p>
          <a:p>
            <a:r>
              <a:rPr kumimoji="1" lang="en-US" altLang="ja-JP" dirty="0"/>
              <a:t>【</a:t>
            </a:r>
            <a:r>
              <a:rPr kumimoji="1" lang="ja-JP" altLang="en-US" dirty="0"/>
              <a:t>バージョン</a:t>
            </a:r>
            <a:r>
              <a:rPr kumimoji="1" lang="en-US" altLang="ja-JP" dirty="0"/>
              <a:t>】</a:t>
            </a:r>
          </a:p>
          <a:p>
            <a:r>
              <a:rPr kumimoji="1" lang="en-US" altLang="ja-JP" dirty="0"/>
              <a:t>20190830_ver1</a:t>
            </a:r>
          </a:p>
          <a:p>
            <a:endParaRPr kumimoji="1" lang="ja-JP" altLang="en-US" dirty="0"/>
          </a:p>
        </p:txBody>
      </p:sp>
    </p:spTree>
    <p:extLst>
      <p:ext uri="{BB962C8B-B14F-4D97-AF65-F5344CB8AC3E}">
        <p14:creationId xmlns:p14="http://schemas.microsoft.com/office/powerpoint/2010/main" val="2607104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導入時のポイント</a:t>
            </a:r>
            <a:r>
              <a:rPr kumimoji="1" lang="en-US" altLang="ja-JP" dirty="0"/>
              <a:t>】</a:t>
            </a:r>
          </a:p>
          <a:p>
            <a:r>
              <a:rPr kumimoji="1" lang="ja-JP" altLang="en-US" dirty="0"/>
              <a:t>「ルーター」の役割を説明するための導入部。</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何の説明もなく「ルーター」と聞いてしまいましたが、そもそもルーターとは何でしょうか？</a:t>
            </a:r>
            <a:endParaRPr kumimoji="1" lang="en-US" altLang="ja-JP" dirty="0"/>
          </a:p>
          <a:p>
            <a:endParaRPr kumimoji="1" lang="en-US" altLang="ja-JP" dirty="0"/>
          </a:p>
          <a:p>
            <a:r>
              <a:rPr kumimoji="1" lang="en-US" altLang="ja-JP" dirty="0"/>
              <a:t>【</a:t>
            </a:r>
            <a:r>
              <a:rPr kumimoji="1" lang="ja-JP" altLang="en-US" dirty="0"/>
              <a:t>進行のポイント</a:t>
            </a:r>
            <a:r>
              <a:rPr kumimoji="1" lang="en-US" altLang="ja-JP" dirty="0"/>
              <a:t>】</a:t>
            </a:r>
          </a:p>
          <a:p>
            <a:r>
              <a:rPr kumimoji="1" lang="ja-JP" altLang="en-US" dirty="0"/>
              <a:t>受講者の予備知識を確認してもよい。</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ではルーターとは何か説明できる方はいますか？</a:t>
            </a:r>
            <a:endParaRPr kumimoji="1" lang="en-US" altLang="ja-JP" dirty="0"/>
          </a:p>
          <a:p>
            <a:r>
              <a:rPr kumimoji="1" lang="ja-JP" altLang="en-US" dirty="0"/>
              <a:t>普段何気なく使っているものでも、それがどのような役割をしているのか改めて聞かれるとわからないことがあります。</a:t>
            </a:r>
            <a:endParaRPr kumimoji="1" lang="en-US" altLang="ja-JP" dirty="0"/>
          </a:p>
          <a:p>
            <a:r>
              <a:rPr kumimoji="1" lang="ja-JP" altLang="en-US" dirty="0"/>
              <a:t>家の中のネットワークについて確認をしていきましょう。</a:t>
            </a:r>
          </a:p>
        </p:txBody>
      </p:sp>
    </p:spTree>
    <p:extLst>
      <p:ext uri="{BB962C8B-B14F-4D97-AF65-F5344CB8AC3E}">
        <p14:creationId xmlns:p14="http://schemas.microsoft.com/office/powerpoint/2010/main" val="4181426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導入時のポイント</a:t>
            </a:r>
            <a:r>
              <a:rPr kumimoji="1" lang="en-US" altLang="ja-JP" dirty="0"/>
              <a:t>】</a:t>
            </a:r>
          </a:p>
          <a:p>
            <a:r>
              <a:rPr kumimoji="1" lang="ja-JP" altLang="en-US" dirty="0"/>
              <a:t>ルーターについての説明動画を視聴する。</a:t>
            </a:r>
            <a:endParaRPr kumimoji="1" lang="en-US" altLang="ja-JP" dirty="0"/>
          </a:p>
          <a:p>
            <a:r>
              <a:rPr kumimoji="1" lang="ja-JP" altLang="en-US" dirty="0"/>
              <a:t>動画　約</a:t>
            </a:r>
            <a:r>
              <a:rPr kumimoji="1" lang="en-US" altLang="ja-JP" dirty="0"/>
              <a:t>29</a:t>
            </a:r>
            <a:r>
              <a:rPr kumimoji="1" lang="ja-JP" altLang="en-US" dirty="0"/>
              <a:t>秒</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また動画を見てみましょう。</a:t>
            </a:r>
            <a:endParaRPr kumimoji="1" lang="en-US" altLang="ja-JP" dirty="0"/>
          </a:p>
          <a:p>
            <a:r>
              <a:rPr kumimoji="1" lang="ja-JP" altLang="en-US" dirty="0"/>
              <a:t>（動画を再生）</a:t>
            </a:r>
            <a:endParaRPr kumimoji="1" lang="en-US" altLang="ja-JP" dirty="0"/>
          </a:p>
          <a:p>
            <a:r>
              <a:rPr kumimoji="1" lang="ja-JP" altLang="en-US" dirty="0"/>
              <a:t>お姉さんが「パソコンがインターネットにつながらない」と言っていましたね。</a:t>
            </a:r>
            <a:endParaRPr kumimoji="1" lang="en-US" altLang="ja-JP" dirty="0"/>
          </a:p>
          <a:p>
            <a:endParaRPr kumimoji="1" lang="en-US" altLang="ja-JP" dirty="0"/>
          </a:p>
          <a:p>
            <a:r>
              <a:rPr kumimoji="1" lang="ja-JP" altLang="en-US" dirty="0"/>
              <a:t>あなたの家も狙われている！？　家庭教師が教えるネット家電セキュリティ対策！</a:t>
            </a:r>
            <a:endParaRPr kumimoji="1" lang="en-US" altLang="ja-JP" dirty="0"/>
          </a:p>
          <a:p>
            <a:r>
              <a:rPr kumimoji="1" lang="en-US" altLang="ja-JP" dirty="0"/>
              <a:t>https://www.youtube.com/watch?v=xbn8SZIib90&amp;list=PLF9FCB56776EBCABB&amp;index=3&amp;t=0s</a:t>
            </a:r>
          </a:p>
          <a:p>
            <a:endParaRPr kumimoji="1" lang="en-US" altLang="ja-JP" dirty="0"/>
          </a:p>
          <a:p>
            <a:r>
              <a:rPr kumimoji="1" lang="ja-JP" altLang="en-US" dirty="0"/>
              <a:t>画像引用先</a:t>
            </a:r>
            <a:r>
              <a:rPr kumimoji="1" lang="en-US" altLang="ja-JP" dirty="0"/>
              <a:t>:</a:t>
            </a:r>
          </a:p>
          <a:p>
            <a:r>
              <a:rPr kumimoji="1" lang="ja-JP" altLang="en-US" dirty="0"/>
              <a:t>上記の動画の</a:t>
            </a:r>
            <a:r>
              <a:rPr kumimoji="1" lang="en-US" altLang="ja-JP" dirty="0"/>
              <a:t>3:08</a:t>
            </a:r>
            <a:r>
              <a:rPr kumimoji="1" lang="ja-JP" altLang="en-US" dirty="0"/>
              <a:t>のスクリーンショット</a:t>
            </a:r>
            <a:endParaRPr kumimoji="1" lang="en-US" altLang="ja-JP" dirty="0"/>
          </a:p>
        </p:txBody>
      </p:sp>
    </p:spTree>
    <p:extLst>
      <p:ext uri="{BB962C8B-B14F-4D97-AF65-F5344CB8AC3E}">
        <p14:creationId xmlns:p14="http://schemas.microsoft.com/office/powerpoint/2010/main" val="3484648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導入時のポイント</a:t>
            </a:r>
            <a:r>
              <a:rPr kumimoji="1" lang="en-US" altLang="ja-JP" dirty="0"/>
              <a:t>】</a:t>
            </a:r>
          </a:p>
          <a:p>
            <a:r>
              <a:rPr kumimoji="1" lang="ja-JP" altLang="en-US" dirty="0"/>
              <a:t>ルーターとは何か、確認。</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動画の中に出てきた、これが「ルーター」です。（クリックして強調）</a:t>
            </a:r>
            <a:endParaRPr kumimoji="1" lang="en-US" altLang="ja-JP" dirty="0"/>
          </a:p>
          <a:p>
            <a:endParaRPr kumimoji="1" lang="en-US" altLang="ja-JP" dirty="0"/>
          </a:p>
          <a:p>
            <a:r>
              <a:rPr kumimoji="1" lang="en-US" altLang="ja-JP" dirty="0"/>
              <a:t>【</a:t>
            </a:r>
            <a:r>
              <a:rPr kumimoji="1" lang="ja-JP" altLang="en-US" dirty="0"/>
              <a:t>進行のポイント</a:t>
            </a:r>
            <a:r>
              <a:rPr kumimoji="1" lang="en-US" altLang="ja-JP" dirty="0"/>
              <a:t>】</a:t>
            </a:r>
          </a:p>
          <a:p>
            <a:r>
              <a:rPr kumimoji="1" lang="ja-JP" altLang="en-US" dirty="0"/>
              <a:t>ルーターについて予備知識がない受講者が多い場合は、</a:t>
            </a:r>
            <a:endParaRPr kumimoji="1" lang="en-US" altLang="ja-JP" dirty="0"/>
          </a:p>
          <a:p>
            <a:r>
              <a:rPr kumimoji="1" lang="ja-JP" altLang="en-US" dirty="0"/>
              <a:t>写真を見せながら再度家庭内にルーターがあるか確認しても良い。</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先ほどルーターがご家庭にあるか分からない、という方はこの写真のようなものがあるかはお分かりになりますか？</a:t>
            </a:r>
            <a:endParaRPr kumimoji="1" lang="en-US" altLang="ja-JP" dirty="0"/>
          </a:p>
          <a:p>
            <a:r>
              <a:rPr kumimoji="1" lang="ja-JP" altLang="en-US" dirty="0"/>
              <a:t>これが「ルーター」と呼ばれる機器です。</a:t>
            </a:r>
            <a:endParaRPr kumimoji="1" lang="en-US" altLang="ja-JP" dirty="0"/>
          </a:p>
          <a:p>
            <a:endParaRPr kumimoji="1" lang="en-US" altLang="ja-JP" dirty="0"/>
          </a:p>
          <a:p>
            <a:r>
              <a:rPr kumimoji="1" lang="ja-JP" altLang="en-US" dirty="0"/>
              <a:t>画像引用先</a:t>
            </a:r>
            <a:r>
              <a:rPr kumimoji="1" lang="en-US" altLang="ja-JP" dirty="0"/>
              <a:t>:</a:t>
            </a:r>
          </a:p>
          <a:p>
            <a:r>
              <a:rPr kumimoji="1" lang="ja-JP" altLang="en-US" dirty="0"/>
              <a:t>あなたの家も狙われている！？　家庭教師が教えるネット家電セキュリティ対策！</a:t>
            </a:r>
            <a:endParaRPr kumimoji="1" lang="en-US" altLang="ja-JP" dirty="0"/>
          </a:p>
          <a:p>
            <a:r>
              <a:rPr kumimoji="1" lang="en-US" altLang="ja-JP" dirty="0"/>
              <a:t>https://www.youtube.com/watch?v=xbn8SZIib90&amp;list=PLF9FCB56776EBCABB&amp;index=3&amp;t=0s</a:t>
            </a:r>
          </a:p>
          <a:p>
            <a:r>
              <a:rPr kumimoji="1" lang="en-US" altLang="ja-JP" dirty="0"/>
              <a:t>3:21</a:t>
            </a:r>
            <a:r>
              <a:rPr kumimoji="1" lang="ja-JP" altLang="en-US" dirty="0"/>
              <a:t>のスクリーンショット</a:t>
            </a:r>
          </a:p>
        </p:txBody>
      </p:sp>
    </p:spTree>
    <p:extLst>
      <p:ext uri="{BB962C8B-B14F-4D97-AF65-F5344CB8AC3E}">
        <p14:creationId xmlns:p14="http://schemas.microsoft.com/office/powerpoint/2010/main" val="3433763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導入時のポイント</a:t>
            </a:r>
            <a:r>
              <a:rPr kumimoji="1" lang="en-US" altLang="ja-JP" dirty="0"/>
              <a:t>】</a:t>
            </a:r>
          </a:p>
          <a:p>
            <a:r>
              <a:rPr kumimoji="1" lang="ja-JP" altLang="en-US" dirty="0"/>
              <a:t>ルーターがどのような役割を果たしているのか確認。</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動画の中ではルーターの電源が落ちると、パソコンがインターネットにつながらないという現象が起こっていました。</a:t>
            </a:r>
            <a:endParaRPr kumimoji="1" lang="en-US" altLang="ja-JP" dirty="0"/>
          </a:p>
          <a:p>
            <a:r>
              <a:rPr kumimoji="1" lang="ja-JP" altLang="en-US" dirty="0"/>
              <a:t>つまり、「ルーター」はインターネットに接続するために関係のある機器だということです。</a:t>
            </a:r>
            <a:endParaRPr kumimoji="1" lang="en-US" altLang="ja-JP" dirty="0"/>
          </a:p>
        </p:txBody>
      </p:sp>
    </p:spTree>
    <p:extLst>
      <p:ext uri="{BB962C8B-B14F-4D97-AF65-F5344CB8AC3E}">
        <p14:creationId xmlns:p14="http://schemas.microsoft.com/office/powerpoint/2010/main" val="3959588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導入時のポイント</a:t>
            </a:r>
            <a:r>
              <a:rPr kumimoji="1" lang="en-US" altLang="ja-JP" dirty="0"/>
              <a:t>】</a:t>
            </a:r>
          </a:p>
          <a:p>
            <a:r>
              <a:rPr kumimoji="1" lang="ja-JP" altLang="en-US" dirty="0"/>
              <a:t>ルーターの役割を動画視聴で確認。</a:t>
            </a:r>
            <a:endParaRPr kumimoji="1" lang="en-US" altLang="ja-JP" dirty="0"/>
          </a:p>
          <a:p>
            <a:r>
              <a:rPr kumimoji="1" lang="ja-JP" altLang="en-US" dirty="0"/>
              <a:t>動画　約</a:t>
            </a:r>
            <a:r>
              <a:rPr kumimoji="1" lang="en-US" altLang="ja-JP" dirty="0"/>
              <a:t>1</a:t>
            </a:r>
            <a:r>
              <a:rPr kumimoji="1" lang="ja-JP" altLang="en-US" dirty="0"/>
              <a:t>分</a:t>
            </a:r>
            <a:r>
              <a:rPr kumimoji="1" lang="en-US" altLang="ja-JP" dirty="0"/>
              <a:t>08</a:t>
            </a:r>
            <a:r>
              <a:rPr kumimoji="1" lang="ja-JP" altLang="en-US" dirty="0"/>
              <a:t>秒</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このルーターについてもう少し詳しく見ていきましょう。</a:t>
            </a:r>
            <a:endParaRPr kumimoji="1" lang="en-US" altLang="ja-JP" dirty="0"/>
          </a:p>
          <a:p>
            <a:r>
              <a:rPr kumimoji="1" lang="ja-JP" altLang="en-US" dirty="0"/>
              <a:t>（動画を再生）</a:t>
            </a:r>
            <a:endParaRPr kumimoji="1" lang="en-US" altLang="ja-JP" dirty="0"/>
          </a:p>
          <a:p>
            <a:endParaRPr kumimoji="1" lang="en-US" altLang="ja-JP" dirty="0"/>
          </a:p>
          <a:p>
            <a:endParaRPr kumimoji="1" lang="en-US" altLang="ja-JP" dirty="0"/>
          </a:p>
          <a:p>
            <a:r>
              <a:rPr kumimoji="1" lang="ja-JP" altLang="en-US" dirty="0"/>
              <a:t>画像引用先</a:t>
            </a:r>
            <a:r>
              <a:rPr kumimoji="1" lang="en-US" altLang="ja-JP" dirty="0"/>
              <a: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あなたの家も狙われている！？　家庭教師が教えるネット家電セキュリティ対策！</a:t>
            </a:r>
          </a:p>
          <a:p>
            <a:r>
              <a:rPr lang="en-US" altLang="ja-JP" dirty="0">
                <a:hlinkClick r:id="rId3"/>
              </a:rPr>
              <a:t>https://www.youtube.com/watch?v=xbn8SZIib90&amp;list=PLF9FCB56776EBCABB&amp;index=2</a:t>
            </a:r>
            <a:endParaRPr lang="en-US" altLang="ja-JP" dirty="0"/>
          </a:p>
          <a:p>
            <a:r>
              <a:rPr kumimoji="1" lang="en-US" altLang="ja-JP" dirty="0"/>
              <a:t>3:42</a:t>
            </a:r>
            <a:r>
              <a:rPr kumimoji="1" lang="ja-JP" altLang="en-US" dirty="0"/>
              <a:t>のスクリーンショットスクリーンショット</a:t>
            </a:r>
            <a:endParaRPr kumimoji="1" lang="en-US" altLang="ja-JP" dirty="0"/>
          </a:p>
          <a:p>
            <a:endParaRPr kumimoji="1" lang="en-US" altLang="ja-JP" dirty="0"/>
          </a:p>
        </p:txBody>
      </p:sp>
    </p:spTree>
    <p:extLst>
      <p:ext uri="{BB962C8B-B14F-4D97-AF65-F5344CB8AC3E}">
        <p14:creationId xmlns:p14="http://schemas.microsoft.com/office/powerpoint/2010/main" val="270580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導入時のポイント</a:t>
            </a:r>
            <a:r>
              <a:rPr kumimoji="1" lang="en-US" altLang="ja-JP" dirty="0"/>
              <a:t>】</a:t>
            </a:r>
          </a:p>
          <a:p>
            <a:r>
              <a:rPr kumimoji="1" lang="ja-JP" altLang="en-US" dirty="0"/>
              <a:t>動画について解説をする。</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動画の中で「無線</a:t>
            </a:r>
            <a:r>
              <a:rPr kumimoji="1" lang="en-US" altLang="ja-JP" dirty="0"/>
              <a:t>LAN</a:t>
            </a:r>
            <a:r>
              <a:rPr kumimoji="1" lang="ja-JP" altLang="en-US" dirty="0"/>
              <a:t>」という言葉が出てきました。</a:t>
            </a:r>
            <a:endParaRPr kumimoji="1" lang="en-US" altLang="ja-JP" dirty="0"/>
          </a:p>
          <a:p>
            <a:r>
              <a:rPr kumimoji="1" lang="ja-JP" altLang="en-US" dirty="0"/>
              <a:t>ご家庭でパソコンをケーブルにつないでインターネット接続している方は少なくなっていると思います。</a:t>
            </a:r>
            <a:endParaRPr kumimoji="1" lang="en-US" altLang="ja-JP" dirty="0"/>
          </a:p>
          <a:p>
            <a:r>
              <a:rPr kumimoji="1" lang="ja-JP" altLang="en-US" dirty="0"/>
              <a:t>電波でデータを送ったり受け取ったりする無線のネットワークを「無線</a:t>
            </a:r>
            <a:r>
              <a:rPr kumimoji="1" lang="en-US" altLang="ja-JP" dirty="0"/>
              <a:t>LAN</a:t>
            </a:r>
            <a:r>
              <a:rPr kumimoji="1" lang="ja-JP" altLang="en-US" dirty="0"/>
              <a:t>」というのです。</a:t>
            </a:r>
            <a:endParaRPr kumimoji="1" lang="en-US" altLang="ja-JP" dirty="0"/>
          </a:p>
        </p:txBody>
      </p:sp>
    </p:spTree>
    <p:extLst>
      <p:ext uri="{BB962C8B-B14F-4D97-AF65-F5344CB8AC3E}">
        <p14:creationId xmlns:p14="http://schemas.microsoft.com/office/powerpoint/2010/main" val="999582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導入時のポイント</a:t>
            </a:r>
            <a:r>
              <a:rPr kumimoji="1" lang="en-US" altLang="ja-JP"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動画について解説をする。</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また「ルーター」については、インターネットへの出入り口の役割を果たしています。</a:t>
            </a:r>
            <a:endParaRPr kumimoji="1" lang="en-US" altLang="ja-JP" dirty="0"/>
          </a:p>
          <a:p>
            <a:r>
              <a:rPr kumimoji="1" lang="ja-JP" altLang="en-US" dirty="0"/>
              <a:t>無線でパソコンとプリンターがつながっている場合、</a:t>
            </a:r>
            <a:endParaRPr kumimoji="1" lang="en-US" altLang="ja-JP" dirty="0"/>
          </a:p>
          <a:p>
            <a:r>
              <a:rPr kumimoji="1" lang="ja-JP" altLang="en-US" dirty="0"/>
              <a:t>ルーターの電源が落ちるとパソコンを操作して印刷することができない、といったことがあるのです。</a:t>
            </a:r>
            <a:endParaRPr kumimoji="1" lang="en-US" altLang="ja-JP" dirty="0"/>
          </a:p>
        </p:txBody>
      </p:sp>
    </p:spTree>
    <p:extLst>
      <p:ext uri="{BB962C8B-B14F-4D97-AF65-F5344CB8AC3E}">
        <p14:creationId xmlns:p14="http://schemas.microsoft.com/office/powerpoint/2010/main" val="1964583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導入時のポイント</a:t>
            </a:r>
            <a:r>
              <a:rPr kumimoji="1" lang="en-US" altLang="ja-JP" dirty="0"/>
              <a:t>】</a:t>
            </a:r>
          </a:p>
          <a:p>
            <a:r>
              <a:rPr kumimoji="1" lang="ja-JP" altLang="en-US" dirty="0"/>
              <a:t>ネットワークカメラの注意点についての導入部。</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次にネットワークカメラを使うときの注意点をご説明します。</a:t>
            </a:r>
          </a:p>
        </p:txBody>
      </p:sp>
    </p:spTree>
    <p:extLst>
      <p:ext uri="{BB962C8B-B14F-4D97-AF65-F5344CB8AC3E}">
        <p14:creationId xmlns:p14="http://schemas.microsoft.com/office/powerpoint/2010/main" val="1300687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導入時のポイント</a:t>
            </a:r>
            <a:r>
              <a:rPr kumimoji="1" lang="en-US" altLang="ja-JP" dirty="0"/>
              <a:t>】</a:t>
            </a:r>
          </a:p>
          <a:p>
            <a:r>
              <a:rPr kumimoji="1" lang="ja-JP" altLang="en-US" dirty="0"/>
              <a:t>ネットワークカメラとは何かを説明。</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ネットワークカメラとは、インターネットに接続しパソコンやスマホで外出先から遠隔操作や確認できるカメラの事です。</a:t>
            </a:r>
            <a:endParaRPr kumimoji="1" lang="en-US" altLang="ja-JP" dirty="0"/>
          </a:p>
          <a:p>
            <a:r>
              <a:rPr kumimoji="1" lang="ja-JP" altLang="en-US" dirty="0" smtClean="0"/>
              <a:t>最近は、外出先からペットの様子を確認するためや、不審者が侵入した時に記録できる防犯対策として</a:t>
            </a:r>
            <a:endParaRPr kumimoji="1" lang="en-US" altLang="ja-JP" smtClean="0"/>
          </a:p>
          <a:p>
            <a:r>
              <a:rPr kumimoji="1" lang="ja-JP" altLang="en-US" smtClean="0"/>
              <a:t>屋内にネットワークカメラを設置している方もいます。</a:t>
            </a:r>
            <a:endParaRPr kumimoji="1" lang="en-US" altLang="ja-JP" dirty="0"/>
          </a:p>
          <a:p>
            <a:endParaRPr kumimoji="1" lang="en-US" altLang="ja-JP" dirty="0"/>
          </a:p>
          <a:p>
            <a:r>
              <a:rPr kumimoji="1" lang="ja-JP" altLang="en-US" dirty="0"/>
              <a:t>画像引用先</a:t>
            </a:r>
            <a:r>
              <a:rPr kumimoji="1" lang="en-US" altLang="ja-JP" dirty="0"/>
              <a: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あなたの家も狙われている！？　家庭教師が教えるネット家電セキュリティ対策！</a:t>
            </a:r>
          </a:p>
          <a:p>
            <a:r>
              <a:rPr lang="en-US" altLang="ja-JP" dirty="0">
                <a:hlinkClick r:id="rId3"/>
              </a:rPr>
              <a:t>https://www.youtube.com/watch?v=xbn8SZIib90&amp;list=PLF9FCB56776EBCABB&amp;index=2</a:t>
            </a:r>
            <a:endParaRPr lang="en-US" altLang="ja-JP" dirty="0"/>
          </a:p>
          <a:p>
            <a:r>
              <a:rPr kumimoji="1" lang="en-US" altLang="ja-JP" dirty="0"/>
              <a:t>7:57</a:t>
            </a:r>
            <a:r>
              <a:rPr kumimoji="1" lang="ja-JP" altLang="en-US" dirty="0"/>
              <a:t>のスクリーンショットスクリーンショットの一部トリミング</a:t>
            </a:r>
            <a:endParaRPr kumimoji="1" lang="en-US" altLang="ja-JP" dirty="0"/>
          </a:p>
          <a:p>
            <a:endParaRPr kumimoji="1" lang="en-US" altLang="ja-JP" dirty="0"/>
          </a:p>
        </p:txBody>
      </p:sp>
    </p:spTree>
    <p:extLst>
      <p:ext uri="{BB962C8B-B14F-4D97-AF65-F5344CB8AC3E}">
        <p14:creationId xmlns:p14="http://schemas.microsoft.com/office/powerpoint/2010/main" val="1115077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導入時のポイント</a:t>
            </a:r>
            <a:r>
              <a:rPr kumimoji="1" lang="en-US" altLang="ja-JP" dirty="0"/>
              <a:t>】</a:t>
            </a:r>
          </a:p>
          <a:p>
            <a:r>
              <a:rPr kumimoji="1" lang="ja-JP" altLang="en-US" dirty="0"/>
              <a:t>ネットワークカメラの危険性を伝える。</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ただしこのネットワークカメラは悪意ある第三者に家の中をのぞき見される危険もあるのです。</a:t>
            </a:r>
            <a:endParaRPr kumimoji="1" lang="en-US" altLang="ja-JP" dirty="0"/>
          </a:p>
        </p:txBody>
      </p:sp>
    </p:spTree>
    <p:extLst>
      <p:ext uri="{BB962C8B-B14F-4D97-AF65-F5344CB8AC3E}">
        <p14:creationId xmlns:p14="http://schemas.microsoft.com/office/powerpoint/2010/main" val="314898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491941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ポイント</a:t>
            </a:r>
            <a:r>
              <a:rPr kumimoji="1" lang="en-US" altLang="ja-JP" dirty="0"/>
              <a:t>】</a:t>
            </a:r>
          </a:p>
          <a:p>
            <a:r>
              <a:rPr kumimoji="1" lang="ja-JP" altLang="en-US" dirty="0"/>
              <a:t>ネットワークカメラの危険性と対策を動画を視聴し、確認。</a:t>
            </a:r>
            <a:endParaRPr kumimoji="1" lang="en-US" altLang="ja-JP" dirty="0"/>
          </a:p>
          <a:p>
            <a:r>
              <a:rPr kumimoji="1" lang="ja-JP" altLang="en-US" dirty="0"/>
              <a:t>動画　約</a:t>
            </a:r>
            <a:r>
              <a:rPr kumimoji="1" lang="en-US" altLang="ja-JP" dirty="0"/>
              <a:t>1</a:t>
            </a:r>
            <a:r>
              <a:rPr kumimoji="1" lang="ja-JP" altLang="en-US" dirty="0"/>
              <a:t>分</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ネットワークカメラにどのような危険があるのか、動画を見てみましょう。</a:t>
            </a:r>
            <a:endParaRPr kumimoji="1" lang="en-US" altLang="ja-JP" dirty="0"/>
          </a:p>
          <a:p>
            <a:r>
              <a:rPr kumimoji="1" lang="ja-JP" altLang="en-US" dirty="0"/>
              <a:t>（動画再生）</a:t>
            </a:r>
            <a:endParaRPr kumimoji="1" lang="en-US" altLang="ja-JP" dirty="0"/>
          </a:p>
          <a:p>
            <a:r>
              <a:rPr kumimoji="1" lang="ja-JP" altLang="en-US" dirty="0"/>
              <a:t>分かりましたか？ネットワークカメラはその</a:t>
            </a:r>
            <a:r>
              <a:rPr kumimoji="1" lang="en-US" altLang="ja-JP" dirty="0"/>
              <a:t>ID</a:t>
            </a:r>
            <a:r>
              <a:rPr kumimoji="1" lang="ja-JP" altLang="en-US" dirty="0"/>
              <a:t>とパスワードがわかってしまうと</a:t>
            </a:r>
            <a:endParaRPr kumimoji="1" lang="en-US" altLang="ja-JP" dirty="0"/>
          </a:p>
          <a:p>
            <a:r>
              <a:rPr kumimoji="1" lang="ja-JP" altLang="en-US" dirty="0"/>
              <a:t>第三者にのぞき見されてしまうのです。</a:t>
            </a:r>
            <a:endParaRPr kumimoji="1" lang="en-US" altLang="ja-JP" dirty="0"/>
          </a:p>
          <a:p>
            <a:endParaRPr kumimoji="1" lang="en-US" altLang="ja-JP" dirty="0"/>
          </a:p>
          <a:p>
            <a:r>
              <a:rPr kumimoji="1" lang="ja-JP" altLang="en-US" dirty="0"/>
              <a:t>画像引用先</a:t>
            </a:r>
            <a:r>
              <a:rPr kumimoji="1" lang="en-US" altLang="ja-JP" dirty="0"/>
              <a: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あなたの家も狙われている！？　家庭教師が教えるネット家電セキュリティ対策！</a:t>
            </a:r>
          </a:p>
          <a:p>
            <a:r>
              <a:rPr lang="en-US" altLang="ja-JP" dirty="0">
                <a:hlinkClick r:id="rId3"/>
              </a:rPr>
              <a:t>https://www.youtube.com/watch?v=xbn8SZIib90&amp;list=PLF9FCB56776EBCABB&amp;index=2</a:t>
            </a:r>
            <a:endParaRPr lang="en-US" altLang="ja-JP" dirty="0"/>
          </a:p>
          <a:p>
            <a:r>
              <a:rPr kumimoji="1" lang="en-US" altLang="ja-JP" dirty="0"/>
              <a:t>9:53</a:t>
            </a:r>
            <a:r>
              <a:rPr kumimoji="1" lang="ja-JP" altLang="en-US" dirty="0"/>
              <a:t>のスクリーンショットスクリーンショット</a:t>
            </a:r>
            <a:endParaRPr kumimoji="1" lang="en-US" altLang="ja-JP" dirty="0"/>
          </a:p>
          <a:p>
            <a:endParaRPr kumimoji="1" lang="ja-JP" altLang="en-US" dirty="0"/>
          </a:p>
        </p:txBody>
      </p:sp>
    </p:spTree>
    <p:extLst>
      <p:ext uri="{BB962C8B-B14F-4D97-AF65-F5344CB8AC3E}">
        <p14:creationId xmlns:p14="http://schemas.microsoft.com/office/powerpoint/2010/main" val="1506852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ポイント</a:t>
            </a:r>
            <a:r>
              <a:rPr kumimoji="1" lang="en-US" altLang="ja-JP" dirty="0"/>
              <a:t>】</a:t>
            </a:r>
          </a:p>
          <a:p>
            <a:r>
              <a:rPr kumimoji="1" lang="ja-JP" altLang="en-US" dirty="0"/>
              <a:t>まとめ。</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まとめです。</a:t>
            </a:r>
            <a:endParaRPr kumimoji="1" lang="en-US" altLang="ja-JP" dirty="0"/>
          </a:p>
          <a:p>
            <a:r>
              <a:rPr kumimoji="1" lang="ja-JP" altLang="en-US" dirty="0"/>
              <a:t>最近では様々なものがインターネットにつながるようになりました。</a:t>
            </a:r>
            <a:endParaRPr kumimoji="1" lang="en-US" altLang="ja-JP" dirty="0"/>
          </a:p>
          <a:p>
            <a:r>
              <a:rPr kumimoji="1" lang="ja-JP" altLang="en-US" dirty="0"/>
              <a:t>家庭内でどのような機器がインターネットにつながり、どんな仕組みで動いているのか理解することはセキュリティ上も</a:t>
            </a:r>
            <a:endParaRPr kumimoji="1" lang="en-US" altLang="ja-JP" dirty="0"/>
          </a:p>
          <a:p>
            <a:r>
              <a:rPr kumimoji="1" lang="ja-JP" altLang="en-US" dirty="0"/>
              <a:t>重要です。</a:t>
            </a:r>
            <a:endParaRPr kumimoji="1" lang="en-US" altLang="ja-JP" dirty="0"/>
          </a:p>
          <a:p>
            <a:r>
              <a:rPr kumimoji="1" lang="ja-JP" altLang="en-US" dirty="0"/>
              <a:t>・</a:t>
            </a:r>
            <a:r>
              <a:rPr lang="ja-JP" altLang="en-US" dirty="0"/>
              <a:t>ルーターはインターネットの出入り口です。ネットワーク機器同士の通信も中継しています。</a:t>
            </a:r>
            <a:endParaRPr lang="en-US" altLang="ja-JP" dirty="0"/>
          </a:p>
          <a:p>
            <a:r>
              <a:rPr lang="ja-JP" altLang="en-US" dirty="0"/>
              <a:t>・ネットワークカメラの</a:t>
            </a:r>
            <a:r>
              <a:rPr lang="en-US" altLang="ja-JP" dirty="0"/>
              <a:t>ID</a:t>
            </a:r>
            <a:r>
              <a:rPr lang="ja-JP" altLang="en-US" dirty="0"/>
              <a:t>・パスワードは、初期状態のままや設定なしだとのぞき見の危険があるので、</a:t>
            </a:r>
            <a:endParaRPr lang="en-US" altLang="ja-JP" dirty="0"/>
          </a:p>
          <a:p>
            <a:r>
              <a:rPr kumimoji="1" lang="ja-JP" altLang="en-US" dirty="0"/>
              <a:t>必ず購入後は設定を変更してください。</a:t>
            </a:r>
            <a:endParaRPr kumimoji="1" lang="en-US" altLang="ja-JP" dirty="0"/>
          </a:p>
          <a:p>
            <a:endParaRPr kumimoji="1" lang="ja-JP" altLang="en-US" dirty="0"/>
          </a:p>
        </p:txBody>
      </p:sp>
    </p:spTree>
    <p:extLst>
      <p:ext uri="{BB962C8B-B14F-4D97-AF65-F5344CB8AC3E}">
        <p14:creationId xmlns:p14="http://schemas.microsoft.com/office/powerpoint/2010/main" val="8291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（講師向け：使用時は、非表示にする）</a:t>
            </a:r>
          </a:p>
          <a:p>
            <a:endParaRPr kumimoji="1" lang="ja-JP" altLang="en-US" dirty="0"/>
          </a:p>
        </p:txBody>
      </p:sp>
    </p:spTree>
    <p:extLst>
      <p:ext uri="{BB962C8B-B14F-4D97-AF65-F5344CB8AC3E}">
        <p14:creationId xmlns:p14="http://schemas.microsoft.com/office/powerpoint/2010/main" val="369077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ポイント</a:t>
            </a:r>
            <a:r>
              <a:rPr kumimoji="1" lang="en-US" altLang="ja-JP" dirty="0"/>
              <a:t>】</a:t>
            </a:r>
          </a:p>
          <a:p>
            <a:r>
              <a:rPr kumimoji="1" lang="ja-JP" altLang="en-US" dirty="0"/>
              <a:t>問いかけ。</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最近のテレビの中には動画サイトを見ることができるものがありますが、</a:t>
            </a:r>
            <a:endParaRPr kumimoji="1" lang="en-US" altLang="ja-JP" dirty="0"/>
          </a:p>
          <a:p>
            <a:r>
              <a:rPr kumimoji="1" lang="ja-JP" altLang="en-US" dirty="0"/>
              <a:t>皆様のご家庭ではどうでしょうか？</a:t>
            </a:r>
            <a:endParaRPr kumimoji="1" lang="en-US" altLang="ja-JP" dirty="0"/>
          </a:p>
          <a:p>
            <a:r>
              <a:rPr kumimoji="1" lang="ja-JP" altLang="en-US" dirty="0"/>
              <a:t>テレビで動画サイトを閲覧できるのは、なぜか？</a:t>
            </a:r>
            <a:endParaRPr kumimoji="1" lang="en-US" altLang="ja-JP" dirty="0"/>
          </a:p>
        </p:txBody>
      </p:sp>
    </p:spTree>
    <p:extLst>
      <p:ext uri="{BB962C8B-B14F-4D97-AF65-F5344CB8AC3E}">
        <p14:creationId xmlns:p14="http://schemas.microsoft.com/office/powerpoint/2010/main" val="2373016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導入時のポイント</a:t>
            </a:r>
            <a:r>
              <a:rPr kumimoji="1" lang="en-US" altLang="ja-JP" dirty="0"/>
              <a:t>】</a:t>
            </a:r>
          </a:p>
          <a:p>
            <a:r>
              <a:rPr kumimoji="1" lang="ja-JP" altLang="en-US" dirty="0"/>
              <a:t>質問に対する答えを確認する。</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テレビがインターネットにつながっているからですね。</a:t>
            </a:r>
            <a:endParaRPr kumimoji="1" lang="en-US" altLang="ja-JP" dirty="0"/>
          </a:p>
          <a:p>
            <a:endParaRPr kumimoji="1" lang="en-US" altLang="ja-JP" dirty="0"/>
          </a:p>
          <a:p>
            <a:r>
              <a:rPr kumimoji="1" lang="en-US" altLang="ja-JP" dirty="0"/>
              <a:t>【</a:t>
            </a:r>
            <a:r>
              <a:rPr kumimoji="1" lang="ja-JP" altLang="en-US" dirty="0"/>
              <a:t>進行のポイント</a:t>
            </a:r>
            <a:r>
              <a:rPr kumimoji="1" lang="en-US" altLang="ja-JP" dirty="0"/>
              <a:t>】</a:t>
            </a:r>
          </a:p>
          <a:p>
            <a:r>
              <a:rPr kumimoji="1" lang="ja-JP" altLang="en-US" dirty="0"/>
              <a:t>受講者の利用状況を確認してもよい。</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「ご家庭のテレビが動画サイトを見られる（インターネット接続ができる）</a:t>
            </a:r>
            <a:endParaRPr kumimoji="1" lang="en-US" altLang="ja-JP" dirty="0"/>
          </a:p>
          <a:p>
            <a:r>
              <a:rPr kumimoji="1" lang="ja-JP" altLang="en-US" dirty="0"/>
              <a:t>テレビだという方どれくらいいますか？</a:t>
            </a:r>
            <a:endParaRPr kumimoji="1" lang="en-US" altLang="ja-JP" dirty="0"/>
          </a:p>
          <a:p>
            <a:r>
              <a:rPr kumimoji="1" lang="ja-JP" altLang="en-US" dirty="0"/>
              <a:t>これだけ普及しているということですね」など</a:t>
            </a:r>
          </a:p>
        </p:txBody>
      </p:sp>
    </p:spTree>
    <p:extLst>
      <p:ext uri="{BB962C8B-B14F-4D97-AF65-F5344CB8AC3E}">
        <p14:creationId xmlns:p14="http://schemas.microsoft.com/office/powerpoint/2010/main" val="4055369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導入時のポイント</a:t>
            </a:r>
            <a:r>
              <a:rPr kumimoji="1" lang="en-US" altLang="ja-JP" dirty="0"/>
              <a:t>】</a:t>
            </a:r>
          </a:p>
          <a:p>
            <a:r>
              <a:rPr kumimoji="1" lang="ja-JP" altLang="en-US" dirty="0"/>
              <a:t>動画を視聴して、家庭内の機器がネットにつながる仕組みを確認する。</a:t>
            </a:r>
            <a:endParaRPr kumimoji="1" lang="en-US" altLang="ja-JP" dirty="0"/>
          </a:p>
          <a:p>
            <a:r>
              <a:rPr kumimoji="1" lang="ja-JP" altLang="en-US" dirty="0"/>
              <a:t>動画　約</a:t>
            </a:r>
            <a:r>
              <a:rPr kumimoji="1" lang="en-US" altLang="ja-JP" dirty="0"/>
              <a:t>52</a:t>
            </a:r>
            <a:r>
              <a:rPr kumimoji="1" lang="ja-JP" altLang="en-US" dirty="0"/>
              <a:t>秒</a:t>
            </a:r>
            <a:endParaRPr kumimoji="1" lang="en-US" altLang="ja-JP" dirty="0"/>
          </a:p>
          <a:p>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最近では家庭の中で様々な機器がインターネットにつながります。</a:t>
            </a:r>
            <a:endParaRPr kumimoji="1" lang="en-US" altLang="ja-JP" dirty="0"/>
          </a:p>
          <a:p>
            <a:r>
              <a:rPr kumimoji="1" lang="ja-JP" altLang="en-US" dirty="0"/>
              <a:t>このつながる仕組みについて、まずは動画をごらんください。</a:t>
            </a:r>
            <a:endParaRPr kumimoji="1" lang="en-US" altLang="ja-JP" dirty="0"/>
          </a:p>
          <a:p>
            <a:r>
              <a:rPr kumimoji="1" lang="ja-JP" altLang="en-US" dirty="0"/>
              <a:t>（動画を再生）</a:t>
            </a:r>
            <a:endParaRPr kumimoji="1" lang="en-US" altLang="ja-JP" dirty="0"/>
          </a:p>
          <a:p>
            <a:endParaRPr kumimoji="1" lang="en-US" altLang="ja-JP" dirty="0"/>
          </a:p>
          <a:p>
            <a:r>
              <a:rPr kumimoji="1" lang="ja-JP" altLang="en-US" dirty="0"/>
              <a:t>画像引用先</a:t>
            </a:r>
            <a:r>
              <a:rPr kumimoji="1" lang="en-US" altLang="ja-JP" dirty="0"/>
              <a: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あなたの家も狙われている！？　家庭教師が教えるネット家電セキュリティ対策！</a:t>
            </a:r>
          </a:p>
          <a:p>
            <a:r>
              <a:rPr lang="en-US" altLang="ja-JP" dirty="0">
                <a:hlinkClick r:id="rId3"/>
              </a:rPr>
              <a:t>https://www.youtube.com/watch?v=xbn8SZIib90&amp;list=PLF9FCB56776EBCABB&amp;index=2</a:t>
            </a:r>
            <a:endParaRPr lang="en-US" altLang="ja-JP" dirty="0"/>
          </a:p>
          <a:p>
            <a:r>
              <a:rPr kumimoji="1" lang="en-US" altLang="ja-JP" dirty="0"/>
              <a:t>1:16</a:t>
            </a:r>
            <a:r>
              <a:rPr kumimoji="1" lang="ja-JP" altLang="en-US" dirty="0"/>
              <a:t>のスクリーンショットスクリーンショット</a:t>
            </a:r>
            <a:endParaRPr kumimoji="1" lang="en-US" altLang="ja-JP" dirty="0"/>
          </a:p>
          <a:p>
            <a:endParaRPr kumimoji="1" lang="en-US" altLang="ja-JP" dirty="0"/>
          </a:p>
        </p:txBody>
      </p:sp>
    </p:spTree>
    <p:extLst>
      <p:ext uri="{BB962C8B-B14F-4D97-AF65-F5344CB8AC3E}">
        <p14:creationId xmlns:p14="http://schemas.microsoft.com/office/powerpoint/2010/main" val="3560564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導入時のポイント</a:t>
            </a:r>
            <a:r>
              <a:rPr kumimoji="1" lang="en-US" altLang="ja-JP" dirty="0"/>
              <a:t>】</a:t>
            </a:r>
          </a:p>
          <a:p>
            <a:r>
              <a:rPr kumimoji="1" lang="ja-JP" altLang="en-US" dirty="0"/>
              <a:t>動画について解説をする。</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スマートテレビという言葉が、動画の中に出てきました。</a:t>
            </a:r>
            <a:endParaRPr kumimoji="1" lang="en-US" altLang="ja-JP" dirty="0"/>
          </a:p>
          <a:p>
            <a:r>
              <a:rPr kumimoji="1" lang="ja-JP" altLang="en-US" dirty="0"/>
              <a:t>テレビだけではなく、インターネットに接続して生活を便利にしてくれる家電製品を</a:t>
            </a:r>
            <a:endParaRPr kumimoji="1" lang="en-US" altLang="ja-JP" dirty="0"/>
          </a:p>
          <a:p>
            <a:r>
              <a:rPr kumimoji="1" lang="ja-JP" altLang="en-US" dirty="0"/>
              <a:t>「スマート家電」といいます。</a:t>
            </a:r>
            <a:endParaRPr kumimoji="1" lang="en-US" altLang="ja-JP" dirty="0"/>
          </a:p>
          <a:p>
            <a:endParaRPr kumimoji="1" lang="en-US" altLang="ja-JP" dirty="0"/>
          </a:p>
          <a:p>
            <a:r>
              <a:rPr kumimoji="1" lang="en-US" altLang="ja-JP" dirty="0"/>
              <a:t>【</a:t>
            </a:r>
            <a:r>
              <a:rPr kumimoji="1" lang="ja-JP" altLang="en-US" dirty="0"/>
              <a:t>進行のポイント</a:t>
            </a:r>
            <a:r>
              <a:rPr kumimoji="1" lang="en-US" altLang="ja-JP" dirty="0"/>
              <a:t>】</a:t>
            </a:r>
          </a:p>
          <a:p>
            <a:r>
              <a:rPr kumimoji="1" lang="ja-JP" altLang="en-US" dirty="0"/>
              <a:t>具体例を入れると実感が得られやすい。</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例えば、スマートフォンをリモコン代わりに使ったり、自分好みの設定にしたり、使用時間や電気代を確認したりすることが可能です。</a:t>
            </a:r>
            <a:endParaRPr kumimoji="1" lang="en-US" altLang="ja-JP" dirty="0"/>
          </a:p>
          <a:p>
            <a:r>
              <a:rPr kumimoji="1" lang="ja-JP" altLang="en-US" dirty="0"/>
              <a:t>ほかにもエアコンを外出先からオンにして、帰宅したときは快適な室温にしたり、つけっぱなしで家を出てしまっても</a:t>
            </a:r>
            <a:endParaRPr kumimoji="1" lang="en-US" altLang="ja-JP" dirty="0"/>
          </a:p>
          <a:p>
            <a:r>
              <a:rPr kumimoji="1" lang="ja-JP" altLang="en-US" dirty="0"/>
              <a:t>外出先からオフにすることができるのです。</a:t>
            </a:r>
          </a:p>
        </p:txBody>
      </p:sp>
    </p:spTree>
    <p:extLst>
      <p:ext uri="{BB962C8B-B14F-4D97-AF65-F5344CB8AC3E}">
        <p14:creationId xmlns:p14="http://schemas.microsoft.com/office/powerpoint/2010/main" val="4056537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導入時のポイント</a:t>
            </a:r>
            <a:r>
              <a:rPr kumimoji="1" lang="en-US" altLang="ja-JP" dirty="0"/>
              <a:t>】</a:t>
            </a:r>
          </a:p>
          <a:p>
            <a:r>
              <a:rPr kumimoji="1" lang="ja-JP" altLang="en-US" dirty="0"/>
              <a:t>動画について解説をする。</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動画の中で「</a:t>
            </a:r>
            <a:r>
              <a:rPr kumimoji="1" lang="en-US" altLang="ja-JP" dirty="0" err="1"/>
              <a:t>IoT</a:t>
            </a:r>
            <a:r>
              <a:rPr kumimoji="1" lang="en-US" altLang="ja-JP" dirty="0"/>
              <a:t>(</a:t>
            </a:r>
            <a:r>
              <a:rPr kumimoji="1" lang="ja-JP" altLang="en-US" dirty="0"/>
              <a:t>アイ・オー・ティー）」という言葉も出てきました。</a:t>
            </a:r>
            <a:endParaRPr kumimoji="1" lang="en-US" altLang="ja-JP" dirty="0"/>
          </a:p>
          <a:p>
            <a:r>
              <a:rPr kumimoji="1" lang="ja-JP" altLang="en-US" dirty="0"/>
              <a:t>自動車やウェブカメラ、ロボットなど家電製品に関わらずあらゆるものがインターネットに接続する仕組みのことを</a:t>
            </a:r>
            <a:endParaRPr kumimoji="1" lang="en-US" altLang="ja-JP" dirty="0"/>
          </a:p>
          <a:p>
            <a:r>
              <a:rPr kumimoji="1" lang="en-US" altLang="ja-JP" dirty="0" err="1"/>
              <a:t>IoT</a:t>
            </a:r>
            <a:r>
              <a:rPr kumimoji="1" lang="ja-JP" altLang="en-US" dirty="0"/>
              <a:t>（</a:t>
            </a:r>
            <a:r>
              <a:rPr kumimoji="1" lang="en-US" altLang="ja-JP" dirty="0"/>
              <a:t>Internet of Things</a:t>
            </a:r>
            <a:r>
              <a:rPr kumimoji="1" lang="ja-JP" altLang="en-US" dirty="0"/>
              <a:t>）、「モノのインターネット」というのです。</a:t>
            </a:r>
            <a:endParaRPr kumimoji="1" lang="en-US" altLang="ja-JP" dirty="0"/>
          </a:p>
          <a:p>
            <a:endParaRPr kumimoji="1" lang="en-US" altLang="ja-JP" dirty="0"/>
          </a:p>
          <a:p>
            <a:r>
              <a:rPr kumimoji="1" lang="en-US" altLang="ja-JP" dirty="0"/>
              <a:t>【</a:t>
            </a:r>
            <a:r>
              <a:rPr kumimoji="1" lang="ja-JP" altLang="en-US" dirty="0"/>
              <a:t>進行のポイント</a:t>
            </a:r>
            <a:r>
              <a:rPr kumimoji="1" lang="en-US" altLang="ja-JP" dirty="0"/>
              <a:t>】</a:t>
            </a:r>
          </a:p>
          <a:p>
            <a:r>
              <a:rPr kumimoji="1" lang="en-US" altLang="ja-JP" dirty="0" err="1"/>
              <a:t>IoT</a:t>
            </a:r>
            <a:r>
              <a:rPr kumimoji="1" lang="ja-JP" altLang="en-US" dirty="0"/>
              <a:t>という言葉を知っているか受講者の予備知識を確認してもよい。</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en-US" altLang="ja-JP" dirty="0" err="1"/>
              <a:t>IoT</a:t>
            </a:r>
            <a:r>
              <a:rPr kumimoji="1" lang="ja-JP" altLang="en-US" dirty="0"/>
              <a:t>という言葉を以前聞いたことがある、あるいは知っていたという方はどれくらいいますか？</a:t>
            </a:r>
            <a:endParaRPr kumimoji="1" lang="en-US" altLang="ja-JP" dirty="0"/>
          </a:p>
          <a:p>
            <a:r>
              <a:rPr kumimoji="1" lang="ja-JP" altLang="en-US" dirty="0"/>
              <a:t>言葉は知らなくてもすでにこの仕組みは利用しているかもしれません。</a:t>
            </a:r>
            <a:endParaRPr kumimoji="1" lang="en-US" altLang="ja-JP" dirty="0"/>
          </a:p>
          <a:p>
            <a:endParaRPr kumimoji="1" lang="ja-JP" altLang="en-US" dirty="0"/>
          </a:p>
        </p:txBody>
      </p:sp>
    </p:spTree>
    <p:extLst>
      <p:ext uri="{BB962C8B-B14F-4D97-AF65-F5344CB8AC3E}">
        <p14:creationId xmlns:p14="http://schemas.microsoft.com/office/powerpoint/2010/main" val="2721282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ポイント</a:t>
            </a:r>
            <a:r>
              <a:rPr kumimoji="1" lang="en-US" altLang="ja-JP" dirty="0"/>
              <a:t>】</a:t>
            </a:r>
          </a:p>
          <a:p>
            <a:r>
              <a:rPr kumimoji="1" lang="ja-JP" altLang="en-US" dirty="0"/>
              <a:t>問いかけ</a:t>
            </a:r>
            <a:endParaRPr kumimoji="1" lang="en-US" altLang="ja-JP" dirty="0"/>
          </a:p>
          <a:p>
            <a:endParaRPr kumimoji="1" lang="en-US" altLang="ja-JP" dirty="0"/>
          </a:p>
          <a:p>
            <a:r>
              <a:rPr kumimoji="1" lang="en-US" altLang="ja-JP" dirty="0"/>
              <a:t>《</a:t>
            </a:r>
            <a:r>
              <a:rPr kumimoji="1" lang="ja-JP" altLang="en-US" dirty="0"/>
              <a:t>講師のセリフ例</a:t>
            </a:r>
            <a:r>
              <a:rPr kumimoji="1" lang="en-US" altLang="ja-JP" dirty="0"/>
              <a:t>》</a:t>
            </a:r>
          </a:p>
          <a:p>
            <a:r>
              <a:rPr kumimoji="1" lang="ja-JP" altLang="en-US" dirty="0"/>
              <a:t>今日は家庭内で使う機器についてのお話をしていきます。</a:t>
            </a:r>
            <a:endParaRPr kumimoji="1" lang="en-US" altLang="ja-JP" dirty="0"/>
          </a:p>
          <a:p>
            <a:r>
              <a:rPr kumimoji="1" lang="ja-JP" altLang="en-US" dirty="0"/>
              <a:t>ご家庭にルーターがあるという方はどれくらいいますか？</a:t>
            </a:r>
          </a:p>
        </p:txBody>
      </p:sp>
    </p:spTree>
    <p:extLst>
      <p:ext uri="{BB962C8B-B14F-4D97-AF65-F5344CB8AC3E}">
        <p14:creationId xmlns:p14="http://schemas.microsoft.com/office/powerpoint/2010/main" val="39860216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11" name="テキスト ボックス 10"/>
          <p:cNvSpPr txBox="1">
            <a:spLocks/>
          </p:cNvSpPr>
          <p:nvPr userDrawn="1"/>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606798 w 9144000"/>
              <a:gd name="connsiteY5" fmla="*/ 729000 h 6858000"/>
              <a:gd name="connsiteX6" fmla="*/ 606798 w 9144000"/>
              <a:gd name="connsiteY6" fmla="*/ 6129000 h 6858000"/>
              <a:gd name="connsiteX7" fmla="*/ 8537201 w 9144000"/>
              <a:gd name="connsiteY7" fmla="*/ 6129000 h 6858000"/>
              <a:gd name="connsiteX8" fmla="*/ 8537201 w 9144000"/>
              <a:gd name="connsiteY8" fmla="*/ 729000 h 6858000"/>
              <a:gd name="connsiteX9" fmla="*/ 606798 w 9144000"/>
              <a:gd name="connsiteY9" fmla="*/ 7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606798" y="729000"/>
                </a:moveTo>
                <a:lnTo>
                  <a:pt x="606798" y="6129000"/>
                </a:lnTo>
                <a:lnTo>
                  <a:pt x="8537201" y="6129000"/>
                </a:lnTo>
                <a:lnTo>
                  <a:pt x="8537201" y="729000"/>
                </a:lnTo>
                <a:lnTo>
                  <a:pt x="606798" y="729000"/>
                </a:lnTo>
                <a:close/>
              </a:path>
            </a:pathLst>
          </a:custGeom>
          <a:solidFill>
            <a:srgbClr val="ED7D31"/>
          </a:solidFill>
          <a:ln w="76200">
            <a:solidFill>
              <a:srgbClr val="ED7D31"/>
            </a:solidFill>
          </a:ln>
        </p:spPr>
        <p:txBody>
          <a:bodyPr vert="horz" wrap="square"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endParaRPr lang="ja-JP" altLang="en-US" dirty="0">
              <a:solidFill>
                <a:prstClr val="black"/>
              </a:solidFill>
            </a:endParaRPr>
          </a:p>
        </p:txBody>
      </p:sp>
      <p:sp>
        <p:nvSpPr>
          <p:cNvPr id="2" name="タイトル 1"/>
          <p:cNvSpPr>
            <a:spLocks noGrp="1"/>
          </p:cNvSpPr>
          <p:nvPr>
            <p:ph type="title"/>
          </p:nvPr>
        </p:nvSpPr>
        <p:spPr>
          <a:xfrm>
            <a:off x="606798" y="799434"/>
            <a:ext cx="7930403" cy="5314149"/>
          </a:xfrm>
          <a:noFill/>
          <a:ln w="76200">
            <a:noFill/>
          </a:ln>
        </p:spPr>
        <p:txBody>
          <a:bodyPr>
            <a:normAutofit/>
          </a:bodyPr>
          <a:lstStyle>
            <a:lvl1pPr algn="ctr">
              <a:defRPr sz="6000"/>
            </a:lvl1pPr>
          </a:lstStyle>
          <a:p>
            <a:r>
              <a:rPr kumimoji="1" lang="ja-JP" altLang="en-US"/>
              <a:t>マスター タイトルの書式設定</a:t>
            </a:r>
            <a:endParaRPr kumimoji="1" lang="ja-JP" altLang="en-US" dirty="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8309" y="4799328"/>
            <a:ext cx="2407282" cy="1357685"/>
          </a:xfrm>
          <a:prstGeom prst="rect">
            <a:avLst/>
          </a:prstGeom>
        </p:spPr>
      </p:pic>
      <p:pic>
        <p:nvPicPr>
          <p:cNvPr id="13" name="図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051" y="6228051"/>
            <a:ext cx="915198" cy="515481"/>
          </a:xfrm>
          <a:prstGeom prst="rect">
            <a:avLst/>
          </a:prstGeom>
        </p:spPr>
      </p:pic>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8650" y="4825531"/>
            <a:ext cx="3232150" cy="1345286"/>
          </a:xfrm>
          <a:prstGeom prst="rect">
            <a:avLst/>
          </a:prstGeom>
        </p:spPr>
      </p:pic>
      <p:sp>
        <p:nvSpPr>
          <p:cNvPr id="16" name="Content Placeholder 2"/>
          <p:cNvSpPr>
            <a:spLocks noGrp="1"/>
          </p:cNvSpPr>
          <p:nvPr>
            <p:ph sz="half" idx="1"/>
          </p:nvPr>
        </p:nvSpPr>
        <p:spPr>
          <a:xfrm>
            <a:off x="4557485" y="6142499"/>
            <a:ext cx="4619918" cy="748620"/>
          </a:xfrm>
        </p:spPr>
        <p:txBody>
          <a:bodyPr anchor="ctr">
            <a:noAutofit/>
          </a:bodyPr>
          <a:lstStyle>
            <a:lvl1pPr marL="0" indent="0" algn="ctr">
              <a:buNone/>
              <a:defRPr sz="2800"/>
            </a:lvl1pPr>
          </a:lstStyle>
          <a:p>
            <a:pPr lvl="0"/>
            <a:r>
              <a:rPr lang="ja-JP" altLang="en-US"/>
              <a:t>マスター テキストの書式設定</a:t>
            </a:r>
          </a:p>
        </p:txBody>
      </p:sp>
      <p:sp>
        <p:nvSpPr>
          <p:cNvPr id="8" name="テキスト ボックス 7"/>
          <p:cNvSpPr txBox="1"/>
          <p:nvPr userDrawn="1"/>
        </p:nvSpPr>
        <p:spPr>
          <a:xfrm>
            <a:off x="1041131" y="6250613"/>
            <a:ext cx="2639683" cy="523220"/>
          </a:xfrm>
          <a:prstGeom prst="rect">
            <a:avLst/>
          </a:prstGeom>
          <a:noFill/>
        </p:spPr>
        <p:txBody>
          <a:bodyPr wrap="square" rtlCol="0">
            <a:spAutoFit/>
          </a:bodyPr>
          <a:lstStyle/>
          <a:p>
            <a:r>
              <a:rPr kumimoji="1" lang="ja-JP" altLang="en-US" dirty="0" smtClean="0"/>
              <a:t>試行版</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dirty="0" smtClean="0">
                <a:solidFill>
                  <a:schemeClr val="tx1"/>
                </a:solidFill>
              </a:rPr>
              <a:t>©2019</a:t>
            </a:r>
            <a:r>
              <a:rPr lang="ja-JP" altLang="en-US" sz="900" dirty="0" smtClean="0">
                <a:solidFill>
                  <a:schemeClr val="tx1"/>
                </a:solidFill>
              </a:rPr>
              <a:t>教育ネット</a:t>
            </a:r>
            <a:endParaRPr lang="en-US" altLang="ja-JP" sz="900" dirty="0" smtClean="0">
              <a:solidFill>
                <a:schemeClr val="tx1"/>
              </a:solidFill>
            </a:endParaRPr>
          </a:p>
        </p:txBody>
      </p:sp>
    </p:spTree>
    <p:extLst>
      <p:ext uri="{BB962C8B-B14F-4D97-AF65-F5344CB8AC3E}">
        <p14:creationId xmlns:p14="http://schemas.microsoft.com/office/powerpoint/2010/main" val="3258792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794" y="369701"/>
            <a:ext cx="987588" cy="1211772"/>
          </a:xfrm>
          <a:prstGeom prst="rect">
            <a:avLst/>
          </a:prstGeom>
        </p:spPr>
      </p:pic>
      <p:sp>
        <p:nvSpPr>
          <p:cNvPr id="6" name="Content Placeholder 2" hidden="1"/>
          <p:cNvSpPr>
            <a:spLocks noGrp="1"/>
          </p:cNvSpPr>
          <p:nvPr>
            <p:ph sz="half" idx="1"/>
          </p:nvPr>
        </p:nvSpPr>
        <p:spPr>
          <a:xfrm>
            <a:off x="628649" y="1825625"/>
            <a:ext cx="7886701" cy="4351338"/>
          </a:xfrm>
        </p:spPr>
        <p:txBody>
          <a:bodyPr/>
          <a:lstStyle>
            <a:lvl1pPr marL="0" indent="0">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7" name="タイトル 1"/>
          <p:cNvSpPr>
            <a:spLocks noGrp="1"/>
          </p:cNvSpPr>
          <p:nvPr>
            <p:ph type="title"/>
          </p:nvPr>
        </p:nvSpPr>
        <p:spPr>
          <a:xfrm>
            <a:off x="1109382" y="450475"/>
            <a:ext cx="7958418" cy="703823"/>
          </a:xfrm>
        </p:spPr>
        <p:txBody>
          <a:bodyPr>
            <a:noAutofit/>
          </a:bodyPr>
          <a:lstStyle>
            <a:lvl1pPr>
              <a:defRPr sz="4400" b="1">
                <a:latin typeface="+mj-ea"/>
                <a:ea typeface="+mj-ea"/>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34170817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8776" y="357313"/>
            <a:ext cx="1219531" cy="1165099"/>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p:nvPr>
        </p:nvSpPr>
        <p:spPr>
          <a:xfrm>
            <a:off x="161364" y="345516"/>
            <a:ext cx="7958418" cy="784598"/>
          </a:xfrm>
        </p:spPr>
        <p:txBody>
          <a:bodyPr>
            <a:noAutofit/>
          </a:bodyPr>
          <a:lstStyle>
            <a:lvl1pPr>
              <a:defRPr sz="4400" b="1">
                <a:latin typeface="+mj-ea"/>
                <a:ea typeface="+mj-ea"/>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3928457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73105" y="6420745"/>
            <a:ext cx="2057400" cy="365125"/>
          </a:xfrm>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1659141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794" y="369701"/>
            <a:ext cx="987588" cy="1211772"/>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p:nvPr>
        </p:nvSpPr>
        <p:spPr>
          <a:xfrm>
            <a:off x="1109382" y="450475"/>
            <a:ext cx="7958418" cy="703823"/>
          </a:xfrm>
        </p:spPr>
        <p:txBody>
          <a:bodyPr>
            <a:noAutofit/>
          </a:bodyPr>
          <a:lstStyle>
            <a:lvl1pPr>
              <a:defRPr sz="4400" b="1">
                <a:latin typeface="+mj-ea"/>
                <a:ea typeface="+mj-ea"/>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233875427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9467" y="434340"/>
            <a:ext cx="1168840" cy="1088899"/>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p:nvPr>
        </p:nvSpPr>
        <p:spPr>
          <a:xfrm>
            <a:off x="215152" y="402240"/>
            <a:ext cx="7958418" cy="784598"/>
          </a:xfrm>
        </p:spPr>
        <p:txBody>
          <a:bodyPr>
            <a:noAutofit/>
          </a:bodyPr>
          <a:lstStyle>
            <a:lvl1pPr>
              <a:defRPr sz="4400" b="1">
                <a:latin typeface="+mj-ea"/>
                <a:ea typeface="+mj-ea"/>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261853156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11" name="正方形/長方形 10"/>
          <p:cNvSpPr/>
          <p:nvPr userDrawn="1"/>
        </p:nvSpPr>
        <p:spPr>
          <a:xfrm>
            <a:off x="91440" y="304800"/>
            <a:ext cx="8976360" cy="914400"/>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ja-JP" altLang="en-US">
              <a:solidFill>
                <a:prstClr val="white"/>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440" y="444977"/>
            <a:ext cx="1148335" cy="1077435"/>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タイトル 1"/>
          <p:cNvSpPr>
            <a:spLocks noGrp="1"/>
          </p:cNvSpPr>
          <p:nvPr>
            <p:ph type="title"/>
          </p:nvPr>
        </p:nvSpPr>
        <p:spPr>
          <a:xfrm>
            <a:off x="1317812" y="444977"/>
            <a:ext cx="7749988" cy="709322"/>
          </a:xfrm>
        </p:spPr>
        <p:txBody>
          <a:bodyPr>
            <a:noAutofit/>
          </a:bodyPr>
          <a:lstStyle>
            <a:lvl1pPr>
              <a:defRPr sz="4400" b="1">
                <a:latin typeface="+mj-ea"/>
                <a:ea typeface="+mj-ea"/>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387334392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9" name="スライド番号プレースホルダー 8"/>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136420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73105" y="6420745"/>
            <a:ext cx="2057400" cy="365125"/>
          </a:xfrm>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01369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6_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8" name="スライド番号プレースホルダー 7"/>
          <p:cNvSpPr>
            <a:spLocks noGrp="1"/>
          </p:cNvSpPr>
          <p:nvPr>
            <p:ph type="sldNum" sz="quarter" idx="12"/>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758993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1_ユーザー設定レイアウト">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1"/>
          </p:nvPr>
        </p:nvSpPr>
        <p:spPr/>
        <p:txBody>
          <a:body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pic>
        <p:nvPicPr>
          <p:cNvPr id="5" name="図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88218" y="4895378"/>
            <a:ext cx="5670816" cy="1801372"/>
          </a:xfrm>
          <a:prstGeom prst="rect">
            <a:avLst/>
          </a:prstGeom>
        </p:spPr>
      </p:pic>
      <p:sp>
        <p:nvSpPr>
          <p:cNvPr id="6" name="Content Placeholder 2"/>
          <p:cNvSpPr>
            <a:spLocks noGrp="1"/>
          </p:cNvSpPr>
          <p:nvPr>
            <p:ph sz="half" idx="1"/>
          </p:nvPr>
        </p:nvSpPr>
        <p:spPr>
          <a:xfrm>
            <a:off x="628649" y="1825625"/>
            <a:ext cx="7886701" cy="4351338"/>
          </a:xfrm>
        </p:spPr>
        <p:txBody>
          <a:bodyPr/>
          <a:lstStyle>
            <a:lvl1pPr>
              <a:defRPr sz="3600"/>
            </a:lvl1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テキスト ボックス 6"/>
          <p:cNvSpPr txBox="1"/>
          <p:nvPr userDrawn="1"/>
        </p:nvSpPr>
        <p:spPr>
          <a:xfrm>
            <a:off x="2003611" y="447677"/>
            <a:ext cx="5245976" cy="1015663"/>
          </a:xfrm>
          <a:prstGeom prst="rect">
            <a:avLst/>
          </a:prstGeom>
          <a:noFill/>
        </p:spPr>
        <p:txBody>
          <a:bodyPr wrap="square" rtlCol="0">
            <a:spAutoFit/>
          </a:bodyPr>
          <a:lstStyle/>
          <a:p>
            <a:pPr algn="ctr"/>
            <a:r>
              <a:rPr kumimoji="1" lang="ja-JP" altLang="en-US" sz="6000" b="1" dirty="0"/>
              <a:t>まとめ</a:t>
            </a:r>
          </a:p>
        </p:txBody>
      </p:sp>
    </p:spTree>
    <p:extLst>
      <p:ext uri="{BB962C8B-B14F-4D97-AF65-F5344CB8AC3E}">
        <p14:creationId xmlns:p14="http://schemas.microsoft.com/office/powerpoint/2010/main" val="3405469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11" name="テキスト ボックス 10"/>
          <p:cNvSpPr txBox="1">
            <a:spLocks/>
          </p:cNvSpPr>
          <p:nvPr userDrawn="1"/>
        </p:nvSpPr>
        <p:spPr>
          <a:xfrm>
            <a:off x="0" y="0"/>
            <a:ext cx="9144000"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5" fmla="*/ 606798 w 9144000"/>
              <a:gd name="connsiteY5" fmla="*/ 729000 h 6858000"/>
              <a:gd name="connsiteX6" fmla="*/ 606798 w 9144000"/>
              <a:gd name="connsiteY6" fmla="*/ 6129000 h 6858000"/>
              <a:gd name="connsiteX7" fmla="*/ 8537201 w 9144000"/>
              <a:gd name="connsiteY7" fmla="*/ 6129000 h 6858000"/>
              <a:gd name="connsiteX8" fmla="*/ 8537201 w 9144000"/>
              <a:gd name="connsiteY8" fmla="*/ 729000 h 6858000"/>
              <a:gd name="connsiteX9" fmla="*/ 606798 w 9144000"/>
              <a:gd name="connsiteY9" fmla="*/ 7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6858000">
                <a:moveTo>
                  <a:pt x="0" y="0"/>
                </a:moveTo>
                <a:lnTo>
                  <a:pt x="9144000" y="0"/>
                </a:lnTo>
                <a:lnTo>
                  <a:pt x="9144000" y="6858000"/>
                </a:lnTo>
                <a:lnTo>
                  <a:pt x="0" y="6858000"/>
                </a:lnTo>
                <a:lnTo>
                  <a:pt x="0" y="0"/>
                </a:lnTo>
                <a:close/>
                <a:moveTo>
                  <a:pt x="606798" y="729000"/>
                </a:moveTo>
                <a:lnTo>
                  <a:pt x="606798" y="6129000"/>
                </a:lnTo>
                <a:lnTo>
                  <a:pt x="8537201" y="6129000"/>
                </a:lnTo>
                <a:lnTo>
                  <a:pt x="8537201" y="729000"/>
                </a:lnTo>
                <a:lnTo>
                  <a:pt x="606798" y="729000"/>
                </a:lnTo>
                <a:close/>
              </a:path>
            </a:pathLst>
          </a:custGeom>
          <a:solidFill>
            <a:srgbClr val="ED7D31"/>
          </a:solidFill>
          <a:ln w="76200">
            <a:solidFill>
              <a:srgbClr val="ED7D31"/>
            </a:solidFill>
          </a:ln>
        </p:spPr>
        <p:txBody>
          <a:bodyPr vert="horz" wrap="square"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endParaRPr lang="ja-JP" altLang="en-US" dirty="0">
              <a:solidFill>
                <a:prstClr val="black"/>
              </a:solidFill>
            </a:endParaRPr>
          </a:p>
        </p:txBody>
      </p:sp>
      <p:sp>
        <p:nvSpPr>
          <p:cNvPr id="2" name="タイトル 1"/>
          <p:cNvSpPr>
            <a:spLocks noGrp="1"/>
          </p:cNvSpPr>
          <p:nvPr>
            <p:ph type="title"/>
          </p:nvPr>
        </p:nvSpPr>
        <p:spPr>
          <a:xfrm>
            <a:off x="606798" y="799434"/>
            <a:ext cx="7930403" cy="5314149"/>
          </a:xfrm>
          <a:noFill/>
          <a:ln w="76200">
            <a:noFill/>
          </a:ln>
        </p:spPr>
        <p:txBody>
          <a:bodyPr>
            <a:normAutofit/>
          </a:bodyPr>
          <a:lstStyle>
            <a:lvl1pPr algn="ctr">
              <a:defRPr sz="6000"/>
            </a:lvl1pPr>
          </a:lstStyle>
          <a:p>
            <a:r>
              <a:rPr kumimoji="1" lang="ja-JP" altLang="en-US" dirty="0"/>
              <a:t>マスター タイトルの書式設定</a:t>
            </a:r>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8309" y="4799328"/>
            <a:ext cx="2407282" cy="1357685"/>
          </a:xfrm>
          <a:prstGeom prst="rect">
            <a:avLst/>
          </a:prstGeom>
        </p:spPr>
      </p:pic>
      <p:pic>
        <p:nvPicPr>
          <p:cNvPr id="13" name="図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051" y="6228051"/>
            <a:ext cx="915198" cy="515481"/>
          </a:xfrm>
          <a:prstGeom prst="rect">
            <a:avLst/>
          </a:prstGeom>
        </p:spPr>
      </p:pic>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8650" y="4825531"/>
            <a:ext cx="3232150" cy="1345286"/>
          </a:xfrm>
          <a:prstGeom prst="rect">
            <a:avLst/>
          </a:prstGeom>
        </p:spPr>
      </p:pic>
      <p:sp>
        <p:nvSpPr>
          <p:cNvPr id="16" name="Content Placeholder 2"/>
          <p:cNvSpPr>
            <a:spLocks noGrp="1"/>
          </p:cNvSpPr>
          <p:nvPr>
            <p:ph sz="half" idx="1"/>
          </p:nvPr>
        </p:nvSpPr>
        <p:spPr>
          <a:xfrm>
            <a:off x="4557485" y="6142499"/>
            <a:ext cx="4619918" cy="748620"/>
          </a:xfrm>
        </p:spPr>
        <p:txBody>
          <a:bodyPr anchor="ctr">
            <a:noAutofit/>
          </a:bodyPr>
          <a:lstStyle>
            <a:lvl1pPr marL="0" indent="0" algn="ctr">
              <a:buNone/>
              <a:defRPr sz="2800"/>
            </a:lvl1pPr>
          </a:lstStyle>
          <a:p>
            <a:pPr lvl="0"/>
            <a:r>
              <a:rPr lang="ja-JP" altLang="en-US" dirty="0"/>
              <a:t>マスター テキストの書式設定</a:t>
            </a:r>
            <a:endParaRPr lang="en-US" dirty="0"/>
          </a:p>
        </p:txBody>
      </p:sp>
      <p:sp>
        <p:nvSpPr>
          <p:cNvPr id="10" name="テキスト ボックス 9"/>
          <p:cNvSpPr txBox="1"/>
          <p:nvPr userDrawn="1"/>
        </p:nvSpPr>
        <p:spPr>
          <a:xfrm>
            <a:off x="1041131" y="6250613"/>
            <a:ext cx="2639683" cy="523220"/>
          </a:xfrm>
          <a:prstGeom prst="rect">
            <a:avLst/>
          </a:prstGeom>
          <a:noFill/>
        </p:spPr>
        <p:txBody>
          <a:bodyPr wrap="square" rtlCol="0">
            <a:spAutoFit/>
          </a:bodyPr>
          <a:lstStyle/>
          <a:p>
            <a:r>
              <a:rPr lang="ja-JP" altLang="en-US" dirty="0" smtClean="0">
                <a:solidFill>
                  <a:prstClr val="black"/>
                </a:solidFill>
              </a:rPr>
              <a:t>試行版</a:t>
            </a:r>
            <a:endParaRPr lang="en-US" altLang="ja-JP" dirty="0" smtClean="0">
              <a:solidFill>
                <a:prstClr val="black"/>
              </a:solidFill>
            </a:endParaRPr>
          </a:p>
          <a:p>
            <a:r>
              <a:rPr lang="en-US" altLang="ja-JP" sz="900" dirty="0" smtClean="0">
                <a:solidFill>
                  <a:prstClr val="black"/>
                </a:solidFill>
              </a:rPr>
              <a:t>©2019</a:t>
            </a:r>
            <a:r>
              <a:rPr lang="ja-JP" altLang="en-US" sz="900" dirty="0" smtClean="0">
                <a:solidFill>
                  <a:prstClr val="black"/>
                </a:solidFill>
              </a:rPr>
              <a:t>教育ネット</a:t>
            </a:r>
            <a:endParaRPr lang="en-US" altLang="ja-JP" sz="900" dirty="0" smtClean="0">
              <a:solidFill>
                <a:prstClr val="black"/>
              </a:solidFill>
            </a:endParaRPr>
          </a:p>
        </p:txBody>
      </p:sp>
    </p:spTree>
    <p:extLst>
      <p:ext uri="{BB962C8B-B14F-4D97-AF65-F5344CB8AC3E}">
        <p14:creationId xmlns:p14="http://schemas.microsoft.com/office/powerpoint/2010/main" val="3160163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6940907" y="637840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7" name="正方形/長方形 6"/>
          <p:cNvSpPr/>
          <p:nvPr/>
        </p:nvSpPr>
        <p:spPr>
          <a:xfrm>
            <a:off x="0" y="0"/>
            <a:ext cx="9144000" cy="685800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8" name="図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1051" y="6228051"/>
            <a:ext cx="915198" cy="515481"/>
          </a:xfrm>
          <a:prstGeom prst="rect">
            <a:avLst/>
          </a:prstGeom>
        </p:spPr>
      </p:pic>
      <p:sp>
        <p:nvSpPr>
          <p:cNvPr id="9" name="テキスト ボックス 8"/>
          <p:cNvSpPr txBox="1"/>
          <p:nvPr userDrawn="1"/>
        </p:nvSpPr>
        <p:spPr>
          <a:xfrm>
            <a:off x="1041131" y="6250613"/>
            <a:ext cx="2639683" cy="523220"/>
          </a:xfrm>
          <a:prstGeom prst="rect">
            <a:avLst/>
          </a:prstGeom>
          <a:noFill/>
        </p:spPr>
        <p:txBody>
          <a:bodyPr wrap="square" rtlCol="0">
            <a:spAutoFit/>
          </a:bodyPr>
          <a:lstStyle/>
          <a:p>
            <a:r>
              <a:rPr kumimoji="1" lang="ja-JP" altLang="en-US" dirty="0" smtClean="0"/>
              <a:t>試行版</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dirty="0" smtClean="0">
                <a:solidFill>
                  <a:prstClr val="black">
                    <a:tint val="75000"/>
                  </a:prstClr>
                </a:solidFill>
              </a:rPr>
              <a:t>©2019</a:t>
            </a:r>
            <a:r>
              <a:rPr lang="ja-JP" altLang="en-US" sz="900" dirty="0" smtClean="0">
                <a:solidFill>
                  <a:prstClr val="black">
                    <a:tint val="75000"/>
                  </a:prstClr>
                </a:solidFill>
              </a:rPr>
              <a:t>教育ネット</a:t>
            </a:r>
            <a:endParaRPr lang="en-US" altLang="ja-JP" sz="900" dirty="0" smtClean="0">
              <a:solidFill>
                <a:prstClr val="black">
                  <a:tint val="75000"/>
                </a:prstClr>
              </a:solidFill>
            </a:endParaRPr>
          </a:p>
        </p:txBody>
      </p:sp>
    </p:spTree>
    <p:extLst>
      <p:ext uri="{BB962C8B-B14F-4D97-AF65-F5344CB8AC3E}">
        <p14:creationId xmlns:p14="http://schemas.microsoft.com/office/powerpoint/2010/main" val="3741803107"/>
      </p:ext>
    </p:extLst>
  </p:cSld>
  <p:clrMap bg1="lt1" tx1="dk1" bg2="lt2" tx2="dk2" accent1="accent1" accent2="accent2" accent3="accent3" accent4="accent4" accent5="accent5" accent6="accent6" hlink="hlink" folHlink="folHlink"/>
  <p:sldLayoutIdLst>
    <p:sldLayoutId id="2147483870" r:id="rId1"/>
    <p:sldLayoutId id="2147483872" r:id="rId2"/>
    <p:sldLayoutId id="2147483873" r:id="rId3"/>
    <p:sldLayoutId id="2147483876" r:id="rId4"/>
    <p:sldLayoutId id="2147483879" r:id="rId5"/>
    <p:sldLayoutId id="2147483885" r:id="rId6"/>
    <p:sldLayoutId id="2147483890" r:id="rId7"/>
    <p:sldLayoutId id="2147483891" r:id="rId8"/>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6940907" y="637840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D90D8-D151-455B-8A19-D96C10F24CCA}" type="slidenum">
              <a:rPr lang="ja-JP" altLang="en-US" smtClean="0">
                <a:solidFill>
                  <a:prstClr val="black">
                    <a:tint val="75000"/>
                  </a:prstClr>
                </a:solidFill>
              </a:rPr>
              <a:pPr/>
              <a:t>‹#›</a:t>
            </a:fld>
            <a:endParaRPr lang="ja-JP" altLang="en-US" dirty="0">
              <a:solidFill>
                <a:prstClr val="black">
                  <a:tint val="75000"/>
                </a:prstClr>
              </a:solidFill>
            </a:endParaRPr>
          </a:p>
        </p:txBody>
      </p:sp>
      <p:sp>
        <p:nvSpPr>
          <p:cNvPr id="7" name="正方形/長方形 6"/>
          <p:cNvSpPr/>
          <p:nvPr/>
        </p:nvSpPr>
        <p:spPr>
          <a:xfrm>
            <a:off x="0" y="0"/>
            <a:ext cx="9144000" cy="685800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051" y="6228051"/>
            <a:ext cx="915198" cy="515481"/>
          </a:xfrm>
          <a:prstGeom prst="rect">
            <a:avLst/>
          </a:prstGeom>
        </p:spPr>
      </p:pic>
      <p:sp>
        <p:nvSpPr>
          <p:cNvPr id="9" name="テキスト ボックス 8"/>
          <p:cNvSpPr txBox="1"/>
          <p:nvPr userDrawn="1"/>
        </p:nvSpPr>
        <p:spPr>
          <a:xfrm>
            <a:off x="1041131" y="6250613"/>
            <a:ext cx="2639683" cy="523220"/>
          </a:xfrm>
          <a:prstGeom prst="rect">
            <a:avLst/>
          </a:prstGeom>
          <a:noFill/>
        </p:spPr>
        <p:txBody>
          <a:bodyPr wrap="square" rtlCol="0">
            <a:spAutoFit/>
          </a:bodyPr>
          <a:lstStyle/>
          <a:p>
            <a:r>
              <a:rPr lang="ja-JP" altLang="en-US" dirty="0" smtClean="0">
                <a:solidFill>
                  <a:prstClr val="black"/>
                </a:solidFill>
              </a:rPr>
              <a:t>試行版</a:t>
            </a:r>
            <a:endParaRPr lang="en-US" altLang="ja-JP" dirty="0" smtClean="0">
              <a:solidFill>
                <a:prstClr val="black"/>
              </a:solidFill>
            </a:endParaRPr>
          </a:p>
          <a:p>
            <a:r>
              <a:rPr lang="en-US" altLang="ja-JP" sz="900" dirty="0" smtClean="0">
                <a:solidFill>
                  <a:prstClr val="black">
                    <a:tint val="75000"/>
                  </a:prstClr>
                </a:solidFill>
              </a:rPr>
              <a:t>©2019</a:t>
            </a:r>
            <a:r>
              <a:rPr lang="ja-JP" altLang="en-US" sz="900" dirty="0" smtClean="0">
                <a:solidFill>
                  <a:prstClr val="black">
                    <a:tint val="75000"/>
                  </a:prstClr>
                </a:solidFill>
              </a:rPr>
              <a:t>教育ネット</a:t>
            </a:r>
            <a:endParaRPr lang="en-US" altLang="ja-JP" sz="900" dirty="0" smtClean="0">
              <a:solidFill>
                <a:prstClr val="black">
                  <a:tint val="75000"/>
                </a:prstClr>
              </a:solidFill>
            </a:endParaRPr>
          </a:p>
        </p:txBody>
      </p:sp>
    </p:spTree>
    <p:extLst>
      <p:ext uri="{BB962C8B-B14F-4D97-AF65-F5344CB8AC3E}">
        <p14:creationId xmlns:p14="http://schemas.microsoft.com/office/powerpoint/2010/main" val="2815065475"/>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www.ipa.go.jp/security/iot/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p:cNvSpPr txBox="1"/>
          <p:nvPr/>
        </p:nvSpPr>
        <p:spPr>
          <a:xfrm>
            <a:off x="467751" y="1139705"/>
            <a:ext cx="7472502" cy="1249573"/>
          </a:xfrm>
          <a:prstGeom prst="rect">
            <a:avLst/>
          </a:prstGeom>
          <a:noFill/>
        </p:spPr>
        <p:txBody>
          <a:bodyPr wrap="square" rtlCol="0">
            <a:spAutoFit/>
          </a:bodyPr>
          <a:lstStyle/>
          <a:p>
            <a:pPr>
              <a:lnSpc>
                <a:spcPct val="80000"/>
              </a:lnSpc>
            </a:pPr>
            <a:r>
              <a:rPr lang="ja-JP" altLang="en-US" sz="4000" dirty="0">
                <a:solidFill>
                  <a:srgbClr val="4472C4">
                    <a:lumMod val="50000"/>
                  </a:srgbClr>
                </a:solidFill>
                <a:latin typeface="HGPSoeiKakugothicUB" pitchFamily="50" charset="-128"/>
                <a:ea typeface="HGPSoeiKakugothicUB" pitchFamily="50" charset="-128"/>
              </a:rPr>
              <a:t>ともに学ぶ。考える。</a:t>
            </a:r>
            <a:endParaRPr lang="en-US" altLang="ja-JP" sz="4000" dirty="0">
              <a:solidFill>
                <a:srgbClr val="4472C4">
                  <a:lumMod val="50000"/>
                </a:srgbClr>
              </a:solidFill>
              <a:latin typeface="HGPSoeiKakugothicUB" pitchFamily="50" charset="-128"/>
              <a:ea typeface="HGPSoeiKakugothicUB" pitchFamily="50" charset="-128"/>
            </a:endParaRPr>
          </a:p>
          <a:p>
            <a:pPr>
              <a:lnSpc>
                <a:spcPct val="80000"/>
              </a:lnSpc>
            </a:pPr>
            <a:r>
              <a:rPr lang="ja-JP" altLang="en-US" sz="5400" dirty="0">
                <a:solidFill>
                  <a:srgbClr val="4472C4">
                    <a:lumMod val="50000"/>
                  </a:srgbClr>
                </a:solidFill>
                <a:effectLst>
                  <a:outerShdw blurRad="38100" dist="38100" dir="2700000" algn="tl">
                    <a:srgbClr val="000000">
                      <a:alpha val="43137"/>
                    </a:srgbClr>
                  </a:outerShdw>
                </a:effectLst>
                <a:latin typeface="HGPSoeiKakugothicUB" pitchFamily="50" charset="-128"/>
                <a:ea typeface="HGPSoeiKakugothicUB" pitchFamily="50" charset="-128"/>
              </a:rPr>
              <a:t>インターネット安全教室</a:t>
            </a:r>
            <a:endParaRPr lang="en-US" sz="5400" dirty="0">
              <a:solidFill>
                <a:srgbClr val="4472C4">
                  <a:lumMod val="50000"/>
                </a:srgbClr>
              </a:solidFill>
              <a:effectLst>
                <a:outerShdw blurRad="38100" dist="38100" dir="2700000" algn="tl">
                  <a:srgbClr val="000000">
                    <a:alpha val="43137"/>
                  </a:srgbClr>
                </a:outerShdw>
              </a:effectLst>
              <a:latin typeface="HGPSoeiKakugothicUB" pitchFamily="50" charset="-128"/>
              <a:ea typeface="HGPSoeiKakugothicUB" pitchFamily="50" charset="-128"/>
            </a:endParaRP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337" y="181765"/>
            <a:ext cx="1713796" cy="429963"/>
          </a:xfrm>
          <a:prstGeom prst="rect">
            <a:avLst/>
          </a:prstGeom>
        </p:spPr>
      </p:pic>
      <p:pic>
        <p:nvPicPr>
          <p:cNvPr id="11" name="図 10"/>
          <p:cNvPicPr>
            <a:picLocks noChangeAspect="1"/>
          </p:cNvPicPr>
          <p:nvPr/>
        </p:nvPicPr>
        <p:blipFill>
          <a:blip r:embed="rId4"/>
          <a:stretch>
            <a:fillRect/>
          </a:stretch>
        </p:blipFill>
        <p:spPr>
          <a:xfrm>
            <a:off x="8262026" y="5942519"/>
            <a:ext cx="648610" cy="795376"/>
          </a:xfrm>
          <a:prstGeom prst="rect">
            <a:avLst/>
          </a:prstGeom>
        </p:spPr>
      </p:pic>
      <p:sp>
        <p:nvSpPr>
          <p:cNvPr id="14" name="テキスト ボックス 13"/>
          <p:cNvSpPr txBox="1"/>
          <p:nvPr/>
        </p:nvSpPr>
        <p:spPr>
          <a:xfrm>
            <a:off x="467751" y="2389278"/>
            <a:ext cx="8522898" cy="369332"/>
          </a:xfrm>
          <a:prstGeom prst="rect">
            <a:avLst/>
          </a:prstGeom>
          <a:noFill/>
        </p:spPr>
        <p:txBody>
          <a:bodyPr wrap="square" rtlCol="0">
            <a:spAutoFit/>
          </a:bodyPr>
          <a:lstStyle/>
          <a:p>
            <a:r>
              <a:rPr lang="ja-JP" altLang="en-US" dirty="0">
                <a:solidFill>
                  <a:prstClr val="black"/>
                </a:solidFill>
              </a:rPr>
              <a:t>～大人もこどもも一緒に学び、考える。インターネットとのつきあい方～</a:t>
            </a:r>
          </a:p>
        </p:txBody>
      </p:sp>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6689" y="1040801"/>
            <a:ext cx="1423150" cy="1447380"/>
          </a:xfrm>
          <a:prstGeom prst="rect">
            <a:avLst/>
          </a:prstGeom>
        </p:spPr>
      </p:pic>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9078" y="5433657"/>
            <a:ext cx="4943485" cy="1245872"/>
          </a:xfrm>
          <a:prstGeom prst="rect">
            <a:avLst/>
          </a:prstGeom>
        </p:spPr>
      </p:pic>
      <p:sp>
        <p:nvSpPr>
          <p:cNvPr id="4" name="テキスト ボックス 3"/>
          <p:cNvSpPr txBox="1"/>
          <p:nvPr/>
        </p:nvSpPr>
        <p:spPr>
          <a:xfrm>
            <a:off x="5379828" y="145587"/>
            <a:ext cx="3993721" cy="369332"/>
          </a:xfrm>
          <a:prstGeom prst="rect">
            <a:avLst/>
          </a:prstGeom>
          <a:noFill/>
        </p:spPr>
        <p:txBody>
          <a:bodyPr wrap="square" rtlCol="0">
            <a:spAutoFit/>
          </a:bodyPr>
          <a:lstStyle/>
          <a:p>
            <a:r>
              <a:rPr lang="en-US" altLang="ja-JP" dirty="0">
                <a:solidFill>
                  <a:prstClr val="black"/>
                </a:solidFill>
              </a:rPr>
              <a:t>04_</a:t>
            </a:r>
            <a:r>
              <a:rPr lang="ja-JP" altLang="en-US" dirty="0">
                <a:solidFill>
                  <a:prstClr val="black"/>
                </a:solidFill>
              </a:rPr>
              <a:t>ネットの仕組み</a:t>
            </a:r>
            <a:r>
              <a:rPr lang="en-US" altLang="ja-JP" dirty="0">
                <a:solidFill>
                  <a:prstClr val="black"/>
                </a:solidFill>
              </a:rPr>
              <a:t>_05_</a:t>
            </a:r>
            <a:r>
              <a:rPr lang="ja-JP" altLang="en-US" dirty="0">
                <a:solidFill>
                  <a:prstClr val="black"/>
                </a:solidFill>
              </a:rPr>
              <a:t>一般利用者</a:t>
            </a:r>
          </a:p>
        </p:txBody>
      </p:sp>
    </p:spTree>
    <p:extLst>
      <p:ext uri="{BB962C8B-B14F-4D97-AF65-F5344CB8AC3E}">
        <p14:creationId xmlns:p14="http://schemas.microsoft.com/office/powerpoint/2010/main" val="4097163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half" idx="1"/>
          </p:nvPr>
        </p:nvSpPr>
        <p:spPr>
          <a:xfrm>
            <a:off x="628649" y="2640457"/>
            <a:ext cx="8191966" cy="3648831"/>
          </a:xfrm>
        </p:spPr>
        <p:txBody>
          <a:bodyPr>
            <a:normAutofit/>
          </a:bodyPr>
          <a:lstStyle/>
          <a:p>
            <a:r>
              <a:rPr lang="ja-JP" altLang="en-US" sz="6000" dirty="0">
                <a:latin typeface="+mj-ea"/>
                <a:ea typeface="+mj-ea"/>
              </a:rPr>
              <a:t>ご家庭に「ルーター」はありますか？</a:t>
            </a:r>
            <a:endParaRPr kumimoji="1" lang="ja-JP" altLang="en-US" sz="6000" dirty="0">
              <a:latin typeface="+mj-ea"/>
              <a:ea typeface="+mj-ea"/>
            </a:endParaRPr>
          </a:p>
        </p:txBody>
      </p:sp>
    </p:spTree>
    <p:extLst>
      <p:ext uri="{BB962C8B-B14F-4D97-AF65-F5344CB8AC3E}">
        <p14:creationId xmlns:p14="http://schemas.microsoft.com/office/powerpoint/2010/main" val="446541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idx="4294967295"/>
          </p:nvPr>
        </p:nvSpPr>
        <p:spPr>
          <a:xfrm>
            <a:off x="780585" y="2140182"/>
            <a:ext cx="7772400" cy="2954338"/>
          </a:xfrm>
        </p:spPr>
        <p:txBody>
          <a:bodyPr>
            <a:normAutofit/>
          </a:bodyPr>
          <a:lstStyle/>
          <a:p>
            <a:pPr algn="ctr"/>
            <a:r>
              <a:rPr kumimoji="1" lang="ja-JP" altLang="en-US" sz="7200" dirty="0">
                <a:latin typeface="+mj-ea"/>
              </a:rPr>
              <a:t>ルーターとは？</a:t>
            </a:r>
          </a:p>
        </p:txBody>
      </p:sp>
    </p:spTree>
    <p:extLst>
      <p:ext uri="{BB962C8B-B14F-4D97-AF65-F5344CB8AC3E}">
        <p14:creationId xmlns:p14="http://schemas.microsoft.com/office/powerpoint/2010/main" val="3768200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2_ルーターの電源が切れると">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701675" y="1825625"/>
            <a:ext cx="7740650" cy="4351338"/>
          </a:xfrm>
        </p:spPr>
      </p:pic>
      <p:sp>
        <p:nvSpPr>
          <p:cNvPr id="2" name="タイトル 1"/>
          <p:cNvSpPr>
            <a:spLocks noGrp="1"/>
          </p:cNvSpPr>
          <p:nvPr>
            <p:ph type="title"/>
          </p:nvPr>
        </p:nvSpPr>
        <p:spPr/>
        <p:txBody>
          <a:bodyPr/>
          <a:lstStyle/>
          <a:p>
            <a:r>
              <a:rPr kumimoji="1" lang="ja-JP" altLang="en-US" dirty="0"/>
              <a:t>動画を見てみましょう</a:t>
            </a:r>
          </a:p>
        </p:txBody>
      </p:sp>
    </p:spTree>
    <p:extLst>
      <p:ext uri="{BB962C8B-B14F-4D97-AF65-F5344CB8AC3E}">
        <p14:creationId xmlns:p14="http://schemas.microsoft.com/office/powerpoint/2010/main" val="27846531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srcRect l="21428" t="16212"/>
          <a:stretch/>
        </p:blipFill>
        <p:spPr>
          <a:xfrm>
            <a:off x="30358" y="583473"/>
            <a:ext cx="9113642" cy="5471963"/>
          </a:xfrm>
          <a:prstGeom prst="rect">
            <a:avLst/>
          </a:prstGeom>
        </p:spPr>
      </p:pic>
      <p:sp>
        <p:nvSpPr>
          <p:cNvPr id="7" name="円/楕円 6"/>
          <p:cNvSpPr/>
          <p:nvPr/>
        </p:nvSpPr>
        <p:spPr>
          <a:xfrm>
            <a:off x="6331128" y="1254033"/>
            <a:ext cx="2159726" cy="41191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6331128" y="5470473"/>
            <a:ext cx="2116183" cy="487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tx1"/>
                </a:solidFill>
              </a:rPr>
              <a:t>ルーター</a:t>
            </a:r>
            <a:endParaRPr kumimoji="1" lang="ja-JP" altLang="en-US" dirty="0">
              <a:solidFill>
                <a:schemeClr val="tx1"/>
              </a:solidFill>
            </a:endParaRPr>
          </a:p>
        </p:txBody>
      </p:sp>
    </p:spTree>
    <p:extLst>
      <p:ext uri="{BB962C8B-B14F-4D97-AF65-F5344CB8AC3E}">
        <p14:creationId xmlns:p14="http://schemas.microsoft.com/office/powerpoint/2010/main" val="328974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83179" y="1837508"/>
            <a:ext cx="8560525" cy="2585323"/>
          </a:xfrm>
          <a:prstGeom prst="rect">
            <a:avLst/>
          </a:prstGeom>
          <a:noFill/>
        </p:spPr>
        <p:txBody>
          <a:bodyPr wrap="square" rtlCol="0">
            <a:spAutoFit/>
          </a:bodyPr>
          <a:lstStyle/>
          <a:p>
            <a:r>
              <a:rPr kumimoji="1" lang="ja-JP" altLang="en-US" sz="5400" dirty="0">
                <a:latin typeface="+mj-ea"/>
                <a:ea typeface="+mj-ea"/>
              </a:rPr>
              <a:t>ルーターの電源が落ちる。→パソコンがインターネットに繋がらない。</a:t>
            </a:r>
            <a:endParaRPr kumimoji="1" lang="ja-JP" altLang="en-US" sz="900" dirty="0">
              <a:latin typeface="+mj-ea"/>
              <a:ea typeface="+mj-ea"/>
            </a:endParaRPr>
          </a:p>
        </p:txBody>
      </p:sp>
      <p:sp>
        <p:nvSpPr>
          <p:cNvPr id="3" name="タイトル 2"/>
          <p:cNvSpPr>
            <a:spLocks noGrp="1"/>
          </p:cNvSpPr>
          <p:nvPr>
            <p:ph type="title"/>
          </p:nvPr>
        </p:nvSpPr>
        <p:spPr/>
        <p:txBody>
          <a:bodyPr/>
          <a:lstStyle/>
          <a:p>
            <a:r>
              <a:rPr kumimoji="1" lang="ja-JP" altLang="en-US" sz="4000" dirty="0"/>
              <a:t>こんなことが起こっていました</a:t>
            </a:r>
          </a:p>
        </p:txBody>
      </p:sp>
    </p:spTree>
    <p:extLst>
      <p:ext uri="{BB962C8B-B14F-4D97-AF65-F5344CB8AC3E}">
        <p14:creationId xmlns:p14="http://schemas.microsoft.com/office/powerpoint/2010/main" val="3094177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3_ルーターの役割">
            <a:hlinkClick r:id="" action="ppaction://media"/>
          </p:cNvPr>
          <p:cNvPicPr>
            <a:picLocks noGrp="1" noChangeAspect="1"/>
          </p:cNvPicPr>
          <p:nvPr>
            <p:ph sz="half" idx="1"/>
            <a:videoFile r:link="rId1"/>
            <p:extLst>
              <p:ext uri="{DAA4B4D4-6D71-4841-9C94-3DE7FCFB9230}">
                <p14:media xmlns:p14="http://schemas.microsoft.com/office/powerpoint/2010/main" r:embed="rId2">
                  <p14:trim end="402.0353"/>
                </p14:media>
              </p:ext>
            </p:extLst>
          </p:nvPr>
        </p:nvPicPr>
        <p:blipFill>
          <a:blip r:embed="rId5"/>
          <a:stretch>
            <a:fillRect/>
          </a:stretch>
        </p:blipFill>
        <p:spPr>
          <a:xfrm>
            <a:off x="701675" y="1825625"/>
            <a:ext cx="7740650" cy="4351338"/>
          </a:xfrm>
        </p:spPr>
      </p:pic>
      <p:sp>
        <p:nvSpPr>
          <p:cNvPr id="3" name="タイトル 2"/>
          <p:cNvSpPr>
            <a:spLocks noGrp="1"/>
          </p:cNvSpPr>
          <p:nvPr>
            <p:ph type="title"/>
          </p:nvPr>
        </p:nvSpPr>
        <p:spPr/>
        <p:txBody>
          <a:bodyPr/>
          <a:lstStyle/>
          <a:p>
            <a:r>
              <a:rPr lang="ja-JP" altLang="en-US" dirty="0"/>
              <a:t>動画を見てみましょう</a:t>
            </a:r>
            <a:endParaRPr kumimoji="1" lang="ja-JP" altLang="en-US" dirty="0"/>
          </a:p>
        </p:txBody>
      </p:sp>
    </p:spTree>
    <p:extLst>
      <p:ext uri="{BB962C8B-B14F-4D97-AF65-F5344CB8AC3E}">
        <p14:creationId xmlns:p14="http://schemas.microsoft.com/office/powerpoint/2010/main" val="9097826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398585" y="1825625"/>
            <a:ext cx="8510953" cy="4351338"/>
          </a:xfrm>
        </p:spPr>
        <p:txBody>
          <a:bodyPr>
            <a:normAutofit/>
          </a:bodyPr>
          <a:lstStyle/>
          <a:p>
            <a:pPr marL="0" indent="0">
              <a:buNone/>
            </a:pPr>
            <a:r>
              <a:rPr lang="ja-JP" altLang="en-US" sz="4400" dirty="0">
                <a:latin typeface="+mj-ea"/>
                <a:ea typeface="+mj-ea"/>
              </a:rPr>
              <a:t>電波でデータの送受信を行う</a:t>
            </a:r>
            <a:endParaRPr lang="en-US" altLang="ja-JP" sz="4400" dirty="0">
              <a:latin typeface="+mj-ea"/>
              <a:ea typeface="+mj-ea"/>
            </a:endParaRPr>
          </a:p>
          <a:p>
            <a:pPr marL="0" indent="0">
              <a:buNone/>
            </a:pPr>
            <a:r>
              <a:rPr lang="ja-JP" altLang="en-US" sz="4400" dirty="0">
                <a:latin typeface="+mj-ea"/>
                <a:ea typeface="+mj-ea"/>
              </a:rPr>
              <a:t>ネットワークのこと。</a:t>
            </a:r>
          </a:p>
          <a:p>
            <a:pPr marL="0" indent="0">
              <a:buNone/>
            </a:pPr>
            <a:r>
              <a:rPr lang="ja-JP" altLang="en-US" sz="4400" dirty="0">
                <a:latin typeface="+mj-ea"/>
                <a:ea typeface="+mj-ea"/>
              </a:rPr>
              <a:t>（</a:t>
            </a:r>
            <a:r>
              <a:rPr lang="en-US" altLang="ja-JP" sz="4400" dirty="0">
                <a:latin typeface="+mj-ea"/>
                <a:ea typeface="+mj-ea"/>
              </a:rPr>
              <a:t>LAN</a:t>
            </a:r>
            <a:r>
              <a:rPr lang="ja-JP" altLang="en-US" sz="4400" dirty="0">
                <a:latin typeface="+mj-ea"/>
                <a:ea typeface="+mj-ea"/>
              </a:rPr>
              <a:t>：</a:t>
            </a:r>
            <a:r>
              <a:rPr lang="en-US" altLang="ja-JP" sz="4400" dirty="0">
                <a:latin typeface="+mj-ea"/>
                <a:ea typeface="+mj-ea"/>
              </a:rPr>
              <a:t>Local Area Network</a:t>
            </a:r>
            <a:r>
              <a:rPr lang="ja-JP" altLang="en-US" sz="4400" dirty="0">
                <a:latin typeface="+mj-ea"/>
                <a:ea typeface="+mj-ea"/>
              </a:rPr>
              <a:t>）</a:t>
            </a:r>
            <a:endParaRPr kumimoji="1" lang="ja-JP" altLang="en-US" sz="4400" dirty="0">
              <a:latin typeface="+mj-ea"/>
              <a:ea typeface="+mj-ea"/>
            </a:endParaRPr>
          </a:p>
        </p:txBody>
      </p:sp>
      <p:sp>
        <p:nvSpPr>
          <p:cNvPr id="2" name="タイトル 1"/>
          <p:cNvSpPr>
            <a:spLocks noGrp="1"/>
          </p:cNvSpPr>
          <p:nvPr>
            <p:ph type="title"/>
          </p:nvPr>
        </p:nvSpPr>
        <p:spPr/>
        <p:txBody>
          <a:bodyPr/>
          <a:lstStyle/>
          <a:p>
            <a:r>
              <a:rPr kumimoji="1" lang="ja-JP" altLang="en-US" dirty="0"/>
              <a:t>無線</a:t>
            </a:r>
            <a:r>
              <a:rPr kumimoji="1" lang="en-US" altLang="ja-JP" dirty="0"/>
              <a:t>LAN</a:t>
            </a:r>
            <a:r>
              <a:rPr kumimoji="1" lang="ja-JP" altLang="en-US" dirty="0"/>
              <a:t>とは</a:t>
            </a:r>
          </a:p>
        </p:txBody>
      </p:sp>
    </p:spTree>
    <p:extLst>
      <p:ext uri="{BB962C8B-B14F-4D97-AF65-F5344CB8AC3E}">
        <p14:creationId xmlns:p14="http://schemas.microsoft.com/office/powerpoint/2010/main" val="1780933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sz="half" idx="1"/>
          </p:nvPr>
        </p:nvSpPr>
        <p:spPr/>
        <p:txBody>
          <a:bodyPr/>
          <a:lstStyle/>
          <a:p>
            <a:r>
              <a:rPr kumimoji="1" lang="ja-JP" altLang="en-US" sz="4400" dirty="0">
                <a:latin typeface="+mj-ea"/>
                <a:ea typeface="+mj-ea"/>
              </a:rPr>
              <a:t>インターネットの出入り口。</a:t>
            </a:r>
            <a:endParaRPr kumimoji="1" lang="en-US" altLang="ja-JP" sz="4400" dirty="0">
              <a:latin typeface="+mj-ea"/>
              <a:ea typeface="+mj-ea"/>
            </a:endParaRPr>
          </a:p>
          <a:p>
            <a:endParaRPr lang="en-US" altLang="ja-JP" sz="4400" dirty="0">
              <a:latin typeface="+mj-ea"/>
              <a:ea typeface="+mj-ea"/>
            </a:endParaRPr>
          </a:p>
          <a:p>
            <a:r>
              <a:rPr kumimoji="1" lang="ja-JP" altLang="en-US" sz="4400" dirty="0">
                <a:latin typeface="+mj-ea"/>
                <a:ea typeface="+mj-ea"/>
              </a:rPr>
              <a:t>無線</a:t>
            </a:r>
            <a:r>
              <a:rPr kumimoji="1" lang="en-US" altLang="ja-JP" sz="4400" dirty="0">
                <a:latin typeface="+mj-ea"/>
                <a:ea typeface="+mj-ea"/>
              </a:rPr>
              <a:t>LAN</a:t>
            </a:r>
            <a:r>
              <a:rPr kumimoji="1" lang="ja-JP" altLang="en-US" sz="4400" dirty="0">
                <a:latin typeface="+mj-ea"/>
                <a:ea typeface="+mj-ea"/>
              </a:rPr>
              <a:t>でつながっている</a:t>
            </a:r>
            <a:r>
              <a:rPr kumimoji="1" lang="en-US" altLang="ja-JP" sz="4400" dirty="0">
                <a:latin typeface="+mj-ea"/>
                <a:ea typeface="+mj-ea"/>
              </a:rPr>
              <a:t/>
            </a:r>
            <a:br>
              <a:rPr kumimoji="1" lang="en-US" altLang="ja-JP" sz="4400" dirty="0">
                <a:latin typeface="+mj-ea"/>
                <a:ea typeface="+mj-ea"/>
              </a:rPr>
            </a:br>
            <a:r>
              <a:rPr kumimoji="1" lang="ja-JP" altLang="en-US" sz="4400" dirty="0">
                <a:latin typeface="+mj-ea"/>
                <a:ea typeface="+mj-ea"/>
              </a:rPr>
              <a:t>パソコンとプリンター間の</a:t>
            </a:r>
            <a:r>
              <a:rPr kumimoji="1" lang="en-US" altLang="ja-JP" sz="4400" dirty="0">
                <a:latin typeface="+mj-ea"/>
                <a:ea typeface="+mj-ea"/>
              </a:rPr>
              <a:t/>
            </a:r>
            <a:br>
              <a:rPr kumimoji="1" lang="en-US" altLang="ja-JP" sz="4400" dirty="0">
                <a:latin typeface="+mj-ea"/>
                <a:ea typeface="+mj-ea"/>
              </a:rPr>
            </a:br>
            <a:r>
              <a:rPr kumimoji="1" lang="ja-JP" altLang="en-US" sz="4400" dirty="0">
                <a:latin typeface="+mj-ea"/>
                <a:ea typeface="+mj-ea"/>
              </a:rPr>
              <a:t>通信も中継する。</a:t>
            </a:r>
            <a:endParaRPr kumimoji="1" lang="en-US" altLang="ja-JP" sz="4400" dirty="0">
              <a:latin typeface="+mj-ea"/>
              <a:ea typeface="+mj-ea"/>
            </a:endParaRPr>
          </a:p>
          <a:p>
            <a:endParaRPr lang="en-US" altLang="ja-JP" dirty="0">
              <a:latin typeface="+mj-ea"/>
              <a:ea typeface="+mj-ea"/>
            </a:endParaRPr>
          </a:p>
          <a:p>
            <a:pPr marL="0" indent="0">
              <a:buNone/>
            </a:pPr>
            <a:endParaRPr kumimoji="1" lang="en-US" altLang="ja-JP" dirty="0">
              <a:latin typeface="+mj-ea"/>
              <a:ea typeface="+mj-ea"/>
            </a:endParaRPr>
          </a:p>
          <a:p>
            <a:pPr marL="0" indent="0">
              <a:buNone/>
            </a:pPr>
            <a:endParaRPr kumimoji="1" lang="ja-JP" altLang="en-US" dirty="0">
              <a:latin typeface="+mj-ea"/>
              <a:ea typeface="+mj-ea"/>
            </a:endParaRPr>
          </a:p>
        </p:txBody>
      </p:sp>
      <p:sp>
        <p:nvSpPr>
          <p:cNvPr id="3" name="タイトル 2"/>
          <p:cNvSpPr>
            <a:spLocks noGrp="1"/>
          </p:cNvSpPr>
          <p:nvPr>
            <p:ph type="title"/>
          </p:nvPr>
        </p:nvSpPr>
        <p:spPr/>
        <p:txBody>
          <a:bodyPr/>
          <a:lstStyle/>
          <a:p>
            <a:r>
              <a:rPr kumimoji="1" lang="ja-JP" altLang="en-US" dirty="0"/>
              <a:t>ルーターとは</a:t>
            </a:r>
          </a:p>
        </p:txBody>
      </p:sp>
    </p:spTree>
    <p:extLst>
      <p:ext uri="{BB962C8B-B14F-4D97-AF65-F5344CB8AC3E}">
        <p14:creationId xmlns:p14="http://schemas.microsoft.com/office/powerpoint/2010/main" val="3658661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813459" y="1698588"/>
            <a:ext cx="7886700" cy="2852737"/>
          </a:xfrm>
        </p:spPr>
        <p:txBody>
          <a:bodyPr/>
          <a:lstStyle/>
          <a:p>
            <a:r>
              <a:rPr kumimoji="1" lang="ja-JP" altLang="en-US" dirty="0">
                <a:latin typeface="+mj-ea"/>
              </a:rPr>
              <a:t>ネットワークカメラの</a:t>
            </a:r>
            <a:r>
              <a:rPr kumimoji="1" lang="en-US" altLang="ja-JP" dirty="0">
                <a:latin typeface="+mj-ea"/>
              </a:rPr>
              <a:t/>
            </a:r>
            <a:br>
              <a:rPr kumimoji="1" lang="en-US" altLang="ja-JP" dirty="0">
                <a:latin typeface="+mj-ea"/>
              </a:rPr>
            </a:br>
            <a:r>
              <a:rPr kumimoji="1" lang="ja-JP" altLang="en-US" dirty="0">
                <a:latin typeface="+mj-ea"/>
              </a:rPr>
              <a:t>注意点。</a:t>
            </a:r>
          </a:p>
        </p:txBody>
      </p:sp>
    </p:spTree>
    <p:extLst>
      <p:ext uri="{BB962C8B-B14F-4D97-AF65-F5344CB8AC3E}">
        <p14:creationId xmlns:p14="http://schemas.microsoft.com/office/powerpoint/2010/main" val="1526057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sz="half" idx="1"/>
          </p:nvPr>
        </p:nvSpPr>
        <p:spPr/>
        <p:txBody>
          <a:bodyPr/>
          <a:lstStyle/>
          <a:p>
            <a:pPr marL="571500" indent="-571500">
              <a:buFont typeface="Arial" panose="020B0604020202020204" pitchFamily="34" charset="0"/>
              <a:buChar char="•"/>
            </a:pPr>
            <a:r>
              <a:rPr kumimoji="1" lang="ja-JP" altLang="en-US" dirty="0">
                <a:latin typeface="+mj-ea"/>
                <a:ea typeface="+mj-ea"/>
              </a:rPr>
              <a:t>パソコンやスマホで閲覧や遠隔操作が可能。</a:t>
            </a:r>
            <a:endParaRPr kumimoji="1" lang="en-US" altLang="ja-JP" dirty="0">
              <a:latin typeface="+mj-ea"/>
              <a:ea typeface="+mj-ea"/>
            </a:endParaRPr>
          </a:p>
          <a:p>
            <a:pPr marL="571500" indent="-571500">
              <a:buFont typeface="Arial" panose="020B0604020202020204" pitchFamily="34" charset="0"/>
              <a:buChar char="•"/>
            </a:pPr>
            <a:r>
              <a:rPr lang="ja-JP" altLang="en-US" dirty="0">
                <a:latin typeface="+mj-ea"/>
                <a:ea typeface="+mj-ea"/>
              </a:rPr>
              <a:t>ペットの様子を外出先で確認したり、防犯対策に。</a:t>
            </a:r>
            <a:endParaRPr kumimoji="1" lang="ja-JP" altLang="en-US" dirty="0">
              <a:latin typeface="+mj-ea"/>
              <a:ea typeface="+mj-ea"/>
            </a:endParaRPr>
          </a:p>
        </p:txBody>
      </p:sp>
      <p:sp>
        <p:nvSpPr>
          <p:cNvPr id="3" name="タイトル 2"/>
          <p:cNvSpPr>
            <a:spLocks noGrp="1"/>
          </p:cNvSpPr>
          <p:nvPr>
            <p:ph type="title"/>
          </p:nvPr>
        </p:nvSpPr>
        <p:spPr/>
        <p:txBody>
          <a:bodyPr/>
          <a:lstStyle/>
          <a:p>
            <a:r>
              <a:rPr kumimoji="1" lang="ja-JP" altLang="en-US" dirty="0"/>
              <a:t>ネットワークカメラとは</a:t>
            </a:r>
          </a:p>
        </p:txBody>
      </p:sp>
      <p:pic>
        <p:nvPicPr>
          <p:cNvPr id="6" name="図 5"/>
          <p:cNvPicPr>
            <a:picLocks noChangeAspect="1"/>
          </p:cNvPicPr>
          <p:nvPr/>
        </p:nvPicPr>
        <p:blipFill>
          <a:blip r:embed="rId3"/>
          <a:stretch>
            <a:fillRect/>
          </a:stretch>
        </p:blipFill>
        <p:spPr>
          <a:xfrm>
            <a:off x="3138755" y="4108929"/>
            <a:ext cx="3249438" cy="2354276"/>
          </a:xfrm>
          <a:prstGeom prst="rect">
            <a:avLst/>
          </a:prstGeom>
        </p:spPr>
      </p:pic>
    </p:spTree>
    <p:extLst>
      <p:ext uri="{BB962C8B-B14F-4D97-AF65-F5344CB8AC3E}">
        <p14:creationId xmlns:p14="http://schemas.microsoft.com/office/powerpoint/2010/main" val="3672900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正方形/長方形 4"/>
          <p:cNvSpPr/>
          <p:nvPr/>
        </p:nvSpPr>
        <p:spPr>
          <a:xfrm>
            <a:off x="931893" y="2033659"/>
            <a:ext cx="7891669" cy="1477328"/>
          </a:xfrm>
          <a:prstGeom prst="rect">
            <a:avLst/>
          </a:prstGeom>
        </p:spPr>
        <p:txBody>
          <a:bodyPr wrap="square">
            <a:spAutoFit/>
          </a:bodyPr>
          <a:lstStyle/>
          <a:p>
            <a:r>
              <a:rPr lang="ja-JP" altLang="en-US" dirty="0" smtClean="0">
                <a:solidFill>
                  <a:prstClr val="black"/>
                </a:solidFill>
              </a:rPr>
              <a:t>正式版</a:t>
            </a:r>
            <a:r>
              <a:rPr lang="ja-JP" altLang="en-US" dirty="0">
                <a:solidFill>
                  <a:prstClr val="black"/>
                </a:solidFill>
              </a:rPr>
              <a:t>が</a:t>
            </a:r>
            <a:r>
              <a:rPr lang="en-US" altLang="ja-JP" dirty="0">
                <a:solidFill>
                  <a:prstClr val="black"/>
                </a:solidFill>
              </a:rPr>
              <a:t>IPA</a:t>
            </a:r>
            <a:r>
              <a:rPr lang="ja-JP" altLang="en-US" dirty="0">
                <a:solidFill>
                  <a:prstClr val="black"/>
                </a:solidFill>
              </a:rPr>
              <a:t>サイトにてリリース後はこちらの教材は使用できません。</a:t>
            </a:r>
          </a:p>
          <a:p>
            <a:r>
              <a:rPr lang="ja-JP" altLang="en-US" dirty="0">
                <a:solidFill>
                  <a:prstClr val="black"/>
                </a:solidFill>
              </a:rPr>
              <a:t>正式版リリースまでの試行教材としてご利用ください。</a:t>
            </a:r>
          </a:p>
          <a:p>
            <a:r>
              <a:rPr lang="ja-JP" altLang="en-US" dirty="0" smtClean="0">
                <a:solidFill>
                  <a:prstClr val="black"/>
                </a:solidFill>
              </a:rPr>
              <a:t>正式版</a:t>
            </a:r>
            <a:r>
              <a:rPr lang="ja-JP" altLang="en-US" dirty="0">
                <a:solidFill>
                  <a:prstClr val="black"/>
                </a:solidFill>
              </a:rPr>
              <a:t>とは内容は変更される可能性がございます。</a:t>
            </a:r>
          </a:p>
          <a:p>
            <a:r>
              <a:rPr lang="ja-JP" altLang="en-US" dirty="0">
                <a:solidFill>
                  <a:prstClr val="black"/>
                </a:solidFill>
              </a:rPr>
              <a:t>試行版についての御利用者様のご意見をお待ちしております</a:t>
            </a:r>
            <a:r>
              <a:rPr lang="ja-JP" altLang="en-US" dirty="0" smtClean="0">
                <a:solidFill>
                  <a:prstClr val="black"/>
                </a:solidFill>
              </a:rPr>
              <a:t>。</a:t>
            </a:r>
            <a:endParaRPr lang="en-US" altLang="ja-JP" dirty="0" smtClean="0">
              <a:solidFill>
                <a:prstClr val="black"/>
              </a:solidFill>
            </a:endParaRPr>
          </a:p>
          <a:p>
            <a:r>
              <a:rPr lang="ja-JP" altLang="en-US" dirty="0" smtClean="0">
                <a:solidFill>
                  <a:prstClr val="black"/>
                </a:solidFill>
              </a:rPr>
              <a:t>お気づき</a:t>
            </a:r>
            <a:r>
              <a:rPr lang="ja-JP" altLang="en-US" dirty="0">
                <a:solidFill>
                  <a:prstClr val="black"/>
                </a:solidFill>
              </a:rPr>
              <a:t>の点がございましたら　下記</a:t>
            </a:r>
            <a:r>
              <a:rPr lang="ja-JP" altLang="en-US" dirty="0" smtClean="0">
                <a:solidFill>
                  <a:prstClr val="black"/>
                </a:solidFill>
              </a:rPr>
              <a:t>まで</a:t>
            </a:r>
            <a:r>
              <a:rPr lang="ja-JP" altLang="en-US" dirty="0">
                <a:solidFill>
                  <a:prstClr val="black"/>
                </a:solidFill>
              </a:rPr>
              <a:t>お寄せください</a:t>
            </a:r>
            <a:r>
              <a:rPr lang="ja-JP" altLang="en-US" dirty="0" smtClean="0">
                <a:solidFill>
                  <a:prstClr val="black"/>
                </a:solidFill>
              </a:rPr>
              <a:t>。</a:t>
            </a:r>
            <a:endParaRPr lang="ja-JP" altLang="en-US" dirty="0">
              <a:solidFill>
                <a:prstClr val="black"/>
              </a:solidFill>
            </a:endParaRPr>
          </a:p>
        </p:txBody>
      </p:sp>
      <p:sp>
        <p:nvSpPr>
          <p:cNvPr id="6" name="テキスト ボックス 5"/>
          <p:cNvSpPr txBox="1"/>
          <p:nvPr/>
        </p:nvSpPr>
        <p:spPr>
          <a:xfrm>
            <a:off x="1002293" y="995227"/>
            <a:ext cx="7571303" cy="830997"/>
          </a:xfrm>
          <a:prstGeom prst="rect">
            <a:avLst/>
          </a:prstGeom>
          <a:noFill/>
        </p:spPr>
        <p:txBody>
          <a:bodyPr wrap="none" rtlCol="0">
            <a:spAutoFit/>
          </a:bodyPr>
          <a:lstStyle/>
          <a:p>
            <a:r>
              <a:rPr lang="ja-JP" altLang="en-US" sz="4800" b="1" dirty="0">
                <a:solidFill>
                  <a:srgbClr val="FF0000"/>
                </a:solidFill>
              </a:rPr>
              <a:t>当教材は試行版になります</a:t>
            </a:r>
          </a:p>
        </p:txBody>
      </p:sp>
      <p:cxnSp>
        <p:nvCxnSpPr>
          <p:cNvPr id="8" name="直線コネクタ 7"/>
          <p:cNvCxnSpPr/>
          <p:nvPr/>
        </p:nvCxnSpPr>
        <p:spPr>
          <a:xfrm>
            <a:off x="1087637" y="1766454"/>
            <a:ext cx="73248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916840" y="4352002"/>
            <a:ext cx="3094180" cy="523220"/>
          </a:xfrm>
          <a:prstGeom prst="rect">
            <a:avLst/>
          </a:prstGeom>
          <a:noFill/>
        </p:spPr>
        <p:txBody>
          <a:bodyPr wrap="none" rtlCol="0">
            <a:spAutoFit/>
          </a:bodyPr>
          <a:lstStyle/>
          <a:p>
            <a:r>
              <a:rPr lang="en-US" altLang="ja-JP" sz="2800" dirty="0">
                <a:solidFill>
                  <a:prstClr val="black"/>
                </a:solidFill>
              </a:rPr>
              <a:t>ipa@edu-net.co.jp</a:t>
            </a:r>
            <a:endParaRPr lang="ja-JP" altLang="en-US" sz="2800" dirty="0">
              <a:solidFill>
                <a:prstClr val="black"/>
              </a:solidFill>
            </a:endParaRPr>
          </a:p>
        </p:txBody>
      </p:sp>
      <p:sp>
        <p:nvSpPr>
          <p:cNvPr id="25" name="テキスト ボックス 24"/>
          <p:cNvSpPr txBox="1"/>
          <p:nvPr/>
        </p:nvSpPr>
        <p:spPr>
          <a:xfrm>
            <a:off x="2363932" y="4087004"/>
            <a:ext cx="4199996" cy="369332"/>
          </a:xfrm>
          <a:prstGeom prst="rect">
            <a:avLst/>
          </a:prstGeom>
          <a:noFill/>
        </p:spPr>
        <p:txBody>
          <a:bodyPr wrap="none" rtlCol="0">
            <a:spAutoFit/>
          </a:bodyPr>
          <a:lstStyle/>
          <a:p>
            <a:r>
              <a:rPr lang="en-US" altLang="ja-JP" dirty="0" smtClean="0">
                <a:solidFill>
                  <a:prstClr val="black"/>
                </a:solidFill>
              </a:rPr>
              <a:t>IPA</a:t>
            </a:r>
            <a:r>
              <a:rPr lang="ja-JP" altLang="en-US" dirty="0" smtClean="0">
                <a:solidFill>
                  <a:prstClr val="black"/>
                </a:solidFill>
              </a:rPr>
              <a:t>インターネット安全教室事務局まで</a:t>
            </a:r>
            <a:endParaRPr lang="ja-JP" altLang="en-US" dirty="0">
              <a:solidFill>
                <a:prstClr val="black"/>
              </a:solidFill>
            </a:endParaRPr>
          </a:p>
        </p:txBody>
      </p:sp>
      <p:sp>
        <p:nvSpPr>
          <p:cNvPr id="26" name="正方形/長方形 25"/>
          <p:cNvSpPr/>
          <p:nvPr/>
        </p:nvSpPr>
        <p:spPr>
          <a:xfrm>
            <a:off x="2078178" y="3906981"/>
            <a:ext cx="4771505" cy="11804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1667426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1415625" y="1553622"/>
            <a:ext cx="7886700" cy="2852737"/>
          </a:xfrm>
        </p:spPr>
        <p:txBody>
          <a:bodyPr/>
          <a:lstStyle/>
          <a:p>
            <a:r>
              <a:rPr kumimoji="1" lang="ja-JP" altLang="en-US" dirty="0">
                <a:latin typeface="+mj-ea"/>
              </a:rPr>
              <a:t>のぞき見される</a:t>
            </a:r>
            <a:r>
              <a:rPr kumimoji="1" lang="en-US" altLang="ja-JP" dirty="0">
                <a:latin typeface="+mj-ea"/>
              </a:rPr>
              <a:t/>
            </a:r>
            <a:br>
              <a:rPr kumimoji="1" lang="en-US" altLang="ja-JP" dirty="0">
                <a:latin typeface="+mj-ea"/>
              </a:rPr>
            </a:br>
            <a:r>
              <a:rPr kumimoji="1" lang="ja-JP" altLang="en-US" dirty="0">
                <a:latin typeface="+mj-ea"/>
              </a:rPr>
              <a:t>危険も！</a:t>
            </a:r>
          </a:p>
        </p:txBody>
      </p:sp>
    </p:spTree>
    <p:extLst>
      <p:ext uri="{BB962C8B-B14F-4D97-AF65-F5344CB8AC3E}">
        <p14:creationId xmlns:p14="http://schemas.microsoft.com/office/powerpoint/2010/main" val="1140329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4_ネットワークカメラの危険性">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701675" y="1825625"/>
            <a:ext cx="7740650" cy="4351338"/>
          </a:xfrm>
        </p:spPr>
      </p:pic>
      <p:sp>
        <p:nvSpPr>
          <p:cNvPr id="3" name="タイトル 2"/>
          <p:cNvSpPr>
            <a:spLocks noGrp="1"/>
          </p:cNvSpPr>
          <p:nvPr>
            <p:ph type="title"/>
          </p:nvPr>
        </p:nvSpPr>
        <p:spPr/>
        <p:txBody>
          <a:bodyPr/>
          <a:lstStyle/>
          <a:p>
            <a:r>
              <a:rPr kumimoji="1" lang="ja-JP" altLang="en-US" dirty="0"/>
              <a:t>動画を見てみましょう</a:t>
            </a:r>
          </a:p>
        </p:txBody>
      </p:sp>
    </p:spTree>
    <p:extLst>
      <p:ext uri="{BB962C8B-B14F-4D97-AF65-F5344CB8AC3E}">
        <p14:creationId xmlns:p14="http://schemas.microsoft.com/office/powerpoint/2010/main" val="1971371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half" idx="1"/>
          </p:nvPr>
        </p:nvSpPr>
        <p:spPr>
          <a:xfrm>
            <a:off x="327110" y="1557156"/>
            <a:ext cx="8219013" cy="4351338"/>
          </a:xfrm>
        </p:spPr>
        <p:txBody>
          <a:bodyPr>
            <a:normAutofit/>
          </a:bodyPr>
          <a:lstStyle/>
          <a:p>
            <a:r>
              <a:rPr lang="ja-JP" altLang="en-US" dirty="0">
                <a:latin typeface="+mj-ea"/>
                <a:ea typeface="+mj-ea"/>
              </a:rPr>
              <a:t>ルーターはインターネットの出入り口。ネットワーク機器同士の通信も中継する。</a:t>
            </a:r>
            <a:endParaRPr lang="en-US" altLang="ja-JP" dirty="0">
              <a:latin typeface="+mj-ea"/>
              <a:ea typeface="+mj-ea"/>
            </a:endParaRPr>
          </a:p>
          <a:p>
            <a:endParaRPr lang="en-US" altLang="ja-JP" sz="1400" dirty="0">
              <a:latin typeface="+mj-ea"/>
              <a:ea typeface="+mj-ea"/>
            </a:endParaRPr>
          </a:p>
          <a:p>
            <a:r>
              <a:rPr lang="ja-JP" altLang="en-US" dirty="0">
                <a:latin typeface="+mj-ea"/>
                <a:ea typeface="+mj-ea"/>
              </a:rPr>
              <a:t>ネットワークカメラの</a:t>
            </a:r>
            <a:r>
              <a:rPr lang="en-US" altLang="ja-JP" dirty="0">
                <a:latin typeface="+mj-ea"/>
                <a:ea typeface="+mj-ea"/>
              </a:rPr>
              <a:t>ID</a:t>
            </a:r>
            <a:r>
              <a:rPr lang="ja-JP" altLang="en-US" dirty="0">
                <a:latin typeface="+mj-ea"/>
                <a:ea typeface="+mj-ea"/>
              </a:rPr>
              <a:t>・パスワードは、初期状態のままや設定なしだと</a:t>
            </a:r>
            <a:r>
              <a:rPr lang="en-US" altLang="ja-JP">
                <a:latin typeface="+mj-ea"/>
                <a:ea typeface="+mj-ea"/>
              </a:rPr>
              <a:t/>
            </a:r>
            <a:br>
              <a:rPr lang="en-US" altLang="ja-JP">
                <a:latin typeface="+mj-ea"/>
                <a:ea typeface="+mj-ea"/>
              </a:rPr>
            </a:br>
            <a:r>
              <a:rPr lang="ja-JP" altLang="en-US">
                <a:latin typeface="+mj-ea"/>
                <a:ea typeface="+mj-ea"/>
              </a:rPr>
              <a:t>のぞき</a:t>
            </a:r>
            <a:r>
              <a:rPr lang="ja-JP" altLang="en-US" dirty="0">
                <a:latin typeface="+mj-ea"/>
                <a:ea typeface="+mj-ea"/>
              </a:rPr>
              <a:t>見の危険がある。</a:t>
            </a:r>
            <a:endParaRPr kumimoji="1" lang="ja-JP" altLang="en-US" dirty="0">
              <a:latin typeface="+mj-ea"/>
              <a:ea typeface="+mj-ea"/>
            </a:endParaRPr>
          </a:p>
        </p:txBody>
      </p:sp>
    </p:spTree>
    <p:extLst>
      <p:ext uri="{BB962C8B-B14F-4D97-AF65-F5344CB8AC3E}">
        <p14:creationId xmlns:p14="http://schemas.microsoft.com/office/powerpoint/2010/main" val="2062214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latin typeface="+mj-ea"/>
              </a:rPr>
              <a:t>ネットの仕組み</a:t>
            </a:r>
          </a:p>
        </p:txBody>
      </p:sp>
      <p:sp>
        <p:nvSpPr>
          <p:cNvPr id="4" name="コンテンツ プレースホルダー 3"/>
          <p:cNvSpPr>
            <a:spLocks noGrp="1"/>
          </p:cNvSpPr>
          <p:nvPr>
            <p:ph sz="half" idx="1"/>
          </p:nvPr>
        </p:nvSpPr>
        <p:spPr/>
        <p:txBody>
          <a:bodyPr/>
          <a:lstStyle/>
          <a:p>
            <a:r>
              <a:rPr kumimoji="1" lang="ja-JP" altLang="en-US" dirty="0">
                <a:latin typeface="+mj-ea"/>
                <a:ea typeface="+mj-ea"/>
              </a:rPr>
              <a:t>対象：一般利用者</a:t>
            </a:r>
          </a:p>
        </p:txBody>
      </p:sp>
    </p:spTree>
    <p:extLst>
      <p:ext uri="{BB962C8B-B14F-4D97-AF65-F5344CB8AC3E}">
        <p14:creationId xmlns:p14="http://schemas.microsoft.com/office/powerpoint/2010/main" val="3764948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396" y="164088"/>
            <a:ext cx="9046723" cy="510363"/>
          </a:xfrm>
          <a:solidFill>
            <a:schemeClr val="accent2">
              <a:lumMod val="20000"/>
              <a:lumOff val="80000"/>
            </a:schemeClr>
          </a:solidFill>
          <a:ln w="28575">
            <a:noFill/>
          </a:ln>
        </p:spPr>
        <p:txBody>
          <a:bodyPr>
            <a:normAutofit/>
          </a:bodyPr>
          <a:lstStyle/>
          <a:p>
            <a:pPr algn="ctr"/>
            <a:r>
              <a:rPr kumimoji="1" lang="ja-JP" altLang="en-US" sz="2400" dirty="0">
                <a:latin typeface="+mj-ea"/>
              </a:rPr>
              <a:t>本教材の使用方法　</a:t>
            </a:r>
            <a:r>
              <a:rPr lang="ja-JP" altLang="en-US" sz="2400" dirty="0">
                <a:latin typeface="+mj-ea"/>
              </a:rPr>
              <a:t>ネットの仕組み</a:t>
            </a:r>
            <a:r>
              <a:rPr kumimoji="1" lang="en-US" altLang="ja-JP" sz="2400" dirty="0">
                <a:latin typeface="+mj-ea"/>
              </a:rPr>
              <a:t>_</a:t>
            </a:r>
            <a:r>
              <a:rPr lang="ja-JP" altLang="en-US" sz="2400" dirty="0">
                <a:latin typeface="+mj-ea"/>
              </a:rPr>
              <a:t>一般</a:t>
            </a:r>
            <a:endParaRPr kumimoji="1" lang="ja-JP" altLang="en-US" sz="2400" dirty="0">
              <a:latin typeface="+mj-ea"/>
            </a:endParaRPr>
          </a:p>
        </p:txBody>
      </p:sp>
      <p:sp>
        <p:nvSpPr>
          <p:cNvPr id="3" name="タイトル 1"/>
          <p:cNvSpPr txBox="1">
            <a:spLocks/>
          </p:cNvSpPr>
          <p:nvPr/>
        </p:nvSpPr>
        <p:spPr>
          <a:xfrm>
            <a:off x="97277" y="2119561"/>
            <a:ext cx="2931673" cy="442269"/>
          </a:xfrm>
          <a:prstGeom prst="rect">
            <a:avLst/>
          </a:prstGeom>
          <a:ln w="28575">
            <a:solidFill>
              <a:schemeClr val="accent2"/>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400" dirty="0">
                <a:solidFill>
                  <a:prstClr val="black"/>
                </a:solidFill>
                <a:latin typeface="+mj-ea"/>
              </a:rPr>
              <a:t>本教材のねらい</a:t>
            </a:r>
          </a:p>
        </p:txBody>
      </p:sp>
      <p:sp>
        <p:nvSpPr>
          <p:cNvPr id="5" name="テキスト ボックス 4"/>
          <p:cNvSpPr txBox="1"/>
          <p:nvPr/>
        </p:nvSpPr>
        <p:spPr>
          <a:xfrm>
            <a:off x="45396" y="2666689"/>
            <a:ext cx="8984304" cy="1200329"/>
          </a:xfrm>
          <a:prstGeom prst="rect">
            <a:avLst/>
          </a:prstGeom>
          <a:noFill/>
        </p:spPr>
        <p:txBody>
          <a:bodyPr wrap="square" rtlCol="0">
            <a:spAutoFit/>
          </a:bodyPr>
          <a:lstStyle/>
          <a:p>
            <a:r>
              <a:rPr lang="ja-JP" altLang="en-US" dirty="0">
                <a:solidFill>
                  <a:prstClr val="black"/>
                </a:solidFill>
                <a:latin typeface="+mj-ea"/>
                <a:ea typeface="+mj-ea"/>
              </a:rPr>
              <a:t>家庭内でのインターネットの仕組みについて、動画教材を使用して学習をする。</a:t>
            </a:r>
            <a:endParaRPr lang="en-US" altLang="ja-JP" dirty="0">
              <a:solidFill>
                <a:prstClr val="black"/>
              </a:solidFill>
              <a:latin typeface="+mj-ea"/>
              <a:ea typeface="+mj-ea"/>
            </a:endParaRPr>
          </a:p>
          <a:p>
            <a:r>
              <a:rPr lang="ja-JP" altLang="en-US" dirty="0">
                <a:solidFill>
                  <a:prstClr val="black"/>
                </a:solidFill>
                <a:latin typeface="+mj-ea"/>
                <a:ea typeface="+mj-ea"/>
              </a:rPr>
              <a:t>色々な家電がネット接続される</a:t>
            </a:r>
            <a:r>
              <a:rPr lang="en-US" altLang="ja-JP" dirty="0" err="1">
                <a:solidFill>
                  <a:prstClr val="black"/>
                </a:solidFill>
                <a:latin typeface="+mj-ea"/>
                <a:ea typeface="+mj-ea"/>
              </a:rPr>
              <a:t>IoT</a:t>
            </a:r>
            <a:r>
              <a:rPr lang="ja-JP" altLang="en-US" dirty="0">
                <a:solidFill>
                  <a:prstClr val="black"/>
                </a:solidFill>
                <a:latin typeface="+mj-ea"/>
                <a:ea typeface="+mj-ea"/>
              </a:rPr>
              <a:t>や、ネット接続の入口にあたるルーターの存在も確認。ルーターで家庭内無線</a:t>
            </a:r>
            <a:r>
              <a:rPr lang="en-US" altLang="ja-JP" dirty="0">
                <a:solidFill>
                  <a:prstClr val="black"/>
                </a:solidFill>
                <a:latin typeface="+mj-ea"/>
                <a:ea typeface="+mj-ea"/>
              </a:rPr>
              <a:t>LAN</a:t>
            </a:r>
            <a:r>
              <a:rPr lang="ja-JP" altLang="en-US" dirty="0">
                <a:solidFill>
                  <a:prstClr val="black"/>
                </a:solidFill>
                <a:latin typeface="+mj-ea"/>
                <a:ea typeface="+mj-ea"/>
              </a:rPr>
              <a:t>接続されていること、ネットワークカメラを使用した場合に気を付けるポイントなどを伝える。</a:t>
            </a:r>
            <a:endParaRPr lang="en-US" altLang="ja-JP" dirty="0">
              <a:solidFill>
                <a:prstClr val="black"/>
              </a:solidFill>
              <a:latin typeface="+mj-ea"/>
              <a:ea typeface="+mj-ea"/>
            </a:endParaRPr>
          </a:p>
        </p:txBody>
      </p:sp>
      <p:sp>
        <p:nvSpPr>
          <p:cNvPr id="6" name="タイトル 1"/>
          <p:cNvSpPr txBox="1">
            <a:spLocks/>
          </p:cNvSpPr>
          <p:nvPr/>
        </p:nvSpPr>
        <p:spPr>
          <a:xfrm>
            <a:off x="102940" y="765881"/>
            <a:ext cx="5389945" cy="442269"/>
          </a:xfrm>
          <a:prstGeom prst="rect">
            <a:avLst/>
          </a:prstGeom>
          <a:ln w="28575">
            <a:solidFill>
              <a:schemeClr val="accent2"/>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400" dirty="0">
                <a:solidFill>
                  <a:prstClr val="black"/>
                </a:solidFill>
                <a:latin typeface="+mj-ea"/>
              </a:rPr>
              <a:t>テーマ④ネットの仕組み教材のねらい</a:t>
            </a:r>
          </a:p>
        </p:txBody>
      </p:sp>
      <p:sp>
        <p:nvSpPr>
          <p:cNvPr id="7" name="テキスト ボックス 6"/>
          <p:cNvSpPr txBox="1"/>
          <p:nvPr/>
        </p:nvSpPr>
        <p:spPr>
          <a:xfrm>
            <a:off x="45396" y="1208150"/>
            <a:ext cx="8886569" cy="923330"/>
          </a:xfrm>
          <a:prstGeom prst="rect">
            <a:avLst/>
          </a:prstGeom>
          <a:noFill/>
        </p:spPr>
        <p:txBody>
          <a:bodyPr wrap="square" rtlCol="0">
            <a:spAutoFit/>
          </a:bodyPr>
          <a:lstStyle/>
          <a:p>
            <a:r>
              <a:rPr lang="ja-JP" altLang="en-US" dirty="0">
                <a:solidFill>
                  <a:prstClr val="black"/>
                </a:solidFill>
                <a:latin typeface="+mj-ea"/>
                <a:ea typeface="+mj-ea"/>
              </a:rPr>
              <a:t>インターネット、</a:t>
            </a:r>
            <a:r>
              <a:rPr lang="en-US" altLang="ja-JP" dirty="0">
                <a:solidFill>
                  <a:prstClr val="black"/>
                </a:solidFill>
                <a:latin typeface="+mj-ea"/>
                <a:ea typeface="+mj-ea"/>
              </a:rPr>
              <a:t>SNS</a:t>
            </a:r>
            <a:r>
              <a:rPr lang="ja-JP" altLang="en-US" dirty="0">
                <a:solidFill>
                  <a:prstClr val="black"/>
                </a:solidFill>
                <a:latin typeface="+mj-ea"/>
                <a:ea typeface="+mj-ea"/>
              </a:rPr>
              <a:t>などの利用者の心構えとして、その仕組みを知り、個人個人の</a:t>
            </a:r>
            <a:endParaRPr lang="en-US" altLang="ja-JP" dirty="0">
              <a:solidFill>
                <a:prstClr val="black"/>
              </a:solidFill>
              <a:latin typeface="+mj-ea"/>
              <a:ea typeface="+mj-ea"/>
            </a:endParaRPr>
          </a:p>
          <a:p>
            <a:r>
              <a:rPr lang="ja-JP" altLang="en-US" dirty="0">
                <a:solidFill>
                  <a:prstClr val="black"/>
                </a:solidFill>
                <a:latin typeface="+mj-ea"/>
                <a:ea typeface="+mj-ea"/>
              </a:rPr>
              <a:t>判断の基準となるよう啓発をする。ネットは道具であり、活用には</a:t>
            </a:r>
            <a:r>
              <a:rPr lang="ja-JP" altLang="en-US" dirty="0" smtClean="0">
                <a:solidFill>
                  <a:prstClr val="black"/>
                </a:solidFill>
                <a:latin typeface="+mj-ea"/>
                <a:ea typeface="+mj-ea"/>
              </a:rPr>
              <a:t>メリット・デメリットが</a:t>
            </a:r>
            <a:r>
              <a:rPr lang="ja-JP" altLang="en-US" dirty="0">
                <a:solidFill>
                  <a:prstClr val="black"/>
                </a:solidFill>
                <a:latin typeface="+mj-ea"/>
                <a:ea typeface="+mj-ea"/>
              </a:rPr>
              <a:t>あることも伝えたい。</a:t>
            </a:r>
            <a:endParaRPr lang="en-US" altLang="ja-JP" dirty="0">
              <a:solidFill>
                <a:prstClr val="black"/>
              </a:solidFill>
              <a:latin typeface="+mj-ea"/>
              <a:ea typeface="+mj-ea"/>
            </a:endParaRPr>
          </a:p>
        </p:txBody>
      </p:sp>
      <p:sp>
        <p:nvSpPr>
          <p:cNvPr id="8" name="タイトル 1"/>
          <p:cNvSpPr txBox="1">
            <a:spLocks/>
          </p:cNvSpPr>
          <p:nvPr/>
        </p:nvSpPr>
        <p:spPr>
          <a:xfrm>
            <a:off x="97276" y="3824436"/>
            <a:ext cx="2931673" cy="442269"/>
          </a:xfrm>
          <a:prstGeom prst="rect">
            <a:avLst/>
          </a:prstGeom>
          <a:ln w="28575">
            <a:solidFill>
              <a:schemeClr val="accent2"/>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400" dirty="0">
                <a:solidFill>
                  <a:prstClr val="black"/>
                </a:solidFill>
                <a:latin typeface="+mj-ea"/>
              </a:rPr>
              <a:t>指導のポイント</a:t>
            </a:r>
          </a:p>
        </p:txBody>
      </p:sp>
      <p:sp>
        <p:nvSpPr>
          <p:cNvPr id="9" name="タイトル 1"/>
          <p:cNvSpPr txBox="1">
            <a:spLocks/>
          </p:cNvSpPr>
          <p:nvPr/>
        </p:nvSpPr>
        <p:spPr>
          <a:xfrm>
            <a:off x="2381853" y="5355258"/>
            <a:ext cx="1294192" cy="442269"/>
          </a:xfrm>
          <a:prstGeom prst="rect">
            <a:avLst/>
          </a:prstGeom>
          <a:ln w="28575">
            <a:solidFill>
              <a:schemeClr val="accent2"/>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400" dirty="0">
                <a:solidFill>
                  <a:prstClr val="black"/>
                </a:solidFill>
                <a:latin typeface="+mj-ea"/>
              </a:rPr>
              <a:t>資料</a:t>
            </a:r>
          </a:p>
        </p:txBody>
      </p:sp>
      <p:sp>
        <p:nvSpPr>
          <p:cNvPr id="10" name="テキスト ボックス 9"/>
          <p:cNvSpPr txBox="1"/>
          <p:nvPr/>
        </p:nvSpPr>
        <p:spPr>
          <a:xfrm>
            <a:off x="97277" y="4266705"/>
            <a:ext cx="9046723" cy="923330"/>
          </a:xfrm>
          <a:prstGeom prst="rect">
            <a:avLst/>
          </a:prstGeom>
          <a:noFill/>
        </p:spPr>
        <p:txBody>
          <a:bodyPr wrap="square" rtlCol="0">
            <a:spAutoFit/>
          </a:bodyPr>
          <a:lstStyle/>
          <a:p>
            <a:r>
              <a:rPr lang="ja-JP" altLang="en-US" dirty="0">
                <a:solidFill>
                  <a:prstClr val="black"/>
                </a:solidFill>
                <a:latin typeface="+mj-ea"/>
                <a:ea typeface="+mj-ea"/>
              </a:rPr>
              <a:t>家庭内で考えられるインターネットの仕組みについて、動画教材を使用して学習をする。これから進む</a:t>
            </a:r>
            <a:r>
              <a:rPr lang="en-US" altLang="ja-JP" dirty="0" err="1">
                <a:solidFill>
                  <a:prstClr val="black"/>
                </a:solidFill>
                <a:latin typeface="+mj-ea"/>
                <a:ea typeface="+mj-ea"/>
              </a:rPr>
              <a:t>IoT</a:t>
            </a:r>
            <a:r>
              <a:rPr lang="ja-JP" altLang="en-US" dirty="0">
                <a:solidFill>
                  <a:prstClr val="black"/>
                </a:solidFill>
                <a:latin typeface="+mj-ea"/>
                <a:ea typeface="+mj-ea"/>
              </a:rPr>
              <a:t>の社会を見据えて、家庭内で注意すべきこと、ネットを使用する上で最低限押さえておくべきことを伝える。</a:t>
            </a:r>
            <a:endParaRPr lang="en-US" altLang="ja-JP" dirty="0">
              <a:solidFill>
                <a:prstClr val="black"/>
              </a:solidFill>
              <a:latin typeface="+mj-ea"/>
              <a:ea typeface="+mj-ea"/>
            </a:endParaRPr>
          </a:p>
        </p:txBody>
      </p:sp>
      <p:sp>
        <p:nvSpPr>
          <p:cNvPr id="11" name="テキスト ボックス 10"/>
          <p:cNvSpPr txBox="1"/>
          <p:nvPr/>
        </p:nvSpPr>
        <p:spPr>
          <a:xfrm>
            <a:off x="2384029" y="5891403"/>
            <a:ext cx="7503573" cy="646331"/>
          </a:xfrm>
          <a:prstGeom prst="rect">
            <a:avLst/>
          </a:prstGeom>
          <a:noFill/>
        </p:spPr>
        <p:txBody>
          <a:bodyPr wrap="square" rtlCol="0">
            <a:spAutoFit/>
          </a:bodyPr>
          <a:lstStyle/>
          <a:p>
            <a:r>
              <a:rPr lang="en-US" altLang="ja-JP" dirty="0">
                <a:solidFill>
                  <a:prstClr val="black"/>
                </a:solidFill>
                <a:latin typeface="+mj-ea"/>
                <a:ea typeface="+mj-ea"/>
              </a:rPr>
              <a:t>IPA</a:t>
            </a:r>
            <a:r>
              <a:rPr lang="ja-JP" altLang="en-US" dirty="0">
                <a:solidFill>
                  <a:prstClr val="black"/>
                </a:solidFill>
                <a:latin typeface="+mj-ea"/>
                <a:ea typeface="+mj-ea"/>
              </a:rPr>
              <a:t> </a:t>
            </a:r>
            <a:r>
              <a:rPr lang="en-US" altLang="ja-JP" dirty="0" err="1">
                <a:solidFill>
                  <a:prstClr val="black"/>
                </a:solidFill>
                <a:latin typeface="+mj-ea"/>
                <a:ea typeface="+mj-ea"/>
              </a:rPr>
              <a:t>IoT</a:t>
            </a:r>
            <a:r>
              <a:rPr lang="ja-JP" altLang="en-US" dirty="0">
                <a:solidFill>
                  <a:prstClr val="black"/>
                </a:solidFill>
                <a:latin typeface="+mj-ea"/>
                <a:ea typeface="+mj-ea"/>
              </a:rPr>
              <a:t>のセキュリティ</a:t>
            </a:r>
            <a:endParaRPr lang="en-US" altLang="ja-JP" dirty="0">
              <a:solidFill>
                <a:prstClr val="black"/>
              </a:solidFill>
              <a:latin typeface="+mj-ea"/>
              <a:ea typeface="+mj-ea"/>
            </a:endParaRPr>
          </a:p>
          <a:p>
            <a:r>
              <a:rPr lang="en-US" altLang="ja-JP" dirty="0">
                <a:solidFill>
                  <a:prstClr val="black"/>
                </a:solidFill>
                <a:latin typeface="+mj-ea"/>
                <a:ea typeface="+mj-ea"/>
              </a:rPr>
              <a:t>https://www.ipa.go.jp/security/iot/index.html</a:t>
            </a:r>
          </a:p>
        </p:txBody>
      </p:sp>
    </p:spTree>
    <p:extLst>
      <p:ext uri="{BB962C8B-B14F-4D97-AF65-F5344CB8AC3E}">
        <p14:creationId xmlns:p14="http://schemas.microsoft.com/office/powerpoint/2010/main" val="1711105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half" idx="1"/>
          </p:nvPr>
        </p:nvSpPr>
        <p:spPr>
          <a:xfrm>
            <a:off x="628649" y="2578813"/>
            <a:ext cx="7886701" cy="1844212"/>
          </a:xfrm>
        </p:spPr>
        <p:txBody>
          <a:bodyPr>
            <a:normAutofit fontScale="92500"/>
          </a:bodyPr>
          <a:lstStyle/>
          <a:p>
            <a:r>
              <a:rPr lang="ja-JP" altLang="en-US" sz="6000" dirty="0">
                <a:latin typeface="+mj-ea"/>
                <a:ea typeface="+mj-ea"/>
              </a:rPr>
              <a:t>テレビで動画サイトを</a:t>
            </a:r>
            <a:br>
              <a:rPr lang="ja-JP" altLang="en-US" sz="6000" dirty="0">
                <a:latin typeface="+mj-ea"/>
                <a:ea typeface="+mj-ea"/>
              </a:rPr>
            </a:br>
            <a:r>
              <a:rPr lang="ja-JP" altLang="en-US" sz="6000" dirty="0">
                <a:latin typeface="+mj-ea"/>
                <a:ea typeface="+mj-ea"/>
              </a:rPr>
              <a:t>閲覧できるのはなぜ？</a:t>
            </a:r>
            <a:endParaRPr kumimoji="1" lang="ja-JP" altLang="en-US" sz="6000" dirty="0">
              <a:latin typeface="+mj-ea"/>
              <a:ea typeface="+mj-ea"/>
            </a:endParaRPr>
          </a:p>
        </p:txBody>
      </p:sp>
      <p:sp>
        <p:nvSpPr>
          <p:cNvPr id="3" name="タイトル 2"/>
          <p:cNvSpPr>
            <a:spLocks noGrp="1"/>
          </p:cNvSpPr>
          <p:nvPr>
            <p:ph type="title"/>
          </p:nvPr>
        </p:nvSpPr>
        <p:spPr/>
        <p:txBody>
          <a:bodyPr/>
          <a:lstStyle/>
          <a:p>
            <a:r>
              <a:rPr kumimoji="1" lang="ja-JP" altLang="en-US" dirty="0"/>
              <a:t>質問</a:t>
            </a:r>
          </a:p>
        </p:txBody>
      </p:sp>
    </p:spTree>
    <p:extLst>
      <p:ext uri="{BB962C8B-B14F-4D97-AF65-F5344CB8AC3E}">
        <p14:creationId xmlns:p14="http://schemas.microsoft.com/office/powerpoint/2010/main" val="1577610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sz="half" idx="1"/>
          </p:nvPr>
        </p:nvSpPr>
        <p:spPr>
          <a:xfrm>
            <a:off x="628649" y="2455523"/>
            <a:ext cx="8210551" cy="3721439"/>
          </a:xfrm>
        </p:spPr>
        <p:txBody>
          <a:bodyPr>
            <a:normAutofit/>
          </a:bodyPr>
          <a:lstStyle/>
          <a:p>
            <a:r>
              <a:rPr lang="ja-JP" altLang="en-US" sz="5400" dirty="0">
                <a:latin typeface="+mj-ea"/>
                <a:ea typeface="+mj-ea"/>
              </a:rPr>
              <a:t>テレビがインターネットに</a:t>
            </a:r>
            <a:r>
              <a:rPr lang="ja-JP" altLang="en-US" sz="5400" dirty="0" smtClean="0">
                <a:latin typeface="+mj-ea"/>
                <a:ea typeface="+mj-ea"/>
              </a:rPr>
              <a:t>つながっている</a:t>
            </a:r>
            <a:r>
              <a:rPr lang="ja-JP" altLang="en-US" sz="5400" dirty="0">
                <a:latin typeface="+mj-ea"/>
                <a:ea typeface="+mj-ea"/>
              </a:rPr>
              <a:t>から。</a:t>
            </a:r>
            <a:endParaRPr kumimoji="1" lang="ja-JP" altLang="en-US" sz="5400" dirty="0">
              <a:latin typeface="+mj-ea"/>
              <a:ea typeface="+mj-ea"/>
            </a:endParaRPr>
          </a:p>
        </p:txBody>
      </p:sp>
      <p:sp>
        <p:nvSpPr>
          <p:cNvPr id="4" name="タイトル 3"/>
          <p:cNvSpPr>
            <a:spLocks noGrp="1"/>
          </p:cNvSpPr>
          <p:nvPr>
            <p:ph type="title"/>
          </p:nvPr>
        </p:nvSpPr>
        <p:spPr/>
        <p:txBody>
          <a:bodyPr/>
          <a:lstStyle/>
          <a:p>
            <a:r>
              <a:rPr kumimoji="1" lang="ja-JP" altLang="en-US" dirty="0"/>
              <a:t>答え</a:t>
            </a:r>
          </a:p>
        </p:txBody>
      </p:sp>
    </p:spTree>
    <p:extLst>
      <p:ext uri="{BB962C8B-B14F-4D97-AF65-F5344CB8AC3E}">
        <p14:creationId xmlns:p14="http://schemas.microsoft.com/office/powerpoint/2010/main" val="825104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1_テレビでで動画サイトを見られる仕組み">
            <a:hlinkClick r:id="" action="ppaction://media"/>
          </p:cNvPr>
          <p:cNvPicPr>
            <a:picLocks noGrp="1" noChangeAspect="1"/>
          </p:cNvPicPr>
          <p:nvPr>
            <p:ph sz="half" idx="1"/>
            <a:videoFile r:link="rId1"/>
            <p:extLst>
              <p:ext uri="{DAA4B4D4-6D71-4841-9C94-3DE7FCFB9230}">
                <p14:media xmlns:p14="http://schemas.microsoft.com/office/powerpoint/2010/main" r:embed="rId2">
                  <p14:trim end="978.3125"/>
                </p14:media>
              </p:ext>
            </p:extLst>
          </p:nvPr>
        </p:nvPicPr>
        <p:blipFill>
          <a:blip r:embed="rId5"/>
          <a:stretch>
            <a:fillRect/>
          </a:stretch>
        </p:blipFill>
        <p:spPr>
          <a:xfrm>
            <a:off x="701675" y="1825625"/>
            <a:ext cx="7740650" cy="4351338"/>
          </a:xfrm>
        </p:spPr>
      </p:pic>
      <p:sp>
        <p:nvSpPr>
          <p:cNvPr id="2" name="タイトル 1"/>
          <p:cNvSpPr>
            <a:spLocks noGrp="1"/>
          </p:cNvSpPr>
          <p:nvPr>
            <p:ph type="title"/>
          </p:nvPr>
        </p:nvSpPr>
        <p:spPr/>
        <p:txBody>
          <a:bodyPr/>
          <a:lstStyle/>
          <a:p>
            <a:r>
              <a:rPr kumimoji="1" lang="ja-JP" altLang="en-US" dirty="0"/>
              <a:t>動画を見てみましょう</a:t>
            </a:r>
          </a:p>
        </p:txBody>
      </p:sp>
    </p:spTree>
    <p:extLst>
      <p:ext uri="{BB962C8B-B14F-4D97-AF65-F5344CB8AC3E}">
        <p14:creationId xmlns:p14="http://schemas.microsoft.com/office/powerpoint/2010/main" val="3577787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78971" y="1859340"/>
            <a:ext cx="8186057" cy="1569660"/>
          </a:xfrm>
          <a:prstGeom prst="rect">
            <a:avLst/>
          </a:prstGeom>
          <a:noFill/>
        </p:spPr>
        <p:txBody>
          <a:bodyPr wrap="square" rtlCol="0">
            <a:spAutoFit/>
          </a:bodyPr>
          <a:lstStyle/>
          <a:p>
            <a:pPr algn="ctr"/>
            <a:r>
              <a:rPr kumimoji="1" lang="ja-JP" altLang="en-US" sz="9600" dirty="0">
                <a:latin typeface="+mj-ea"/>
                <a:ea typeface="+mj-ea"/>
              </a:rPr>
              <a:t>スマート家電</a:t>
            </a:r>
            <a:endParaRPr kumimoji="1" lang="ja-JP" altLang="en-US" sz="1600" dirty="0">
              <a:latin typeface="+mj-ea"/>
              <a:ea typeface="+mj-ea"/>
            </a:endParaRPr>
          </a:p>
        </p:txBody>
      </p:sp>
      <p:sp>
        <p:nvSpPr>
          <p:cNvPr id="4" name="正方形/長方形 3"/>
          <p:cNvSpPr/>
          <p:nvPr/>
        </p:nvSpPr>
        <p:spPr>
          <a:xfrm>
            <a:off x="949235" y="3557842"/>
            <a:ext cx="7480662" cy="1754326"/>
          </a:xfrm>
          <a:prstGeom prst="rect">
            <a:avLst/>
          </a:prstGeom>
        </p:spPr>
        <p:txBody>
          <a:bodyPr wrap="square">
            <a:spAutoFit/>
          </a:bodyPr>
          <a:lstStyle/>
          <a:p>
            <a:r>
              <a:rPr lang="ja-JP" altLang="en-US" sz="3600" dirty="0">
                <a:latin typeface="+mj-ea"/>
                <a:ea typeface="+mj-ea"/>
              </a:rPr>
              <a:t>＝暮らしを便利・快適・賢くするためにインターネットを活用した家電製品。</a:t>
            </a:r>
          </a:p>
        </p:txBody>
      </p:sp>
    </p:spTree>
    <p:extLst>
      <p:ext uri="{BB962C8B-B14F-4D97-AF65-F5344CB8AC3E}">
        <p14:creationId xmlns:p14="http://schemas.microsoft.com/office/powerpoint/2010/main" val="4044764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70" y="2287004"/>
            <a:ext cx="8237790" cy="3488189"/>
          </a:xfrm>
          <a:prstGeom prst="rect">
            <a:avLst/>
          </a:prstGeom>
        </p:spPr>
      </p:pic>
      <p:sp>
        <p:nvSpPr>
          <p:cNvPr id="3" name="タイトル 2"/>
          <p:cNvSpPr>
            <a:spLocks noGrp="1"/>
          </p:cNvSpPr>
          <p:nvPr>
            <p:ph type="title"/>
          </p:nvPr>
        </p:nvSpPr>
        <p:spPr/>
        <p:txBody>
          <a:bodyPr/>
          <a:lstStyle/>
          <a:p>
            <a:r>
              <a:rPr kumimoji="1" lang="en-US" altLang="ja-JP" dirty="0" err="1"/>
              <a:t>IoT</a:t>
            </a:r>
            <a:r>
              <a:rPr kumimoji="1" lang="ja-JP" altLang="en-US" dirty="0"/>
              <a:t>の世界</a:t>
            </a:r>
          </a:p>
        </p:txBody>
      </p:sp>
      <p:sp>
        <p:nvSpPr>
          <p:cNvPr id="4" name="正方形/長方形 3"/>
          <p:cNvSpPr/>
          <p:nvPr/>
        </p:nvSpPr>
        <p:spPr>
          <a:xfrm>
            <a:off x="3268638" y="6326706"/>
            <a:ext cx="5779827" cy="369332"/>
          </a:xfrm>
          <a:prstGeom prst="rect">
            <a:avLst/>
          </a:prstGeom>
        </p:spPr>
        <p:txBody>
          <a:bodyPr wrap="square">
            <a:spAutoFit/>
          </a:bodyPr>
          <a:lstStyle/>
          <a:p>
            <a:r>
              <a:rPr lang="en-US" altLang="ja-JP" dirty="0">
                <a:hlinkClick r:id="rId4"/>
              </a:rPr>
              <a:t>https://www.ipa.go.jp/security/iot/index.html</a:t>
            </a:r>
            <a:r>
              <a:rPr lang="ja-JP" altLang="en-US" dirty="0"/>
              <a:t>より引用</a:t>
            </a:r>
            <a:endParaRPr lang="en-US" altLang="ja-JP" dirty="0"/>
          </a:p>
        </p:txBody>
      </p:sp>
    </p:spTree>
    <p:extLst>
      <p:ext uri="{BB962C8B-B14F-4D97-AF65-F5344CB8AC3E}">
        <p14:creationId xmlns:p14="http://schemas.microsoft.com/office/powerpoint/2010/main" val="2113599710"/>
      </p:ext>
    </p:extLst>
  </p:cSld>
  <p:clrMapOvr>
    <a:masterClrMapping/>
  </p:clrMapOvr>
</p:sld>
</file>

<file path=ppt/theme/theme1.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Segoe UI"/>
        <a:ea typeface="メイリオ"/>
        <a:cs typeface=""/>
      </a:majorFont>
      <a:minorFont>
        <a:latin typeface="Segoe UI"/>
        <a:ea typeface="メイリオ"/>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Segoe UI"/>
        <a:ea typeface="メイリオ"/>
        <a:cs typeface=""/>
      </a:majorFont>
      <a:minorFont>
        <a:latin typeface="Segoe UI"/>
        <a:ea typeface="メイリオ"/>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1749</Words>
  <Application>Microsoft Office PowerPoint</Application>
  <PresentationFormat>画面に合わせる (4:3)</PresentationFormat>
  <Paragraphs>268</Paragraphs>
  <Slides>22</Slides>
  <Notes>21</Notes>
  <HiddenSlides>1</HiddenSlides>
  <MMClips>4</MMClips>
  <ScaleCrop>false</ScaleCrop>
  <HeadingPairs>
    <vt:vector size="4" baseType="variant">
      <vt:variant>
        <vt:lpstr>テーマ</vt:lpstr>
      </vt:variant>
      <vt:variant>
        <vt:i4>2</vt:i4>
      </vt:variant>
      <vt:variant>
        <vt:lpstr>スライド タイトル</vt:lpstr>
      </vt:variant>
      <vt:variant>
        <vt:i4>22</vt:i4>
      </vt:variant>
    </vt:vector>
  </HeadingPairs>
  <TitlesOfParts>
    <vt:vector size="24" baseType="lpstr">
      <vt:lpstr>3_Office テーマ</vt:lpstr>
      <vt:lpstr>2_Office テーマ</vt:lpstr>
      <vt:lpstr>PowerPoint プレゼンテーション</vt:lpstr>
      <vt:lpstr>PowerPoint プレゼンテーション</vt:lpstr>
      <vt:lpstr>ネットの仕組み</vt:lpstr>
      <vt:lpstr>本教材の使用方法　ネットの仕組み_一般</vt:lpstr>
      <vt:lpstr>質問</vt:lpstr>
      <vt:lpstr>答え</vt:lpstr>
      <vt:lpstr>動画を見てみましょう</vt:lpstr>
      <vt:lpstr>PowerPoint プレゼンテーション</vt:lpstr>
      <vt:lpstr>IoTの世界</vt:lpstr>
      <vt:lpstr>PowerPoint プレゼンテーション</vt:lpstr>
      <vt:lpstr>ルーターとは？</vt:lpstr>
      <vt:lpstr>動画を見てみましょう</vt:lpstr>
      <vt:lpstr>PowerPoint プレゼンテーション</vt:lpstr>
      <vt:lpstr>こんなことが起こっていました</vt:lpstr>
      <vt:lpstr>動画を見てみましょう</vt:lpstr>
      <vt:lpstr>無線LANとは</vt:lpstr>
      <vt:lpstr>ルーターとは</vt:lpstr>
      <vt:lpstr>ネットワークカメラの 注意点。</vt:lpstr>
      <vt:lpstr>ネットワークカメラとは</vt:lpstr>
      <vt:lpstr>のぞき見される 危険も！</vt:lpstr>
      <vt:lpstr>動画を見てみましょう</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2019-09-18T06:56:09Z</dcterms:created>
  <dcterms:modified xsi:type="dcterms:W3CDTF">2019-09-19T06:37:42Z</dcterms:modified>
</cp:coreProperties>
</file>