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18" r:id="rId1"/>
    <p:sldMasterId id="2147483943" r:id="rId2"/>
  </p:sldMasterIdLst>
  <p:notesMasterIdLst>
    <p:notesMasterId r:id="rId19"/>
  </p:notesMasterIdLst>
  <p:handoutMasterIdLst>
    <p:handoutMasterId r:id="rId20"/>
  </p:handoutMasterIdLst>
  <p:sldIdLst>
    <p:sldId id="755" r:id="rId3"/>
    <p:sldId id="760" r:id="rId4"/>
    <p:sldId id="741" r:id="rId5"/>
    <p:sldId id="756" r:id="rId6"/>
    <p:sldId id="728" r:id="rId7"/>
    <p:sldId id="743" r:id="rId8"/>
    <p:sldId id="744" r:id="rId9"/>
    <p:sldId id="745" r:id="rId10"/>
    <p:sldId id="746" r:id="rId11"/>
    <p:sldId id="723" r:id="rId12"/>
    <p:sldId id="757" r:id="rId13"/>
    <p:sldId id="747" r:id="rId14"/>
    <p:sldId id="758" r:id="rId15"/>
    <p:sldId id="759" r:id="rId16"/>
    <p:sldId id="750" r:id="rId17"/>
    <p:sldId id="754" r:id="rId18"/>
  </p:sldIdLst>
  <p:sldSz cx="9144000" cy="6858000" type="screen4x3"/>
  <p:notesSz cx="7053263" cy="10180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FFC000"/>
    <a:srgbClr val="ED7D31"/>
    <a:srgbClr val="D60093"/>
    <a:srgbClr val="FBD1AF"/>
    <a:srgbClr val="4F81BD"/>
    <a:srgbClr val="D62475"/>
    <a:srgbClr val="FF99CC"/>
    <a:srgbClr val="F6281E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3" autoAdjust="0"/>
    <p:restoredTop sz="52249" autoAdjust="0"/>
  </p:normalViewPr>
  <p:slideViewPr>
    <p:cSldViewPr snapToGrid="0">
      <p:cViewPr varScale="1">
        <p:scale>
          <a:sx n="59" d="100"/>
          <a:sy n="59" d="100"/>
        </p:scale>
        <p:origin x="-3114" y="-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55702" cy="509762"/>
          </a:xfrm>
          <a:prstGeom prst="rect">
            <a:avLst/>
          </a:prstGeom>
        </p:spPr>
        <p:txBody>
          <a:bodyPr vert="horz" lIns="93982" tIns="46991" rIns="93982" bIns="4699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995918" y="1"/>
            <a:ext cx="3055701" cy="509762"/>
          </a:xfrm>
          <a:prstGeom prst="rect">
            <a:avLst/>
          </a:prstGeom>
        </p:spPr>
        <p:txBody>
          <a:bodyPr vert="horz" lIns="93982" tIns="46991" rIns="93982" bIns="46991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670876"/>
            <a:ext cx="3055702" cy="509762"/>
          </a:xfrm>
          <a:prstGeom prst="rect">
            <a:avLst/>
          </a:prstGeom>
        </p:spPr>
        <p:txBody>
          <a:bodyPr vert="horz" lIns="93982" tIns="46991" rIns="93982" bIns="46991" rtlCol="0" anchor="b"/>
          <a:lstStyle>
            <a:lvl1pPr algn="l">
              <a:defRPr sz="1200"/>
            </a:lvl1pPr>
          </a:lstStyle>
          <a:p>
            <a:r>
              <a:rPr kumimoji="1" lang="en-US" altLang="ja-JP"/>
              <a:t>Copyright (C) 2009-2017 Edu-net Co., Ltd.  All Rights Reserved. 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995918" y="9670876"/>
            <a:ext cx="3055701" cy="509762"/>
          </a:xfrm>
          <a:prstGeom prst="rect">
            <a:avLst/>
          </a:prstGeom>
        </p:spPr>
        <p:txBody>
          <a:bodyPr vert="horz" lIns="93982" tIns="46991" rIns="93982" bIns="46991" rtlCol="0" anchor="b"/>
          <a:lstStyle>
            <a:lvl1pPr algn="r">
              <a:defRPr sz="1200"/>
            </a:lvl1pPr>
          </a:lstStyle>
          <a:p>
            <a:fld id="{5951B48D-9D36-4DF8-897D-043405FC11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6882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6414" cy="510800"/>
          </a:xfrm>
          <a:prstGeom prst="rect">
            <a:avLst/>
          </a:prstGeom>
        </p:spPr>
        <p:txBody>
          <a:bodyPr vert="horz" lIns="93982" tIns="46991" rIns="93982" bIns="46991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95218" y="0"/>
            <a:ext cx="3056414" cy="510800"/>
          </a:xfrm>
          <a:prstGeom prst="rect">
            <a:avLst/>
          </a:prstGeom>
        </p:spPr>
        <p:txBody>
          <a:bodyPr vert="horz" lIns="93982" tIns="46991" rIns="93982" bIns="46991" rtlCol="0"/>
          <a:lstStyle>
            <a:lvl1pPr algn="r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36663" y="1273175"/>
            <a:ext cx="4579937" cy="3435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82" tIns="46991" rIns="93982" bIns="46991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5327" y="4899432"/>
            <a:ext cx="5642610" cy="4008626"/>
          </a:xfrm>
          <a:prstGeom prst="rect">
            <a:avLst/>
          </a:prstGeom>
        </p:spPr>
        <p:txBody>
          <a:bodyPr vert="horz" lIns="93982" tIns="46991" rIns="93982" bIns="4699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669840"/>
            <a:ext cx="3056414" cy="510798"/>
          </a:xfrm>
          <a:prstGeom prst="rect">
            <a:avLst/>
          </a:prstGeom>
        </p:spPr>
        <p:txBody>
          <a:bodyPr vert="horz" lIns="93982" tIns="46991" rIns="93982" bIns="46991" rtlCol="0" anchor="b"/>
          <a:lstStyle>
            <a:lvl1pPr algn="l">
              <a:defRPr sz="1200"/>
            </a:lvl1pPr>
          </a:lstStyle>
          <a:p>
            <a:r>
              <a:rPr kumimoji="1" lang="en-US" altLang="ja-JP"/>
              <a:t>Copyright (C) 2009-2017 Edu-net Co., Ltd.  All Rights Reserved. 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95218" y="9669840"/>
            <a:ext cx="3056414" cy="510798"/>
          </a:xfrm>
          <a:prstGeom prst="rect">
            <a:avLst/>
          </a:prstGeom>
        </p:spPr>
        <p:txBody>
          <a:bodyPr vert="horz" lIns="93982" tIns="46991" rIns="93982" bIns="46991" rtlCol="0" anchor="b"/>
          <a:lstStyle>
            <a:lvl1pPr algn="r">
              <a:defRPr sz="1200"/>
            </a:lvl1pPr>
          </a:lstStyle>
          <a:p>
            <a:fld id="{99569974-2F47-451E-96BB-2DC3A8AF487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791343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vzPuAUpcD0&amp;feature=youtu.be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vzPuAUpcD0&amp;feature=youtu.be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教材　</a:t>
            </a:r>
            <a:r>
              <a:rPr kumimoji="1" lang="en-US" altLang="ja-JP" dirty="0" smtClean="0"/>
              <a:t>ver.1_20190830</a:t>
            </a:r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当教材について</a:t>
            </a:r>
          </a:p>
          <a:p>
            <a:r>
              <a:rPr kumimoji="1" lang="ja-JP" altLang="en-US" dirty="0" smtClean="0"/>
              <a:t>スライド教材のノートには以下の内容が記載されております。</a:t>
            </a:r>
          </a:p>
          <a:p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導入時のポイント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または</a:t>
            </a:r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ポイント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・・・導入時、またそのスライドでかならずふれるべきこと</a:t>
            </a:r>
          </a:p>
          <a:p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進行のポイント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または</a:t>
            </a:r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ポイント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・・・進行時、またそのスライドでかならずふれるべきこと</a:t>
            </a:r>
          </a:p>
          <a:p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《</a:t>
            </a:r>
            <a:r>
              <a:rPr kumimoji="1" lang="ja-JP" altLang="en-US" dirty="0" smtClean="0"/>
              <a:t>講師のセリフ例</a:t>
            </a:r>
            <a:r>
              <a:rPr kumimoji="1" lang="en-US" altLang="ja-JP" dirty="0" smtClean="0"/>
              <a:t>》</a:t>
            </a:r>
            <a:r>
              <a:rPr kumimoji="1" lang="ja-JP" altLang="en-US" dirty="0" smtClean="0"/>
              <a:t>・・・ポイントを踏まえて話す内容</a:t>
            </a:r>
          </a:p>
          <a:p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&lt;</a:t>
            </a:r>
            <a:r>
              <a:rPr kumimoji="1" lang="ja-JP" altLang="en-US" dirty="0" smtClean="0"/>
              <a:t>問いかけ</a:t>
            </a:r>
            <a:r>
              <a:rPr kumimoji="1" lang="en-US" altLang="ja-JP" dirty="0" smtClean="0"/>
              <a:t>&gt;</a:t>
            </a:r>
            <a:r>
              <a:rPr kumimoji="1" lang="ja-JP" altLang="en-US" dirty="0" smtClean="0"/>
              <a:t>・・・児童に問いかける場面</a:t>
            </a:r>
          </a:p>
          <a:p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&lt;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&gt;</a:t>
            </a:r>
            <a:r>
              <a:rPr kumimoji="1" lang="ja-JP" altLang="en-US" dirty="0" smtClean="0"/>
              <a:t>・・・アニメーション設定されたスライドを動かすときにクリックする。</a:t>
            </a:r>
          </a:p>
          <a:p>
            <a:endParaRPr kumimoji="1" lang="ja-JP" altLang="en-US" dirty="0" smtClean="0"/>
          </a:p>
          <a:p>
            <a:r>
              <a:rPr kumimoji="1" lang="en-US" altLang="ja-JP" dirty="0" smtClean="0"/>
              <a:t>※</a:t>
            </a:r>
            <a:r>
              <a:rPr kumimoji="1" lang="ja-JP" altLang="en-US" dirty="0" smtClean="0"/>
              <a:t>ポイントさえ押さえていれば、話し方、問いかけの場面などは、講師の判断で変化させてかまいません。</a:t>
            </a:r>
          </a:p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バージョン</a:t>
            </a:r>
            <a:r>
              <a:rPr kumimoji="1" lang="en-US" altLang="ja-JP" dirty="0" smtClean="0"/>
              <a:t>】</a:t>
            </a:r>
          </a:p>
          <a:p>
            <a:r>
              <a:rPr kumimoji="1" lang="en-US" altLang="ja-JP" dirty="0" smtClean="0"/>
              <a:t>20190830_ver1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ポイント</a:t>
            </a:r>
            <a:r>
              <a:rPr kumimoji="1" lang="en-US" altLang="ja-JP" dirty="0" smtClean="0"/>
              <a:t>】</a:t>
            </a:r>
          </a:p>
          <a:p>
            <a:r>
              <a:rPr kumimoji="1" lang="ja-JP" altLang="en-US" dirty="0" smtClean="0"/>
              <a:t>・自己紹介</a:t>
            </a:r>
          </a:p>
          <a:p>
            <a:r>
              <a:rPr kumimoji="1" lang="ja-JP" altLang="en-US" dirty="0" smtClean="0"/>
              <a:t>・今日の講座の内容</a:t>
            </a:r>
          </a:p>
          <a:p>
            <a:endParaRPr kumimoji="1" lang="ja-JP" altLang="en-US" dirty="0" smtClean="0"/>
          </a:p>
          <a:p>
            <a:r>
              <a:rPr kumimoji="1" lang="en-US" altLang="ja-JP" dirty="0" smtClean="0"/>
              <a:t>《</a:t>
            </a:r>
            <a:r>
              <a:rPr kumimoji="1" lang="ja-JP" altLang="en-US" dirty="0" smtClean="0"/>
              <a:t>講師のセリフ例</a:t>
            </a:r>
            <a:r>
              <a:rPr kumimoji="1" lang="en-US" altLang="ja-JP" dirty="0" smtClean="0"/>
              <a:t>》</a:t>
            </a:r>
          </a:p>
          <a:p>
            <a:r>
              <a:rPr kumimoji="1" lang="ja-JP" altLang="en-US" dirty="0" smtClean="0"/>
              <a:t>はじめまして。</a:t>
            </a:r>
          </a:p>
          <a:p>
            <a:r>
              <a:rPr kumimoji="1" lang="ja-JP" altLang="en-US" dirty="0" smtClean="0"/>
              <a:t>私は</a:t>
            </a:r>
            <a:r>
              <a:rPr kumimoji="1" lang="en-US" altLang="ja-JP" dirty="0" smtClean="0"/>
              <a:t>IPA</a:t>
            </a:r>
            <a:r>
              <a:rPr kumimoji="1" lang="ja-JP" altLang="en-US" dirty="0" smtClean="0"/>
              <a:t>インターネット安全教室の講師を務めます</a:t>
            </a:r>
          </a:p>
          <a:p>
            <a:r>
              <a:rPr kumimoji="1" lang="ja-JP" altLang="en-US" dirty="0" smtClean="0"/>
              <a:t>△△△の○○です。</a:t>
            </a:r>
          </a:p>
          <a:p>
            <a:endParaRPr kumimoji="1" lang="ja-JP" altLang="en-US" dirty="0" smtClean="0"/>
          </a:p>
          <a:p>
            <a:r>
              <a:rPr kumimoji="1" lang="ja-JP" altLang="en-US" dirty="0" smtClean="0"/>
              <a:t>今日はネットリテラシー、情報モラル、情報セキュリティについて、</a:t>
            </a:r>
          </a:p>
          <a:p>
            <a:r>
              <a:rPr kumimoji="1" lang="ja-JP" altLang="en-US" dirty="0" smtClean="0"/>
              <a:t>共に学び、考える、インターネット安全教室を行います。</a:t>
            </a:r>
          </a:p>
          <a:p>
            <a:endParaRPr kumimoji="1" lang="ja-JP" altLang="en-US" dirty="0" smtClean="0"/>
          </a:p>
          <a:p>
            <a:r>
              <a:rPr kumimoji="1" lang="ja-JP" altLang="en-US" dirty="0" smtClean="0"/>
              <a:t>今日、ここに集まった仲間と一緒に「考える」、そんな教室にしたいと思います。</a:t>
            </a:r>
          </a:p>
          <a:p>
            <a:r>
              <a:rPr kumimoji="1" lang="ja-JP" altLang="en-US" dirty="0" smtClean="0"/>
              <a:t>よろしくお願いします。</a:t>
            </a:r>
          </a:p>
          <a:p>
            <a:endParaRPr kumimoji="1" lang="ja-JP" altLang="en-US" dirty="0" smtClean="0"/>
          </a:p>
          <a:p>
            <a:endParaRPr kumimoji="1" lang="ja-JP" altLang="en-US" dirty="0" smtClean="0"/>
          </a:p>
          <a:p>
            <a:endParaRPr kumimoji="1" lang="ja-JP" altLang="en-US" dirty="0" smtClean="0"/>
          </a:p>
          <a:p>
            <a:endParaRPr kumimoji="1" lang="ja-JP" altLang="en-US" dirty="0" smtClean="0"/>
          </a:p>
          <a:p>
            <a:endParaRPr kumimoji="1" lang="ja-JP" altLang="en-US" dirty="0" smtClean="0"/>
          </a:p>
          <a:p>
            <a:endParaRPr kumimoji="1" lang="ja-JP" altLang="en-US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81392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導入時のポイント</a:t>
            </a:r>
            <a:r>
              <a:rPr kumimoji="1" lang="en-US" altLang="ja-JP" dirty="0"/>
              <a:t>】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過去の受賞作品等と合致するものは作らないことを確認する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（著作権）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《</a:t>
            </a:r>
            <a:r>
              <a:rPr kumimoji="1" lang="ja-JP" altLang="en-US" dirty="0"/>
              <a:t>講師のセリフ例</a:t>
            </a:r>
            <a:r>
              <a:rPr kumimoji="1" lang="en-US" altLang="ja-JP" dirty="0"/>
              <a:t>》</a:t>
            </a:r>
          </a:p>
          <a:p>
            <a:r>
              <a:rPr kumimoji="1" lang="ja-JP" altLang="en-US" dirty="0"/>
              <a:t>標語を作るときに気を付けることがあります。</a:t>
            </a:r>
            <a:endParaRPr kumimoji="1" lang="en-US" altLang="ja-JP" dirty="0"/>
          </a:p>
          <a:p>
            <a:r>
              <a:rPr kumimoji="1" lang="ja-JP" altLang="en-US" dirty="0"/>
              <a:t>一つ目は、ほかの作品の真似をしない、ということです。</a:t>
            </a:r>
            <a:r>
              <a:rPr kumimoji="1" lang="en-US" altLang="ja-JP" dirty="0"/>
              <a:t>&lt;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&gt;</a:t>
            </a:r>
          </a:p>
          <a:p>
            <a:r>
              <a:rPr kumimoji="1" lang="ja-JP" altLang="en-US" dirty="0"/>
              <a:t>（みんなで読み上げる）この作品、わかりやすくまとまっていますが、</a:t>
            </a:r>
            <a:endParaRPr kumimoji="1" lang="en-US" altLang="ja-JP" dirty="0"/>
          </a:p>
          <a:p>
            <a:r>
              <a:rPr kumimoji="1" lang="ja-JP" altLang="en-US" dirty="0"/>
              <a:t>ちょっと思い出してみてください。</a:t>
            </a:r>
            <a:r>
              <a:rPr kumimoji="1" lang="en-US" altLang="ja-JP" dirty="0"/>
              <a:t>&lt;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&gt;</a:t>
            </a:r>
          </a:p>
          <a:p>
            <a:r>
              <a:rPr kumimoji="1" lang="ja-JP" altLang="en-US" dirty="0"/>
              <a:t>先ほどみた受賞作品ととても良く似ていますね。</a:t>
            </a:r>
            <a:r>
              <a:rPr kumimoji="1" lang="en-US" altLang="ja-JP" dirty="0"/>
              <a:t>&lt;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&gt;</a:t>
            </a:r>
          </a:p>
          <a:p>
            <a:r>
              <a:rPr kumimoji="1" lang="ja-JP" altLang="en-US" dirty="0"/>
              <a:t>「じぶんのことばで」作る、という標語のポイントを</a:t>
            </a:r>
            <a:endParaRPr kumimoji="1" lang="en-US" altLang="ja-JP" dirty="0"/>
          </a:p>
          <a:p>
            <a:r>
              <a:rPr kumimoji="1" lang="ja-JP" altLang="en-US" dirty="0"/>
              <a:t>忘れないようにしましょう。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進行のポイント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なぜ真似をしてはいけないのかを伝える。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《</a:t>
            </a:r>
            <a:r>
              <a:rPr kumimoji="1" lang="ja-JP" altLang="en-US" dirty="0"/>
              <a:t>講師のセリフ例</a:t>
            </a:r>
            <a:r>
              <a:rPr kumimoji="1" lang="en-US" altLang="ja-JP" dirty="0"/>
              <a:t>》</a:t>
            </a:r>
          </a:p>
          <a:p>
            <a:r>
              <a:rPr kumimoji="1" lang="ja-JP" altLang="en-US" dirty="0"/>
              <a:t>もし、自分が作ったものが誰かに真似されていたら</a:t>
            </a:r>
            <a:endParaRPr kumimoji="1" lang="en-US" altLang="ja-JP" dirty="0"/>
          </a:p>
          <a:p>
            <a:r>
              <a:rPr kumimoji="1" lang="ja-JP" altLang="en-US" dirty="0"/>
              <a:t>どう思いますか？</a:t>
            </a:r>
            <a:endParaRPr kumimoji="1" lang="en-US" altLang="ja-JP" dirty="0"/>
          </a:p>
          <a:p>
            <a:r>
              <a:rPr kumimoji="1" lang="ja-JP" altLang="en-US" dirty="0"/>
              <a:t>自分が嫌だと思うことは、ほかの人にもしないようにしましょう。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18847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ポイント</a:t>
            </a:r>
            <a:r>
              <a:rPr kumimoji="1" lang="en-US" altLang="ja-JP" dirty="0"/>
              <a:t>】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著作権について、理解を深める。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  <a:p>
            <a:r>
              <a:rPr kumimoji="1" lang="en-US" altLang="ja-JP" dirty="0"/>
              <a:t>《</a:t>
            </a:r>
            <a:r>
              <a:rPr kumimoji="1" lang="ja-JP" altLang="en-US" dirty="0"/>
              <a:t>講師のセリフ例</a:t>
            </a:r>
            <a:r>
              <a:rPr kumimoji="1" lang="en-US" altLang="ja-JP" dirty="0"/>
              <a:t>》</a:t>
            </a:r>
          </a:p>
          <a:p>
            <a:r>
              <a:rPr kumimoji="1" lang="ja-JP" altLang="en-US" dirty="0"/>
              <a:t>ほかの人の真似をしてはいけないのは、標語だけではありません。</a:t>
            </a:r>
            <a:endParaRPr kumimoji="1" lang="en-US" altLang="ja-JP" dirty="0"/>
          </a:p>
          <a:p>
            <a:r>
              <a:rPr kumimoji="1" lang="ja-JP" altLang="en-US" dirty="0"/>
              <a:t>キャラクターや、商品のイメージなど、普段みなさんが目にしているもののほとんどは、</a:t>
            </a:r>
            <a:endParaRPr kumimoji="1" lang="en-US" altLang="ja-JP" dirty="0"/>
          </a:p>
          <a:p>
            <a:r>
              <a:rPr kumimoji="1" lang="ja-JP" altLang="en-US" dirty="0"/>
              <a:t>どこかの誰かが一生懸命考えたり、デザインしたりしたものなのです。</a:t>
            </a:r>
            <a:endParaRPr kumimoji="1" lang="en-US" altLang="ja-JP" dirty="0"/>
          </a:p>
          <a:p>
            <a:r>
              <a:rPr kumimoji="1" lang="ja-JP" altLang="en-US" dirty="0"/>
              <a:t>例えば、（スライドを読み上げる）などもそうですね。</a:t>
            </a:r>
            <a:endParaRPr kumimoji="1" lang="en-US" altLang="ja-JP" dirty="0"/>
          </a:p>
          <a:p>
            <a:r>
              <a:rPr kumimoji="1" lang="ja-JP" altLang="en-US" dirty="0"/>
              <a:t>作った人以外のひとが、その作品の真似をしたり、</a:t>
            </a:r>
            <a:endParaRPr kumimoji="1" lang="en-US" altLang="ja-JP" dirty="0"/>
          </a:p>
          <a:p>
            <a:r>
              <a:rPr kumimoji="1" lang="ja-JP" altLang="en-US" dirty="0"/>
              <a:t>その作品を使って何かを作ったりしてはいけません。</a:t>
            </a:r>
            <a:endParaRPr kumimoji="1" lang="en-US" altLang="ja-JP" dirty="0"/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IPA</a:t>
            </a:r>
            <a:r>
              <a:rPr kumimoji="1" lang="ja-JP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「ひろげよう情報モラル・セキュリティコンクール」への応募に関する注意点</a:t>
            </a:r>
            <a:endParaRPr lang="en-US" altLang="ja-JP" dirty="0">
              <a:hlinkClick r:id="rId3"/>
            </a:endParaRPr>
          </a:p>
          <a:p>
            <a:r>
              <a:rPr lang="en-US" altLang="ja-JP" dirty="0">
                <a:hlinkClick r:id="rId3"/>
              </a:rPr>
              <a:t>https://www.youtube.com/watch?v=yvzPuAUpcD0&amp;feature=youtu.be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173685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ポイント</a:t>
            </a:r>
            <a:r>
              <a:rPr kumimoji="1" lang="en-US" altLang="ja-JP" dirty="0"/>
              <a:t>】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誤字に気を付ける。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  <a:p>
            <a:r>
              <a:rPr kumimoji="1" lang="en-US" altLang="ja-JP" dirty="0"/>
              <a:t>《</a:t>
            </a:r>
            <a:r>
              <a:rPr kumimoji="1" lang="ja-JP" altLang="en-US" dirty="0"/>
              <a:t>講師のセリフ例</a:t>
            </a:r>
            <a:r>
              <a:rPr kumimoji="1" lang="en-US" altLang="ja-JP" dirty="0"/>
              <a:t>》</a:t>
            </a:r>
          </a:p>
          <a:p>
            <a:r>
              <a:rPr kumimoji="1" lang="ja-JP" altLang="en-US" dirty="0"/>
              <a:t>次に、気をつけることは、「字を間違えないこと」です。</a:t>
            </a:r>
            <a:endParaRPr kumimoji="1" lang="en-US" altLang="ja-JP" dirty="0"/>
          </a:p>
          <a:p>
            <a:r>
              <a:rPr kumimoji="1" lang="en-US" altLang="ja-JP" dirty="0"/>
              <a:t>IPA</a:t>
            </a:r>
            <a:r>
              <a:rPr kumimoji="1" lang="ja-JP" altLang="en-US" dirty="0"/>
              <a:t>のコンクールでは、漢字や送り仮名を間違えた作品が</a:t>
            </a:r>
            <a:endParaRPr kumimoji="1" lang="en-US" altLang="ja-JP" dirty="0"/>
          </a:p>
          <a:p>
            <a:r>
              <a:rPr kumimoji="1" lang="ja-JP" altLang="en-US" dirty="0"/>
              <a:t>毎年段ボール二箱以上もあり、失格になっているそうです。</a:t>
            </a:r>
            <a:endParaRPr kumimoji="1" lang="en-US" altLang="ja-JP" dirty="0"/>
          </a:p>
          <a:p>
            <a:r>
              <a:rPr kumimoji="1" lang="ja-JP" altLang="en-US" dirty="0"/>
              <a:t>せっかくがんばって考えたのに、もったいないですね。</a:t>
            </a:r>
            <a:r>
              <a:rPr kumimoji="1" lang="en-US" altLang="ja-JP" dirty="0"/>
              <a:t>&lt;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&gt;</a:t>
            </a:r>
          </a:p>
          <a:p>
            <a:r>
              <a:rPr kumimoji="1" lang="ja-JP" altLang="en-US" dirty="0"/>
              <a:t>書いた後、間違いがないかきちんと確認しましょう。</a:t>
            </a:r>
            <a:endParaRPr kumimoji="1" lang="en-US" altLang="ja-JP" dirty="0"/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IPA</a:t>
            </a:r>
            <a:r>
              <a:rPr kumimoji="1" lang="ja-JP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「ひろげよう情報モラル・セキュリティコンクール」への応募に関する注意点</a:t>
            </a:r>
            <a:endParaRPr lang="en-US" altLang="ja-JP" dirty="0" smtClean="0">
              <a:hlinkClick r:id="rId3"/>
            </a:endParaRPr>
          </a:p>
          <a:p>
            <a:r>
              <a:rPr lang="en-US" altLang="ja-JP" dirty="0" smtClean="0">
                <a:hlinkClick r:id="rId3"/>
              </a:rPr>
              <a:t>https://www.youtube.com/watch?v=yvzPuAUpcD0&amp;feature=youtu.be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画像引用先</a:t>
            </a:r>
            <a:r>
              <a:rPr kumimoji="1" lang="en-US" altLang="ja-JP" dirty="0" smtClean="0"/>
              <a:t>:</a:t>
            </a:r>
          </a:p>
          <a:p>
            <a:r>
              <a:rPr kumimoji="1" lang="ja-JP" altLang="en-US" dirty="0" smtClean="0"/>
              <a:t>上記の動画の</a:t>
            </a:r>
            <a:r>
              <a:rPr kumimoji="1" lang="en-US" altLang="ja-JP" dirty="0" smtClean="0"/>
              <a:t>2:17</a:t>
            </a:r>
            <a:r>
              <a:rPr kumimoji="1" lang="ja-JP" altLang="en-US" dirty="0" smtClean="0"/>
              <a:t>のスクリーンショット一部トリミング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31626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導入時のポイント</a:t>
            </a:r>
            <a:r>
              <a:rPr kumimoji="1" lang="en-US" altLang="ja-JP" dirty="0"/>
              <a:t>】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誤字に気を付ける。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  <a:p>
            <a:r>
              <a:rPr kumimoji="1" lang="en-US" altLang="ja-JP" dirty="0"/>
              <a:t>《</a:t>
            </a:r>
            <a:r>
              <a:rPr kumimoji="1" lang="ja-JP" altLang="en-US" dirty="0"/>
              <a:t>講師のセリフ例</a:t>
            </a:r>
            <a:r>
              <a:rPr kumimoji="1" lang="en-US" altLang="ja-JP" dirty="0"/>
              <a:t>》</a:t>
            </a:r>
          </a:p>
          <a:p>
            <a:r>
              <a:rPr kumimoji="1" lang="ja-JP" altLang="en-US" dirty="0"/>
              <a:t>よくある間違いを確かめておきましょう。</a:t>
            </a:r>
            <a:endParaRPr kumimoji="1" lang="en-US" altLang="ja-JP" dirty="0"/>
          </a:p>
          <a:p>
            <a:r>
              <a:rPr kumimoji="1" lang="ja-JP" altLang="en-US" dirty="0"/>
              <a:t>「気を付ける」といいたいようですが、このように書いています。</a:t>
            </a:r>
            <a:endParaRPr kumimoji="1" lang="en-US" altLang="ja-JP" dirty="0"/>
          </a:p>
          <a:p>
            <a:r>
              <a:rPr kumimoji="1" lang="ja-JP" altLang="en-US" dirty="0"/>
              <a:t>どこが違うかわかりますか？（挙手してもらう）</a:t>
            </a:r>
            <a:endParaRPr kumimoji="1" lang="en-US" altLang="ja-JP" dirty="0"/>
          </a:p>
          <a:p>
            <a:r>
              <a:rPr kumimoji="1" lang="en-US" altLang="ja-JP" dirty="0"/>
              <a:t>&lt;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&gt;</a:t>
            </a:r>
            <a:r>
              <a:rPr kumimoji="1" lang="ja-JP" altLang="en-US" dirty="0" err="1"/>
              <a:t>、</a:t>
            </a:r>
            <a:r>
              <a:rPr kumimoji="1" lang="ja-JP" altLang="en-US" dirty="0"/>
              <a:t>そうですね。「きをつける」が正解でした。</a:t>
            </a:r>
            <a:endParaRPr kumimoji="1" lang="en-US" altLang="ja-JP" dirty="0"/>
          </a:p>
          <a:p>
            <a:r>
              <a:rPr kumimoji="1" lang="ja-JP" altLang="en-US" dirty="0"/>
              <a:t>（以下、同様に進める）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進行のポイント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自分で見直して、大人に見てもらうことも提案する。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《</a:t>
            </a:r>
            <a:r>
              <a:rPr kumimoji="1" lang="ja-JP" altLang="en-US" dirty="0"/>
              <a:t>講師のセリフ例</a:t>
            </a:r>
            <a:r>
              <a:rPr kumimoji="1" lang="en-US" altLang="ja-JP" dirty="0"/>
              <a:t>》</a:t>
            </a:r>
          </a:p>
          <a:p>
            <a:r>
              <a:rPr kumimoji="1" lang="ja-JP" altLang="en-US" dirty="0"/>
              <a:t>自分では気づかない間違いがあるかもしれません。</a:t>
            </a:r>
            <a:endParaRPr kumimoji="1" lang="en-US" altLang="ja-JP" dirty="0"/>
          </a:p>
          <a:p>
            <a:r>
              <a:rPr kumimoji="1" lang="ja-JP" altLang="en-US" dirty="0"/>
              <a:t>書いたら大人に見てもらうなどして、間違いがないか確かめましょう。</a:t>
            </a:r>
            <a:endParaRPr kumimoji="1" lang="en-US" altLang="ja-JP" dirty="0"/>
          </a:p>
          <a:p>
            <a:r>
              <a:rPr kumimoji="1" lang="ja-JP" altLang="en-US" dirty="0"/>
              <a:t>見直しはもちろんですが、感想をもらえると嬉しいですよ！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1765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導入時のポイント</a:t>
            </a:r>
            <a:r>
              <a:rPr kumimoji="1" lang="en-US" altLang="ja-JP" dirty="0"/>
              <a:t>】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まとめ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  <a:p>
            <a:r>
              <a:rPr kumimoji="1" lang="en-US" altLang="ja-JP" dirty="0"/>
              <a:t>《</a:t>
            </a:r>
            <a:r>
              <a:rPr kumimoji="1" lang="ja-JP" altLang="en-US" dirty="0"/>
              <a:t>講師のセリフ例</a:t>
            </a:r>
            <a:r>
              <a:rPr kumimoji="1" lang="en-US" altLang="ja-JP" dirty="0"/>
              <a:t>》</a:t>
            </a:r>
          </a:p>
          <a:p>
            <a:r>
              <a:rPr kumimoji="1" lang="ja-JP" altLang="en-US" dirty="0"/>
              <a:t>では、作るときの注意をまとめましょう。</a:t>
            </a:r>
            <a:endParaRPr kumimoji="1" lang="en-US" altLang="ja-JP" dirty="0"/>
          </a:p>
          <a:p>
            <a:r>
              <a:rPr kumimoji="1" lang="ja-JP" altLang="en-US" dirty="0"/>
              <a:t>一つ目は～、二つ目は～、三つめは～。</a:t>
            </a:r>
            <a:endParaRPr kumimoji="1" lang="en-US" altLang="ja-JP" dirty="0"/>
          </a:p>
          <a:p>
            <a:r>
              <a:rPr kumimoji="1" lang="ja-JP" altLang="en-US" dirty="0"/>
              <a:t>（スライドを読み上げる）</a:t>
            </a:r>
            <a:endParaRPr kumimoji="1" lang="en-US" altLang="ja-JP" dirty="0"/>
          </a:p>
          <a:p>
            <a:r>
              <a:rPr kumimoji="1" lang="ja-JP" altLang="en-US" dirty="0"/>
              <a:t>注意点を守って、素敵な標語を作りましょう！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進行のポイント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前向きにまとめる。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《</a:t>
            </a:r>
            <a:r>
              <a:rPr kumimoji="1" lang="ja-JP" altLang="en-US" dirty="0"/>
              <a:t>講師のセリフ例</a:t>
            </a:r>
            <a:r>
              <a:rPr kumimoji="1" lang="en-US" altLang="ja-JP" dirty="0"/>
              <a:t>》</a:t>
            </a:r>
          </a:p>
          <a:p>
            <a:r>
              <a:rPr kumimoji="1" lang="ja-JP" altLang="en-US" dirty="0"/>
              <a:t>はじめからいいものができなくても構いません。</a:t>
            </a:r>
            <a:endParaRPr kumimoji="1" lang="en-US" altLang="ja-JP" dirty="0"/>
          </a:p>
          <a:p>
            <a:r>
              <a:rPr kumimoji="1" lang="ja-JP" altLang="en-US" dirty="0"/>
              <a:t>どんどん声にだして思いつく言葉をつなげていきましょう！</a:t>
            </a:r>
          </a:p>
        </p:txBody>
      </p:sp>
    </p:spTree>
    <p:extLst>
      <p:ext uri="{BB962C8B-B14F-4D97-AF65-F5344CB8AC3E}">
        <p14:creationId xmlns:p14="http://schemas.microsoft.com/office/powerpoint/2010/main" val="1705145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97923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ポイント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標語とはどういうものなのかを説明する。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《</a:t>
            </a:r>
            <a:r>
              <a:rPr kumimoji="1" lang="ja-JP" altLang="en-US" dirty="0"/>
              <a:t>講師のセリフ例</a:t>
            </a:r>
            <a:r>
              <a:rPr kumimoji="1" lang="en-US" altLang="ja-JP" dirty="0"/>
              <a:t>》</a:t>
            </a:r>
          </a:p>
          <a:p>
            <a:r>
              <a:rPr kumimoji="1" lang="ja-JP" altLang="en-US" dirty="0"/>
              <a:t>標語とは伝えたいことを短い言葉でまとめることです。</a:t>
            </a:r>
            <a:endParaRPr kumimoji="1" lang="en-US" altLang="ja-JP" dirty="0"/>
          </a:p>
          <a:p>
            <a:r>
              <a:rPr kumimoji="1" lang="ja-JP" altLang="en-US" dirty="0"/>
              <a:t>こちらの標語を見てみてください。</a:t>
            </a:r>
            <a:endParaRPr kumimoji="1" lang="en-US" altLang="ja-JP" dirty="0"/>
          </a:p>
          <a:p>
            <a:r>
              <a:rPr kumimoji="1" lang="en-US" altLang="ja-JP" dirty="0"/>
              <a:t>(</a:t>
            </a:r>
            <a:r>
              <a:rPr kumimoji="1" lang="ja-JP" altLang="en-US" dirty="0"/>
              <a:t>標語を読む）</a:t>
            </a:r>
            <a:endParaRPr kumimoji="1" lang="en-US" altLang="ja-JP" dirty="0"/>
          </a:p>
          <a:p>
            <a:r>
              <a:rPr kumimoji="1" lang="ja-JP" altLang="en-US" dirty="0"/>
              <a:t>インターネットの特徴を短い言葉でうまくまとめていますね。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66745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導入時のポイント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自分たちで作ってみることを促す。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《</a:t>
            </a:r>
            <a:r>
              <a:rPr kumimoji="1" lang="ja-JP" altLang="en-US" dirty="0"/>
              <a:t>講師のセリフ例</a:t>
            </a:r>
            <a:r>
              <a:rPr kumimoji="1" lang="en-US" altLang="ja-JP" dirty="0"/>
              <a:t>》</a:t>
            </a:r>
          </a:p>
          <a:p>
            <a:r>
              <a:rPr kumimoji="1" lang="ja-JP" altLang="en-US" dirty="0"/>
              <a:t>みなさんも、標語を作ってみましょう。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進行のポイント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これまでの学びを生かすことをつたえる。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《</a:t>
            </a:r>
            <a:r>
              <a:rPr kumimoji="1" lang="ja-JP" altLang="en-US" dirty="0"/>
              <a:t>講師のセリフ例</a:t>
            </a:r>
            <a:r>
              <a:rPr kumimoji="1" lang="en-US" altLang="ja-JP" dirty="0"/>
              <a:t>》</a:t>
            </a:r>
          </a:p>
          <a:p>
            <a:r>
              <a:rPr kumimoji="1" lang="ja-JP" altLang="en-US" dirty="0"/>
              <a:t>インターネット安全教室を受けて</a:t>
            </a:r>
            <a:endParaRPr kumimoji="1" lang="en-US" altLang="ja-JP" dirty="0"/>
          </a:p>
          <a:p>
            <a:r>
              <a:rPr kumimoji="1" lang="ja-JP" altLang="en-US" dirty="0"/>
              <a:t>わかったことや、学んだことを標語にして、みんなに伝えましょう。</a:t>
            </a:r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96841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導入時のポイント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具体的な作り方をつたえる。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《</a:t>
            </a:r>
            <a:r>
              <a:rPr kumimoji="1" lang="ja-JP" altLang="en-US" dirty="0"/>
              <a:t>講師のセリフ例</a:t>
            </a:r>
            <a:r>
              <a:rPr kumimoji="1" lang="en-US" altLang="ja-JP" dirty="0"/>
              <a:t>》</a:t>
            </a:r>
          </a:p>
          <a:p>
            <a:r>
              <a:rPr kumimoji="1" lang="ja-JP" altLang="en-US" dirty="0"/>
              <a:t>まずは、何を伝えたいのかを決めましょう。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進行のポイント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学んだことを簡単に振り返り、考えるきっかけをつくる。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《</a:t>
            </a:r>
            <a:r>
              <a:rPr kumimoji="1" lang="ja-JP" altLang="en-US" dirty="0"/>
              <a:t>講師のセリフ例</a:t>
            </a:r>
            <a:r>
              <a:rPr kumimoji="1" lang="en-US" altLang="ja-JP" dirty="0"/>
              <a:t>》</a:t>
            </a:r>
          </a:p>
          <a:p>
            <a:r>
              <a:rPr kumimoji="1" lang="ja-JP" altLang="en-US" dirty="0"/>
              <a:t>一緒に～なことを学びましたね。</a:t>
            </a:r>
            <a:endParaRPr kumimoji="1" lang="en-US" altLang="ja-JP" dirty="0"/>
          </a:p>
          <a:p>
            <a:r>
              <a:rPr kumimoji="1" lang="ja-JP" altLang="en-US" dirty="0"/>
              <a:t>その時に、自分はこうしたいな、と思ったことや、</a:t>
            </a:r>
            <a:endParaRPr kumimoji="1" lang="en-US" altLang="ja-JP" dirty="0"/>
          </a:p>
          <a:p>
            <a:r>
              <a:rPr kumimoji="1" lang="ja-JP" altLang="en-US" dirty="0"/>
              <a:t>気をつけないと危険だな、と思ったことの中から、</a:t>
            </a:r>
            <a:endParaRPr kumimoji="1" lang="en-US" altLang="ja-JP" dirty="0"/>
          </a:p>
          <a:p>
            <a:r>
              <a:rPr kumimoji="1" lang="ja-JP" altLang="en-US" dirty="0"/>
              <a:t>特に伝えたいことを一つ、決めましょう。</a:t>
            </a:r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91954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導入時のポイント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具体的な作り方をつたえる。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《</a:t>
            </a:r>
            <a:r>
              <a:rPr kumimoji="1" lang="ja-JP" altLang="en-US" dirty="0"/>
              <a:t>講師のセリフ例</a:t>
            </a:r>
            <a:r>
              <a:rPr kumimoji="1" lang="en-US" altLang="ja-JP" dirty="0"/>
              <a:t>》</a:t>
            </a:r>
          </a:p>
          <a:p>
            <a:r>
              <a:rPr kumimoji="1" lang="ja-JP" altLang="en-US" dirty="0"/>
              <a:t>つたえたいことを決めたら、次はそれをどんな言葉で</a:t>
            </a:r>
            <a:endParaRPr kumimoji="1" lang="en-US" altLang="ja-JP" dirty="0"/>
          </a:p>
          <a:p>
            <a:r>
              <a:rPr kumimoji="1" lang="ja-JP" altLang="en-US" dirty="0"/>
              <a:t>伝えるのかを考えていきましょう。</a:t>
            </a:r>
            <a:endParaRPr kumimoji="1" lang="en-US" altLang="ja-JP" dirty="0"/>
          </a:p>
          <a:p>
            <a:r>
              <a:rPr kumimoji="1" lang="ja-JP" altLang="en-US" dirty="0"/>
              <a:t>（スライドを読み上げる）</a:t>
            </a:r>
            <a:endParaRPr kumimoji="1" lang="en-US" altLang="ja-JP" dirty="0"/>
          </a:p>
          <a:p>
            <a:r>
              <a:rPr kumimoji="1" lang="ja-JP" altLang="en-US" dirty="0"/>
              <a:t>インターネットに関係のある言葉はいろいろありますね。</a:t>
            </a:r>
            <a:endParaRPr kumimoji="1" lang="en-US" altLang="ja-JP" dirty="0"/>
          </a:p>
          <a:p>
            <a:r>
              <a:rPr kumimoji="1" lang="ja-JP" altLang="en-US" dirty="0"/>
              <a:t>ほかに、どんな言葉がありますか？（挙手してもらう）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進行のポイント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みんなでキーワードをたくさん出しておくと、</a:t>
            </a:r>
            <a:endParaRPr kumimoji="1" lang="en-US" altLang="ja-JP" dirty="0"/>
          </a:p>
          <a:p>
            <a:r>
              <a:rPr kumimoji="1" lang="ja-JP" altLang="en-US" dirty="0"/>
              <a:t>実際に作るときに言葉がでやすい。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《</a:t>
            </a:r>
            <a:r>
              <a:rPr kumimoji="1" lang="ja-JP" altLang="en-US" dirty="0"/>
              <a:t>講師のセリフ例</a:t>
            </a:r>
            <a:r>
              <a:rPr kumimoji="1" lang="en-US" altLang="ja-JP" dirty="0"/>
              <a:t>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インターネット、という言葉もキーワードになりますね！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気になる言葉をどんどんだしてみましょう。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65284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導入時のポイント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具体的な作り方をつたえる。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《</a:t>
            </a:r>
            <a:r>
              <a:rPr kumimoji="1" lang="ja-JP" altLang="en-US" dirty="0"/>
              <a:t>講師のセリフ例</a:t>
            </a:r>
            <a:r>
              <a:rPr kumimoji="1" lang="en-US" altLang="ja-JP" dirty="0"/>
              <a:t>》</a:t>
            </a:r>
          </a:p>
          <a:p>
            <a:r>
              <a:rPr kumimoji="1" lang="ja-JP" altLang="en-US" dirty="0"/>
              <a:t>伝えたいこととキーワードが決まったら</a:t>
            </a:r>
            <a:endParaRPr kumimoji="1" lang="en-US" altLang="ja-JP" dirty="0"/>
          </a:p>
          <a:p>
            <a:r>
              <a:rPr kumimoji="1" lang="ja-JP" altLang="en-US" dirty="0"/>
              <a:t>いよいよ仕上げです。</a:t>
            </a:r>
            <a:endParaRPr kumimoji="1" lang="en-US" altLang="ja-JP" dirty="0"/>
          </a:p>
          <a:p>
            <a:r>
              <a:rPr kumimoji="1" lang="ja-JP" altLang="en-US" dirty="0"/>
              <a:t>伝えたいことを標語にまとめていきましょう。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進行のポイント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作るときのコツを伝える。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《</a:t>
            </a:r>
            <a:r>
              <a:rPr kumimoji="1" lang="ja-JP" altLang="en-US" dirty="0"/>
              <a:t>講師のセリフ例</a:t>
            </a:r>
            <a:r>
              <a:rPr kumimoji="1" lang="en-US" altLang="ja-JP" dirty="0"/>
              <a:t>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声に出して、言いやすさを確認しましょう</a:t>
            </a:r>
            <a:r>
              <a:rPr kumimoji="1" lang="ja-JP" altLang="en-US" dirty="0" smtClean="0"/>
              <a:t>。</a:t>
            </a:r>
            <a:endParaRPr kumimoji="1" lang="en-US" altLang="ja-JP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標語は、普通は５・７・５の音で作られています。</a:t>
            </a:r>
            <a:endParaRPr kumimoji="1" lang="en-US" altLang="ja-JP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「インターネット（５音）、見ているはずが（７音）、見られてる（５音）」のように</a:t>
            </a:r>
            <a:endParaRPr kumimoji="1" lang="en-US" altLang="ja-JP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指を折っていくつの音でできているか数えてみましょう。</a:t>
            </a:r>
            <a:endParaRPr kumimoji="1" lang="en-US" altLang="ja-JP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言ってみると、ほかの言い方や、言葉が思いつきやすいです。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どんどん思いついたことを声に出してみましょう。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36759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導入時のポイント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過去の作品の中から、よりよい標語づくりのための</a:t>
            </a:r>
            <a:endParaRPr kumimoji="1" lang="en-US" altLang="ja-JP" dirty="0"/>
          </a:p>
          <a:p>
            <a:r>
              <a:rPr kumimoji="1" lang="ja-JP" altLang="en-US" dirty="0"/>
              <a:t>ポイントを学ぶ。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《</a:t>
            </a:r>
            <a:r>
              <a:rPr kumimoji="1" lang="ja-JP" altLang="en-US" dirty="0"/>
              <a:t>講師のセリフ例</a:t>
            </a:r>
            <a:r>
              <a:rPr kumimoji="1" lang="en-US" altLang="ja-JP" dirty="0"/>
              <a:t>》</a:t>
            </a:r>
          </a:p>
          <a:p>
            <a:r>
              <a:rPr kumimoji="1" lang="en-US" altLang="ja-JP" dirty="0"/>
              <a:t>IPA</a:t>
            </a:r>
            <a:r>
              <a:rPr kumimoji="1" lang="ja-JP" altLang="en-US" dirty="0"/>
              <a:t>では、毎年標語のコンクールを行っています。</a:t>
            </a:r>
            <a:endParaRPr kumimoji="1" lang="en-US" altLang="ja-JP" dirty="0"/>
          </a:p>
          <a:p>
            <a:r>
              <a:rPr kumimoji="1" lang="ja-JP" altLang="en-US" dirty="0"/>
              <a:t>過去に賞をとった作品を見てみましょう。</a:t>
            </a:r>
            <a:endParaRPr kumimoji="1" lang="en-US" altLang="ja-JP" dirty="0"/>
          </a:p>
          <a:p>
            <a:r>
              <a:rPr kumimoji="1" lang="ja-JP" altLang="en-US" dirty="0"/>
              <a:t>（みんなで読む）</a:t>
            </a:r>
            <a:endParaRPr kumimoji="1" lang="en-US" altLang="ja-JP" dirty="0"/>
          </a:p>
          <a:p>
            <a:r>
              <a:rPr kumimoji="1" lang="ja-JP" altLang="en-US" dirty="0"/>
              <a:t>どうですか？よいと思ったところはありましたか？</a:t>
            </a:r>
            <a:endParaRPr kumimoji="1" lang="en-US" altLang="ja-JP" dirty="0"/>
          </a:p>
          <a:p>
            <a:r>
              <a:rPr kumimoji="1" lang="ja-JP" altLang="en-US" dirty="0"/>
              <a:t>（挙手してもらう）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いいところがたくさん見つかりましたね。</a:t>
            </a:r>
            <a:endParaRPr kumimoji="1" lang="en-US" altLang="ja-JP" dirty="0"/>
          </a:p>
          <a:p>
            <a:r>
              <a:rPr kumimoji="1" lang="ja-JP" altLang="en-US" dirty="0"/>
              <a:t>どちらの標語も</a:t>
            </a:r>
            <a:endParaRPr kumimoji="1" lang="en-US" altLang="ja-JP" dirty="0"/>
          </a:p>
          <a:p>
            <a:r>
              <a:rPr kumimoji="1" lang="ja-JP" altLang="en-US" dirty="0"/>
              <a:t>「リズムよく、自分のことばで、わかりやすく」</a:t>
            </a:r>
            <a:endParaRPr kumimoji="1" lang="en-US" altLang="ja-JP" dirty="0"/>
          </a:p>
          <a:p>
            <a:r>
              <a:rPr kumimoji="1" lang="ja-JP" altLang="en-US" dirty="0"/>
              <a:t>まとまっていますね。</a:t>
            </a:r>
            <a:endParaRPr kumimoji="1" lang="en-US" altLang="ja-JP" dirty="0"/>
          </a:p>
          <a:p>
            <a:r>
              <a:rPr kumimoji="1" lang="ja-JP" altLang="en-US" dirty="0"/>
              <a:t>いい標語のポイントですね！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進行のポイント</a:t>
            </a:r>
            <a:r>
              <a:rPr kumimoji="1" lang="en-US" altLang="ja-JP" dirty="0"/>
              <a:t>】</a:t>
            </a:r>
          </a:p>
          <a:p>
            <a:r>
              <a:rPr kumimoji="1" lang="en-US" altLang="ja-JP" dirty="0"/>
              <a:t>3</a:t>
            </a:r>
            <a:r>
              <a:rPr kumimoji="1" lang="ja-JP" altLang="en-US" dirty="0"/>
              <a:t>年生くらいだと、キーワードと伝えたいことが何かを</a:t>
            </a:r>
            <a:endParaRPr kumimoji="1" lang="en-US" altLang="ja-JP" dirty="0"/>
          </a:p>
          <a:p>
            <a:r>
              <a:rPr kumimoji="1" lang="ja-JP" altLang="en-US" dirty="0"/>
              <a:t>確認してもよい。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《</a:t>
            </a:r>
            <a:r>
              <a:rPr kumimoji="1" lang="ja-JP" altLang="en-US" dirty="0"/>
              <a:t>講師のセリフ例</a:t>
            </a:r>
            <a:r>
              <a:rPr kumimoji="1" lang="en-US" altLang="ja-JP" dirty="0"/>
              <a:t>》</a:t>
            </a:r>
          </a:p>
          <a:p>
            <a:r>
              <a:rPr kumimoji="1" lang="ja-JP" altLang="en-US" dirty="0"/>
              <a:t>キーワードはどこにあるでしょうか？</a:t>
            </a:r>
            <a:endParaRPr kumimoji="1" lang="en-US" altLang="ja-JP" dirty="0"/>
          </a:p>
          <a:p>
            <a:r>
              <a:rPr kumimoji="1" lang="ja-JP" altLang="en-US" dirty="0"/>
              <a:t>何がいいたいかわかりますか？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4063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ポイント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コンクールを紹介する。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《</a:t>
            </a:r>
            <a:r>
              <a:rPr kumimoji="1" lang="ja-JP" altLang="en-US" dirty="0"/>
              <a:t>講師のセリフ例</a:t>
            </a:r>
            <a:r>
              <a:rPr kumimoji="1" lang="en-US" altLang="ja-JP" dirty="0"/>
              <a:t>》</a:t>
            </a:r>
          </a:p>
          <a:p>
            <a:r>
              <a:rPr kumimoji="1" lang="en-US" altLang="ja-JP" dirty="0"/>
              <a:t>IPA</a:t>
            </a:r>
            <a:r>
              <a:rPr kumimoji="1" lang="ja-JP" altLang="en-US" dirty="0"/>
              <a:t>のコンクールは毎年やっています。</a:t>
            </a:r>
            <a:endParaRPr kumimoji="1" lang="en-US" altLang="ja-JP" dirty="0"/>
          </a:p>
          <a:p>
            <a:r>
              <a:rPr kumimoji="1" lang="ja-JP" altLang="en-US" dirty="0"/>
              <a:t>もちろん、みなさんが作った標語も応募することができます。</a:t>
            </a:r>
            <a:endParaRPr kumimoji="1" lang="en-US" altLang="ja-JP" dirty="0"/>
          </a:p>
          <a:p>
            <a:r>
              <a:rPr kumimoji="1" lang="ja-JP" altLang="en-US" dirty="0"/>
              <a:t>標語のほかに、ポスター部門や</a:t>
            </a:r>
            <a:r>
              <a:rPr kumimoji="1" lang="en-US" altLang="ja-JP" dirty="0"/>
              <a:t>4</a:t>
            </a:r>
            <a:r>
              <a:rPr kumimoji="1" lang="ja-JP" altLang="en-US" dirty="0"/>
              <a:t>コマ漫画部門もありますよ。</a:t>
            </a:r>
            <a:endParaRPr kumimoji="1" lang="en-US" altLang="ja-JP" dirty="0"/>
          </a:p>
          <a:p>
            <a:r>
              <a:rPr kumimoji="1" lang="ja-JP" altLang="en-US" dirty="0"/>
              <a:t>ぜひ、チャレンジしてみてください。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5936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>
            <a:spLocks/>
          </p:cNvSpPr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606798 w 9144000"/>
              <a:gd name="connsiteY5" fmla="*/ 729000 h 6858000"/>
              <a:gd name="connsiteX6" fmla="*/ 606798 w 9144000"/>
              <a:gd name="connsiteY6" fmla="*/ 6129000 h 6858000"/>
              <a:gd name="connsiteX7" fmla="*/ 8537201 w 9144000"/>
              <a:gd name="connsiteY7" fmla="*/ 6129000 h 6858000"/>
              <a:gd name="connsiteX8" fmla="*/ 8537201 w 9144000"/>
              <a:gd name="connsiteY8" fmla="*/ 729000 h 6858000"/>
              <a:gd name="connsiteX9" fmla="*/ 606798 w 9144000"/>
              <a:gd name="connsiteY9" fmla="*/ 7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606798" y="729000"/>
                </a:moveTo>
                <a:lnTo>
                  <a:pt x="606798" y="6129000"/>
                </a:lnTo>
                <a:lnTo>
                  <a:pt x="8537201" y="6129000"/>
                </a:lnTo>
                <a:lnTo>
                  <a:pt x="8537201" y="729000"/>
                </a:lnTo>
                <a:lnTo>
                  <a:pt x="606798" y="729000"/>
                </a:lnTo>
                <a:close/>
              </a:path>
            </a:pathLst>
          </a:custGeom>
          <a:solidFill>
            <a:srgbClr val="ED7D31"/>
          </a:solidFill>
          <a:ln w="76200">
            <a:solidFill>
              <a:srgbClr val="ED7D3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6798" y="799434"/>
            <a:ext cx="7930403" cy="5314149"/>
          </a:xfrm>
          <a:noFill/>
          <a:ln w="76200">
            <a:noFill/>
          </a:ln>
        </p:spPr>
        <p:txBody>
          <a:bodyPr>
            <a:normAutofit/>
          </a:bodyPr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309" y="4799328"/>
            <a:ext cx="2407282" cy="1357685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51" y="6228051"/>
            <a:ext cx="915198" cy="515481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825531"/>
            <a:ext cx="3232150" cy="1345286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557485" y="6142499"/>
            <a:ext cx="4619918" cy="748620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テキスト ボックス 7"/>
          <p:cNvSpPr txBox="1"/>
          <p:nvPr userDrawn="1"/>
        </p:nvSpPr>
        <p:spPr>
          <a:xfrm>
            <a:off x="1041131" y="6250613"/>
            <a:ext cx="2639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試行版</a:t>
            </a:r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900" dirty="0" smtClean="0">
                <a:solidFill>
                  <a:schemeClr val="tx1"/>
                </a:solidFill>
              </a:rPr>
              <a:t>©2019</a:t>
            </a:r>
            <a:r>
              <a:rPr lang="ja-JP" altLang="en-US" sz="900" dirty="0" smtClean="0">
                <a:solidFill>
                  <a:schemeClr val="tx1"/>
                </a:solidFill>
              </a:rPr>
              <a:t>教育ネット</a:t>
            </a:r>
            <a:endParaRPr lang="en-US" altLang="ja-JP" sz="9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231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D90D8-D151-455B-8A19-D96C10F24CC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正方形/長方形 10"/>
          <p:cNvSpPr/>
          <p:nvPr userDrawn="1"/>
        </p:nvSpPr>
        <p:spPr>
          <a:xfrm>
            <a:off x="91440" y="304800"/>
            <a:ext cx="8976360" cy="91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94" y="369701"/>
            <a:ext cx="987588" cy="1211772"/>
          </a:xfrm>
          <a:prstGeom prst="rect">
            <a:avLst/>
          </a:prstGeom>
        </p:spPr>
      </p:pic>
      <p:sp>
        <p:nvSpPr>
          <p:cNvPr id="6" name="Content Placeholder 2" hidden="1"/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7886701" cy="4351338"/>
          </a:xfrm>
        </p:spPr>
        <p:txBody>
          <a:bodyPr/>
          <a:lstStyle>
            <a:lvl1pPr marL="0" indent="0">
              <a:buNone/>
              <a:defRPr sz="3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1109382" y="450475"/>
            <a:ext cx="7958418" cy="703823"/>
          </a:xfrm>
        </p:spPr>
        <p:txBody>
          <a:bodyPr>
            <a:noAutofit/>
          </a:bodyPr>
          <a:lstStyle>
            <a:lvl1pPr>
              <a:defRPr sz="4400" b="1">
                <a:latin typeface="+mj-ea"/>
                <a:ea typeface="+mj-ea"/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17081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ユーザー設定レイアウト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D90D8-D151-455B-8A19-D96C10F24CC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正方形/長方形 10"/>
          <p:cNvSpPr/>
          <p:nvPr userDrawn="1"/>
        </p:nvSpPr>
        <p:spPr>
          <a:xfrm>
            <a:off x="91440" y="304800"/>
            <a:ext cx="8976360" cy="914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776" y="357313"/>
            <a:ext cx="1219531" cy="116509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7886701" cy="4351338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161364" y="345516"/>
            <a:ext cx="7958418" cy="784598"/>
          </a:xfrm>
        </p:spPr>
        <p:txBody>
          <a:bodyPr>
            <a:noAutofit/>
          </a:bodyPr>
          <a:lstStyle>
            <a:lvl1pPr>
              <a:defRPr sz="4400" b="1">
                <a:latin typeface="+mj-ea"/>
                <a:ea typeface="+mj-ea"/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2845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73105" y="6420745"/>
            <a:ext cx="2057400" cy="365125"/>
          </a:xfrm>
        </p:spPr>
        <p:txBody>
          <a:bodyPr/>
          <a:lstStyle/>
          <a:p>
            <a:fld id="{E94D90D8-D151-455B-8A19-D96C10F24CC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914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D90D8-D151-455B-8A19-D96C10F24CC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正方形/長方形 10"/>
          <p:cNvSpPr/>
          <p:nvPr userDrawn="1"/>
        </p:nvSpPr>
        <p:spPr>
          <a:xfrm>
            <a:off x="91440" y="304800"/>
            <a:ext cx="8976360" cy="91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94" y="369701"/>
            <a:ext cx="987588" cy="121177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7886701" cy="4351338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1109382" y="450475"/>
            <a:ext cx="7958418" cy="703823"/>
          </a:xfrm>
        </p:spPr>
        <p:txBody>
          <a:bodyPr>
            <a:noAutofit/>
          </a:bodyPr>
          <a:lstStyle>
            <a:lvl1pPr>
              <a:defRPr sz="4400" b="1">
                <a:latin typeface="+mj-ea"/>
                <a:ea typeface="+mj-ea"/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10341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ユーザー設定レイアウト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D90D8-D151-455B-8A19-D96C10F24CC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正方形/長方形 10"/>
          <p:cNvSpPr/>
          <p:nvPr userDrawn="1"/>
        </p:nvSpPr>
        <p:spPr>
          <a:xfrm>
            <a:off x="91440" y="304800"/>
            <a:ext cx="897636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467" y="434340"/>
            <a:ext cx="1168840" cy="108889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7886701" cy="4351338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15152" y="402240"/>
            <a:ext cx="7958418" cy="784598"/>
          </a:xfrm>
        </p:spPr>
        <p:txBody>
          <a:bodyPr>
            <a:noAutofit/>
          </a:bodyPr>
          <a:lstStyle>
            <a:lvl1pPr>
              <a:defRPr sz="4400" b="1">
                <a:latin typeface="+mj-ea"/>
                <a:ea typeface="+mj-ea"/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5957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ユーザー設定レイアウト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D90D8-D151-455B-8A19-D96C10F24CC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正方形/長方形 10"/>
          <p:cNvSpPr/>
          <p:nvPr userDrawn="1"/>
        </p:nvSpPr>
        <p:spPr>
          <a:xfrm>
            <a:off x="91440" y="304800"/>
            <a:ext cx="8976360" cy="914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776" y="357313"/>
            <a:ext cx="1219531" cy="116509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7886701" cy="4351338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161364" y="345516"/>
            <a:ext cx="7958418" cy="784598"/>
          </a:xfrm>
        </p:spPr>
        <p:txBody>
          <a:bodyPr>
            <a:noAutofit/>
          </a:bodyPr>
          <a:lstStyle>
            <a:lvl1pPr>
              <a:defRPr sz="4400" b="1">
                <a:latin typeface="+mj-ea"/>
                <a:ea typeface="+mj-ea"/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85593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73105" y="6420745"/>
            <a:ext cx="2057400" cy="365125"/>
          </a:xfrm>
        </p:spPr>
        <p:txBody>
          <a:bodyPr/>
          <a:lstStyle/>
          <a:p>
            <a:fld id="{E94D90D8-D151-455B-8A19-D96C10F24CC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698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6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D90D8-D151-455B-8A19-D96C10F24CC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54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D90D8-D151-455B-8A19-D96C10F24CC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60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4D90D8-D151-455B-8A19-D96C10F24CC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218" y="4895378"/>
            <a:ext cx="5670816" cy="180137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7886701" cy="4351338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テキスト ボックス 6"/>
          <p:cNvSpPr txBox="1"/>
          <p:nvPr userDrawn="1"/>
        </p:nvSpPr>
        <p:spPr>
          <a:xfrm>
            <a:off x="2003611" y="447677"/>
            <a:ext cx="5245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b="1" dirty="0"/>
              <a:t>まとめ</a:t>
            </a:r>
          </a:p>
        </p:txBody>
      </p:sp>
    </p:spTree>
    <p:extLst>
      <p:ext uri="{BB962C8B-B14F-4D97-AF65-F5344CB8AC3E}">
        <p14:creationId xmlns:p14="http://schemas.microsoft.com/office/powerpoint/2010/main" val="4023438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>
            <a:spLocks/>
          </p:cNvSpPr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606798 w 9144000"/>
              <a:gd name="connsiteY5" fmla="*/ 729000 h 6858000"/>
              <a:gd name="connsiteX6" fmla="*/ 606798 w 9144000"/>
              <a:gd name="connsiteY6" fmla="*/ 6129000 h 6858000"/>
              <a:gd name="connsiteX7" fmla="*/ 8537201 w 9144000"/>
              <a:gd name="connsiteY7" fmla="*/ 6129000 h 6858000"/>
              <a:gd name="connsiteX8" fmla="*/ 8537201 w 9144000"/>
              <a:gd name="connsiteY8" fmla="*/ 729000 h 6858000"/>
              <a:gd name="connsiteX9" fmla="*/ 606798 w 9144000"/>
              <a:gd name="connsiteY9" fmla="*/ 7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606798" y="729000"/>
                </a:moveTo>
                <a:lnTo>
                  <a:pt x="606798" y="6129000"/>
                </a:lnTo>
                <a:lnTo>
                  <a:pt x="8537201" y="6129000"/>
                </a:lnTo>
                <a:lnTo>
                  <a:pt x="8537201" y="729000"/>
                </a:lnTo>
                <a:lnTo>
                  <a:pt x="606798" y="729000"/>
                </a:lnTo>
                <a:close/>
              </a:path>
            </a:pathLst>
          </a:custGeom>
          <a:solidFill>
            <a:srgbClr val="ED7D31"/>
          </a:solidFill>
          <a:ln w="76200">
            <a:solidFill>
              <a:srgbClr val="ED7D3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6798" y="799434"/>
            <a:ext cx="7930403" cy="5314149"/>
          </a:xfrm>
          <a:noFill/>
          <a:ln w="76200">
            <a:noFill/>
          </a:ln>
        </p:spPr>
        <p:txBody>
          <a:bodyPr>
            <a:normAutofit/>
          </a:bodyPr>
          <a:lstStyle>
            <a:lvl1pPr algn="ctr">
              <a:defRPr sz="60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309" y="4799328"/>
            <a:ext cx="2407282" cy="1357685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51" y="6228051"/>
            <a:ext cx="915198" cy="515481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825531"/>
            <a:ext cx="3232150" cy="1345286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557485" y="6142499"/>
            <a:ext cx="4619918" cy="748620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ja-JP" altLang="en-US" dirty="0"/>
              <a:t>マスター テキストの書式設定</a:t>
            </a:r>
            <a:endParaRPr lang="en-US" dirty="0"/>
          </a:p>
        </p:txBody>
      </p:sp>
      <p:sp>
        <p:nvSpPr>
          <p:cNvPr id="10" name="テキスト ボックス 9"/>
          <p:cNvSpPr txBox="1"/>
          <p:nvPr userDrawn="1"/>
        </p:nvSpPr>
        <p:spPr>
          <a:xfrm>
            <a:off x="1041131" y="6250613"/>
            <a:ext cx="2639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試行版</a:t>
            </a:r>
            <a:endParaRPr lang="en-US" altLang="ja-JP" dirty="0" smtClean="0">
              <a:solidFill>
                <a:prstClr val="black"/>
              </a:solidFill>
            </a:endParaRPr>
          </a:p>
          <a:p>
            <a:r>
              <a:rPr lang="en-US" altLang="ja-JP" sz="900" dirty="0" smtClean="0">
                <a:solidFill>
                  <a:prstClr val="black"/>
                </a:solidFill>
              </a:rPr>
              <a:t>©2019</a:t>
            </a:r>
            <a:r>
              <a:rPr lang="ja-JP" altLang="en-US" sz="900" dirty="0" smtClean="0">
                <a:solidFill>
                  <a:prstClr val="black"/>
                </a:solidFill>
              </a:rPr>
              <a:t>教育ネット</a:t>
            </a:r>
            <a:endParaRPr lang="en-US" altLang="ja-JP" sz="9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16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0907" y="637840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D90D8-D151-455B-8A19-D96C10F24CC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51" y="6228051"/>
            <a:ext cx="915198" cy="515481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 userDrawn="1"/>
        </p:nvSpPr>
        <p:spPr>
          <a:xfrm>
            <a:off x="1041131" y="6250613"/>
            <a:ext cx="2639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試行版</a:t>
            </a:r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900" dirty="0" smtClean="0">
                <a:solidFill>
                  <a:prstClr val="black">
                    <a:tint val="75000"/>
                  </a:prstClr>
                </a:solidFill>
              </a:rPr>
              <a:t>©2019</a:t>
            </a:r>
            <a:r>
              <a:rPr lang="ja-JP" altLang="en-US" sz="900" dirty="0" smtClean="0">
                <a:solidFill>
                  <a:prstClr val="black">
                    <a:tint val="75000"/>
                  </a:prstClr>
                </a:solidFill>
              </a:rPr>
              <a:t>教育ネット</a:t>
            </a:r>
            <a:endParaRPr lang="en-US" altLang="ja-JP" sz="900" dirty="0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26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2" r:id="rId2"/>
    <p:sldLayoutId id="2147483923" r:id="rId3"/>
    <p:sldLayoutId id="2147483928" r:id="rId4"/>
    <p:sldLayoutId id="2147483935" r:id="rId5"/>
    <p:sldLayoutId id="2147483940" r:id="rId6"/>
    <p:sldLayoutId id="2147483941" r:id="rId7"/>
    <p:sldLayoutId id="214748394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0907" y="637840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D90D8-D151-455B-8A19-D96C10F24CC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51" y="6228051"/>
            <a:ext cx="915198" cy="515481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 userDrawn="1"/>
        </p:nvSpPr>
        <p:spPr>
          <a:xfrm>
            <a:off x="1041131" y="6250613"/>
            <a:ext cx="2639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試行版</a:t>
            </a:r>
            <a:endParaRPr lang="en-US" altLang="ja-JP" dirty="0" smtClean="0">
              <a:solidFill>
                <a:prstClr val="black"/>
              </a:solidFill>
            </a:endParaRPr>
          </a:p>
          <a:p>
            <a:r>
              <a:rPr lang="en-US" altLang="ja-JP" sz="900" dirty="0" smtClean="0">
                <a:solidFill>
                  <a:prstClr val="black">
                    <a:tint val="75000"/>
                  </a:prstClr>
                </a:solidFill>
              </a:rPr>
              <a:t>©2019</a:t>
            </a:r>
            <a:r>
              <a:rPr lang="ja-JP" altLang="en-US" sz="900" dirty="0" smtClean="0">
                <a:solidFill>
                  <a:prstClr val="black">
                    <a:tint val="75000"/>
                  </a:prstClr>
                </a:solidFill>
              </a:rPr>
              <a:t>教育ネット</a:t>
            </a:r>
            <a:endParaRPr lang="en-US" altLang="ja-JP" sz="900" dirty="0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065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9"/>
          <p:cNvSpPr txBox="1"/>
          <p:nvPr/>
        </p:nvSpPr>
        <p:spPr>
          <a:xfrm>
            <a:off x="467751" y="1139705"/>
            <a:ext cx="7472502" cy="1249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4000" dirty="0">
                <a:solidFill>
                  <a:srgbClr val="4472C4">
                    <a:lumMod val="50000"/>
                  </a:srgbClr>
                </a:solidFill>
                <a:latin typeface="HGPSoeiKakugothicUB" pitchFamily="50" charset="-128"/>
                <a:ea typeface="HGPSoeiKakugothicUB" pitchFamily="50" charset="-128"/>
              </a:rPr>
              <a:t>ともに学ぶ。考える。</a:t>
            </a:r>
            <a:endParaRPr lang="en-US" altLang="ja-JP" sz="4000" dirty="0">
              <a:solidFill>
                <a:srgbClr val="4472C4">
                  <a:lumMod val="50000"/>
                </a:srgbClr>
              </a:solidFill>
              <a:latin typeface="HGPSoeiKakugothicUB" pitchFamily="50" charset="-128"/>
              <a:ea typeface="HGPSoeiKakugothicUB" pitchFamily="50" charset="-128"/>
            </a:endParaRPr>
          </a:p>
          <a:p>
            <a:pPr>
              <a:lnSpc>
                <a:spcPct val="80000"/>
              </a:lnSpc>
            </a:pPr>
            <a:r>
              <a:rPr lang="ja-JP" altLang="en-US" sz="540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SoeiKakugothicUB" pitchFamily="50" charset="-128"/>
                <a:ea typeface="HGPSoeiKakugothicUB" pitchFamily="50" charset="-128"/>
              </a:rPr>
              <a:t>インターネット安全教室</a:t>
            </a:r>
            <a:endParaRPr lang="en-US" sz="5400" dirty="0"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SoeiKakugothicUB" pitchFamily="50" charset="-128"/>
              <a:ea typeface="HGPSoeiKakugothicUB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37" y="181765"/>
            <a:ext cx="1713796" cy="429963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2026" y="5942519"/>
            <a:ext cx="648610" cy="795376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467751" y="2463698"/>
            <a:ext cx="8522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～大人もこどもも一緒に学び、考える。インターネットとのつきあい方～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264" y="927724"/>
            <a:ext cx="1423150" cy="1447380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264" y="5433657"/>
            <a:ext cx="4943485" cy="1245872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4938406" y="145587"/>
            <a:ext cx="4205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05_</a:t>
            </a:r>
            <a:r>
              <a:rPr lang="ja-JP" altLang="en-US" dirty="0">
                <a:solidFill>
                  <a:prstClr val="black"/>
                </a:solidFill>
              </a:rPr>
              <a:t>標語を作ろう！</a:t>
            </a:r>
            <a:r>
              <a:rPr lang="en-US" altLang="ja-JP" dirty="0">
                <a:solidFill>
                  <a:prstClr val="black"/>
                </a:solidFill>
              </a:rPr>
              <a:t>_01_</a:t>
            </a:r>
            <a:r>
              <a:rPr lang="ja-JP" altLang="en-US" dirty="0">
                <a:solidFill>
                  <a:prstClr val="black"/>
                </a:solidFill>
              </a:rPr>
              <a:t>小学校</a:t>
            </a:r>
            <a:r>
              <a:rPr lang="en-US" altLang="ja-JP" dirty="0">
                <a:solidFill>
                  <a:prstClr val="black"/>
                </a:solidFill>
              </a:rPr>
              <a:t>1~3</a:t>
            </a:r>
            <a:r>
              <a:rPr lang="ja-JP" altLang="en-US" dirty="0">
                <a:solidFill>
                  <a:prstClr val="black"/>
                </a:solidFill>
              </a:rPr>
              <a:t>年生</a:t>
            </a:r>
          </a:p>
        </p:txBody>
      </p:sp>
    </p:spTree>
    <p:extLst>
      <p:ext uri="{BB962C8B-B14F-4D97-AF65-F5344CB8AC3E}">
        <p14:creationId xmlns:p14="http://schemas.microsoft.com/office/powerpoint/2010/main" val="184979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000" dirty="0"/>
              <a:t>みんな</a:t>
            </a:r>
            <a:r>
              <a:rPr lang="ja-JP" altLang="en-US" sz="4000" dirty="0" smtClean="0"/>
              <a:t>の ひょうごを 見て</a:t>
            </a:r>
            <a:r>
              <a:rPr lang="ja-JP" altLang="en-US" sz="4000" dirty="0" smtClean="0"/>
              <a:t>みよう</a:t>
            </a:r>
            <a:endParaRPr kumimoji="1" lang="ja-JP" altLang="en-US" sz="40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="" xmlns:a16="http://schemas.microsoft.com/office/drawing/2014/main" id="{60A18FC8-A677-45EF-AD9C-FD029B5490CA}"/>
              </a:ext>
            </a:extLst>
          </p:cNvPr>
          <p:cNvSpPr txBox="1"/>
          <p:nvPr/>
        </p:nvSpPr>
        <p:spPr>
          <a:xfrm>
            <a:off x="3280699" y="5056142"/>
            <a:ext cx="3483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+mj-ea"/>
                <a:ea typeface="+mj-ea"/>
              </a:rPr>
              <a:t>第</a:t>
            </a:r>
            <a:r>
              <a:rPr lang="en-US" altLang="ja-JP" sz="1200" dirty="0">
                <a:latin typeface="+mj-ea"/>
                <a:ea typeface="+mj-ea"/>
              </a:rPr>
              <a:t>14</a:t>
            </a:r>
            <a:r>
              <a:rPr lang="ja-JP" altLang="en-US" sz="1200" dirty="0">
                <a:latin typeface="+mj-ea"/>
                <a:ea typeface="+mj-ea"/>
              </a:rPr>
              <a:t>回</a:t>
            </a:r>
            <a:r>
              <a:rPr lang="en-US" altLang="ja-JP" sz="1200" dirty="0">
                <a:latin typeface="+mj-ea"/>
                <a:ea typeface="+mj-ea"/>
              </a:rPr>
              <a:t>IPA</a:t>
            </a:r>
            <a:r>
              <a:rPr lang="ja-JP" altLang="en-US" sz="1200" dirty="0">
                <a:latin typeface="+mj-ea"/>
                <a:ea typeface="+mj-ea"/>
              </a:rPr>
              <a:t>「ひろげよう情報モラル・</a:t>
            </a:r>
            <a:endParaRPr lang="en-US" altLang="ja-JP" sz="1200" dirty="0">
              <a:latin typeface="+mj-ea"/>
              <a:ea typeface="+mj-ea"/>
            </a:endParaRPr>
          </a:p>
          <a:p>
            <a:r>
              <a:rPr lang="ja-JP" altLang="en-US" sz="1200" dirty="0">
                <a:latin typeface="+mj-ea"/>
                <a:ea typeface="+mj-ea"/>
              </a:rPr>
              <a:t>セキュリティコンクール」</a:t>
            </a:r>
            <a:r>
              <a:rPr lang="en-US" altLang="ja-JP" sz="1200" dirty="0">
                <a:latin typeface="+mj-ea"/>
                <a:ea typeface="+mj-ea"/>
              </a:rPr>
              <a:t>2018</a:t>
            </a:r>
            <a:r>
              <a:rPr lang="ja-JP" altLang="en-US" sz="1200" dirty="0">
                <a:latin typeface="+mj-ea"/>
                <a:ea typeface="+mj-ea"/>
              </a:rPr>
              <a:t>　</a:t>
            </a:r>
            <a:endParaRPr lang="en-US" altLang="ja-JP" sz="1200" dirty="0">
              <a:latin typeface="+mj-ea"/>
              <a:ea typeface="+mj-ea"/>
            </a:endParaRPr>
          </a:p>
          <a:p>
            <a:r>
              <a:rPr lang="ja-JP" altLang="en-US" sz="1200" dirty="0">
                <a:latin typeface="+mj-ea"/>
                <a:ea typeface="+mj-ea"/>
              </a:rPr>
              <a:t>標語部門　優秀賞</a:t>
            </a:r>
            <a:endParaRPr lang="en-US" altLang="zh-TW" sz="1200" dirty="0">
              <a:latin typeface="+mj-ea"/>
              <a:ea typeface="+mj-ea"/>
            </a:endParaRPr>
          </a:p>
          <a:p>
            <a:r>
              <a:rPr lang="zh-TW" altLang="en-US" sz="1200" dirty="0">
                <a:latin typeface="+mj-ea"/>
                <a:ea typeface="+mj-ea"/>
              </a:rPr>
              <a:t>鹿児島県 鹿児島市立伊敷</a:t>
            </a:r>
            <a:r>
              <a:rPr lang="ja-JP" altLang="en-US" sz="1200" dirty="0">
                <a:latin typeface="+mj-ea"/>
                <a:ea typeface="+mj-ea"/>
              </a:rPr>
              <a:t>小学校 </a:t>
            </a:r>
            <a:r>
              <a:rPr lang="en-US" altLang="ja-JP" sz="1200" dirty="0">
                <a:latin typeface="+mj-ea"/>
                <a:ea typeface="+mj-ea"/>
              </a:rPr>
              <a:t>1</a:t>
            </a:r>
            <a:r>
              <a:rPr lang="ja-JP" altLang="en-US" sz="1200" dirty="0">
                <a:latin typeface="+mj-ea"/>
                <a:ea typeface="+mj-ea"/>
              </a:rPr>
              <a:t>年</a:t>
            </a:r>
            <a:r>
              <a:rPr lang="en-US" altLang="ja-JP" sz="1200" dirty="0">
                <a:latin typeface="+mj-ea"/>
                <a:ea typeface="+mj-ea"/>
              </a:rPr>
              <a:t>(</a:t>
            </a:r>
            <a:r>
              <a:rPr lang="ja-JP" altLang="en-US" sz="1200" dirty="0">
                <a:latin typeface="+mj-ea"/>
                <a:ea typeface="+mj-ea"/>
              </a:rPr>
              <a:t>当時）</a:t>
            </a:r>
            <a:endParaRPr lang="en-US" altLang="ja-JP" sz="1200" dirty="0">
              <a:latin typeface="+mj-ea"/>
              <a:ea typeface="+mj-ea"/>
            </a:endParaRPr>
          </a:p>
          <a:p>
            <a:r>
              <a:rPr lang="zh-TW" altLang="en-US" sz="1200" dirty="0">
                <a:latin typeface="+mj-ea"/>
                <a:ea typeface="+mj-ea"/>
              </a:rPr>
              <a:t>小野　心裕</a:t>
            </a:r>
            <a:r>
              <a:rPr lang="ja-JP" altLang="en-US" sz="1200" dirty="0" err="1">
                <a:latin typeface="+mj-ea"/>
                <a:ea typeface="+mj-ea"/>
              </a:rPr>
              <a:t>さん</a:t>
            </a:r>
            <a:endParaRPr lang="en-US" altLang="ja-JP" sz="1200" dirty="0">
              <a:latin typeface="+mj-ea"/>
              <a:ea typeface="+mj-ea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="" xmlns:a16="http://schemas.microsoft.com/office/drawing/2014/main" id="{6E2A6444-B3CC-4BB2-9FCA-B15CE43563C7}"/>
              </a:ext>
            </a:extLst>
          </p:cNvPr>
          <p:cNvSpPr txBox="1"/>
          <p:nvPr/>
        </p:nvSpPr>
        <p:spPr>
          <a:xfrm>
            <a:off x="452142" y="5119990"/>
            <a:ext cx="280051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+mj-ea"/>
                <a:ea typeface="+mj-ea"/>
              </a:rPr>
              <a:t>第</a:t>
            </a:r>
            <a:r>
              <a:rPr lang="en-US" altLang="ja-JP" sz="1200" dirty="0">
                <a:latin typeface="+mj-ea"/>
                <a:ea typeface="+mj-ea"/>
              </a:rPr>
              <a:t>14</a:t>
            </a:r>
            <a:r>
              <a:rPr lang="ja-JP" altLang="en-US" sz="1200" dirty="0">
                <a:latin typeface="+mj-ea"/>
                <a:ea typeface="+mj-ea"/>
              </a:rPr>
              <a:t>回</a:t>
            </a:r>
            <a:r>
              <a:rPr lang="en-US" altLang="ja-JP" sz="1200" dirty="0">
                <a:latin typeface="+mj-ea"/>
                <a:ea typeface="+mj-ea"/>
              </a:rPr>
              <a:t>IPA</a:t>
            </a:r>
            <a:r>
              <a:rPr lang="ja-JP" altLang="en-US" sz="1200" dirty="0">
                <a:latin typeface="+mj-ea"/>
                <a:ea typeface="+mj-ea"/>
              </a:rPr>
              <a:t>「ひろげよう情報モラル・セキュリティコンクール」</a:t>
            </a:r>
            <a:r>
              <a:rPr lang="en-US" altLang="ja-JP" sz="1200" dirty="0">
                <a:latin typeface="+mj-ea"/>
                <a:ea typeface="+mj-ea"/>
              </a:rPr>
              <a:t>2018</a:t>
            </a:r>
            <a:r>
              <a:rPr lang="ja-JP" altLang="en-US" sz="1200" dirty="0">
                <a:latin typeface="+mj-ea"/>
                <a:ea typeface="+mj-ea"/>
              </a:rPr>
              <a:t>　</a:t>
            </a:r>
            <a:endParaRPr lang="en-US" altLang="ja-JP" sz="1200" dirty="0">
              <a:latin typeface="+mj-ea"/>
              <a:ea typeface="+mj-ea"/>
            </a:endParaRPr>
          </a:p>
          <a:p>
            <a:r>
              <a:rPr lang="ja-JP" altLang="en-US" sz="1200" dirty="0">
                <a:latin typeface="+mj-ea"/>
                <a:ea typeface="+mj-ea"/>
              </a:rPr>
              <a:t>標語部門　優秀賞</a:t>
            </a:r>
            <a:endParaRPr lang="en-US" altLang="zh-TW" sz="1200" dirty="0">
              <a:latin typeface="+mj-ea"/>
              <a:ea typeface="+mj-ea"/>
            </a:endParaRPr>
          </a:p>
          <a:p>
            <a:r>
              <a:rPr lang="zh-TW" altLang="en-US" sz="1200" dirty="0">
                <a:latin typeface="+mj-ea"/>
                <a:ea typeface="+mj-ea"/>
              </a:rPr>
              <a:t>兵庫県 雲雀丘学園小学校</a:t>
            </a:r>
            <a:r>
              <a:rPr lang="ja-JP" altLang="en-US" sz="1200" dirty="0">
                <a:latin typeface="+mj-ea"/>
                <a:ea typeface="+mj-ea"/>
              </a:rPr>
              <a:t> </a:t>
            </a:r>
            <a:r>
              <a:rPr lang="en-US" altLang="ja-JP" sz="1200" dirty="0">
                <a:latin typeface="+mj-ea"/>
                <a:ea typeface="+mj-ea"/>
              </a:rPr>
              <a:t>3</a:t>
            </a:r>
            <a:r>
              <a:rPr lang="ja-JP" altLang="en-US" sz="1200" dirty="0">
                <a:latin typeface="+mj-ea"/>
                <a:ea typeface="+mj-ea"/>
              </a:rPr>
              <a:t>年</a:t>
            </a:r>
            <a:r>
              <a:rPr lang="en-US" altLang="ja-JP" sz="1200" dirty="0">
                <a:latin typeface="+mj-ea"/>
                <a:ea typeface="+mj-ea"/>
              </a:rPr>
              <a:t>(</a:t>
            </a:r>
            <a:r>
              <a:rPr lang="ja-JP" altLang="en-US" sz="1200" dirty="0">
                <a:latin typeface="+mj-ea"/>
                <a:ea typeface="+mj-ea"/>
              </a:rPr>
              <a:t>当時）</a:t>
            </a:r>
            <a:endParaRPr lang="en-US" altLang="ja-JP" sz="1200" dirty="0">
              <a:latin typeface="+mj-ea"/>
              <a:ea typeface="+mj-ea"/>
            </a:endParaRPr>
          </a:p>
          <a:p>
            <a:r>
              <a:rPr lang="zh-TW" altLang="en-US" sz="1200" dirty="0">
                <a:latin typeface="+mj-ea"/>
                <a:ea typeface="+mj-ea"/>
              </a:rPr>
              <a:t>向井　陸人</a:t>
            </a:r>
            <a:r>
              <a:rPr lang="ja-JP" altLang="en-US" sz="1200" dirty="0" err="1">
                <a:latin typeface="+mj-ea"/>
                <a:ea typeface="+mj-ea"/>
              </a:rPr>
              <a:t>さん</a:t>
            </a:r>
            <a:r>
              <a:rPr lang="zh-TW" altLang="en-US" sz="1200" dirty="0">
                <a:latin typeface="+mj-ea"/>
                <a:ea typeface="+mj-ea"/>
              </a:rPr>
              <a:t> </a:t>
            </a:r>
            <a:endParaRPr kumimoji="1" lang="ja-JP" altLang="en-US" sz="1200" dirty="0">
              <a:latin typeface="+mj-ea"/>
              <a:ea typeface="+mj-ea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6159357" y="1554359"/>
            <a:ext cx="2930055" cy="4612071"/>
            <a:chOff x="8039459" y="1274527"/>
            <a:chExt cx="3100047" cy="4703935"/>
          </a:xfrm>
        </p:grpSpPr>
        <p:grpSp>
          <p:nvGrpSpPr>
            <p:cNvPr id="20" name="グループ化 19">
              <a:extLst>
                <a:ext uri="{FF2B5EF4-FFF2-40B4-BE49-F238E27FC236}">
                  <a16:creationId xmlns="" xmlns:a16="http://schemas.microsoft.com/office/drawing/2014/main" id="{667DB6DF-F836-4238-AF5F-23AD5CF330E6}"/>
                </a:ext>
              </a:extLst>
            </p:cNvPr>
            <p:cNvGrpSpPr/>
            <p:nvPr/>
          </p:nvGrpSpPr>
          <p:grpSpPr>
            <a:xfrm>
              <a:off x="8039459" y="1274527"/>
              <a:ext cx="3100047" cy="4703935"/>
              <a:chOff x="6064469" y="1207767"/>
              <a:chExt cx="2800510" cy="4084192"/>
            </a:xfrm>
            <a:solidFill>
              <a:schemeClr val="bg1"/>
            </a:solidFill>
          </p:grpSpPr>
          <p:sp>
            <p:nvSpPr>
              <p:cNvPr id="16" name="スクロール: 縦 15">
                <a:extLst>
                  <a:ext uri="{FF2B5EF4-FFF2-40B4-BE49-F238E27FC236}">
                    <a16:creationId xmlns="" xmlns:a16="http://schemas.microsoft.com/office/drawing/2014/main" id="{1597C854-2685-4FF6-B60A-33F27C29EC9F}"/>
                  </a:ext>
                </a:extLst>
              </p:cNvPr>
              <p:cNvSpPr/>
              <p:nvPr/>
            </p:nvSpPr>
            <p:spPr>
              <a:xfrm>
                <a:off x="6064469" y="1207767"/>
                <a:ext cx="2800510" cy="4084192"/>
              </a:xfrm>
              <a:prstGeom prst="verticalScroll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7" name="テキスト ボックス 16">
                <a:extLst>
                  <a:ext uri="{FF2B5EF4-FFF2-40B4-BE49-F238E27FC236}">
                    <a16:creationId xmlns="" xmlns:a16="http://schemas.microsoft.com/office/drawing/2014/main" id="{9C332699-084C-43EA-9C3C-AEF890DA4512}"/>
                  </a:ext>
                </a:extLst>
              </p:cNvPr>
              <p:cNvSpPr txBox="1"/>
              <p:nvPr/>
            </p:nvSpPr>
            <p:spPr>
              <a:xfrm>
                <a:off x="7824538" y="1558412"/>
                <a:ext cx="588338" cy="3539028"/>
              </a:xfrm>
              <a:prstGeom prst="rect">
                <a:avLst/>
              </a:prstGeom>
              <a:grpFill/>
            </p:spPr>
            <p:txBody>
              <a:bodyPr vert="eaVert" wrap="square" rtlCol="0">
                <a:spAutoFit/>
              </a:bodyPr>
              <a:lstStyle/>
              <a:p>
                <a:r>
                  <a:rPr kumimoji="1" lang="ja-JP" altLang="en-US" sz="2800" dirty="0">
                    <a:latin typeface="+mj-ea"/>
                    <a:ea typeface="+mj-ea"/>
                  </a:rPr>
                  <a:t>ひょう</a:t>
                </a:r>
                <a:r>
                  <a:rPr lang="ja-JP" altLang="en-US" sz="2800" dirty="0">
                    <a:latin typeface="+mj-ea"/>
                    <a:ea typeface="+mj-ea"/>
                  </a:rPr>
                  <a:t>ご</a:t>
                </a:r>
                <a:r>
                  <a:rPr kumimoji="1" lang="ja-JP" altLang="en-US" sz="2800" dirty="0" smtClean="0">
                    <a:latin typeface="+mj-ea"/>
                    <a:ea typeface="+mj-ea"/>
                  </a:rPr>
                  <a:t>の ポイント</a:t>
                </a:r>
                <a:endParaRPr kumimoji="1" lang="ja-JP" altLang="en-US" sz="2800" dirty="0">
                  <a:latin typeface="+mj-ea"/>
                  <a:ea typeface="+mj-ea"/>
                </a:endParaRPr>
              </a:p>
            </p:txBody>
          </p:sp>
        </p:grpSp>
        <p:sp>
          <p:nvSpPr>
            <p:cNvPr id="24" name="テキスト ボックス 23">
              <a:extLst>
                <a:ext uri="{FF2B5EF4-FFF2-40B4-BE49-F238E27FC236}">
                  <a16:creationId xmlns="" xmlns:a16="http://schemas.microsoft.com/office/drawing/2014/main" id="{0B38FF08-1B97-4930-B69D-A42062ADABDE}"/>
                </a:ext>
              </a:extLst>
            </p:cNvPr>
            <p:cNvSpPr txBox="1"/>
            <p:nvPr/>
          </p:nvSpPr>
          <p:spPr>
            <a:xfrm>
              <a:off x="8395071" y="1837552"/>
              <a:ext cx="1563038" cy="391687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ja-JP" altLang="en-US" sz="2800" b="1" dirty="0">
                  <a:latin typeface="+mj-ea"/>
                  <a:ea typeface="+mj-ea"/>
                </a:rPr>
                <a:t>一、リズムよく</a:t>
              </a:r>
              <a:endParaRPr lang="en-US" altLang="ja-JP" sz="2800" b="1" dirty="0">
                <a:latin typeface="+mj-ea"/>
                <a:ea typeface="+mj-ea"/>
              </a:endParaRPr>
            </a:p>
            <a:p>
              <a:r>
                <a:rPr kumimoji="1" lang="ja-JP" altLang="en-US" sz="2800" b="1" dirty="0">
                  <a:latin typeface="+mj-ea"/>
                  <a:ea typeface="+mj-ea"/>
                </a:rPr>
                <a:t>二、</a:t>
              </a:r>
              <a:r>
                <a:rPr lang="ja-JP" altLang="en-US" sz="2800" b="1" dirty="0">
                  <a:latin typeface="+mj-ea"/>
                  <a:ea typeface="+mj-ea"/>
                </a:rPr>
                <a:t>じぶん</a:t>
              </a:r>
              <a:r>
                <a:rPr kumimoji="1" lang="ja-JP" altLang="en-US" sz="2800" b="1" dirty="0" smtClean="0">
                  <a:latin typeface="+mj-ea"/>
                  <a:ea typeface="+mj-ea"/>
                </a:rPr>
                <a:t>の ことば</a:t>
              </a:r>
              <a:r>
                <a:rPr kumimoji="1" lang="ja-JP" altLang="en-US" sz="2800" b="1" dirty="0">
                  <a:latin typeface="+mj-ea"/>
                  <a:ea typeface="+mj-ea"/>
                </a:rPr>
                <a:t>で</a:t>
              </a:r>
              <a:endParaRPr kumimoji="1" lang="en-US" altLang="ja-JP" sz="2800" b="1" dirty="0">
                <a:latin typeface="+mj-ea"/>
                <a:ea typeface="+mj-ea"/>
              </a:endParaRPr>
            </a:p>
            <a:p>
              <a:r>
                <a:rPr lang="ja-JP" altLang="en-US" sz="2800" b="1" dirty="0">
                  <a:latin typeface="+mj-ea"/>
                  <a:ea typeface="+mj-ea"/>
                </a:rPr>
                <a:t>三、わかりやすく</a:t>
              </a:r>
              <a:endParaRPr kumimoji="1" lang="ja-JP" altLang="en-US" sz="2800" b="1" dirty="0">
                <a:latin typeface="+mj-ea"/>
                <a:ea typeface="+mj-ea"/>
              </a:endParaRPr>
            </a:p>
          </p:txBody>
        </p:sp>
      </p:grp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009" y="1905832"/>
            <a:ext cx="2104776" cy="29846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9417" y="1905832"/>
            <a:ext cx="2085308" cy="29846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0006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 idx="4294967295"/>
          </p:nvPr>
        </p:nvSpPr>
        <p:spPr>
          <a:xfrm>
            <a:off x="0" y="400050"/>
            <a:ext cx="8534400" cy="928688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b="1" dirty="0"/>
              <a:t>コンクール</a:t>
            </a:r>
            <a:r>
              <a:rPr kumimoji="1" lang="ja-JP" altLang="en-US" b="1" dirty="0" smtClean="0"/>
              <a:t>に おうぼ して</a:t>
            </a:r>
            <a:r>
              <a:rPr kumimoji="1" lang="ja-JP" altLang="en-US" b="1" dirty="0"/>
              <a:t>みよう</a:t>
            </a:r>
          </a:p>
        </p:txBody>
      </p:sp>
      <p:pic>
        <p:nvPicPr>
          <p:cNvPr id="1032" name="Picture 8" descr="https://www.ipa.go.jp/security/event/hyogo/images/slide_201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1116" y="1329069"/>
            <a:ext cx="7708605" cy="396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角丸四角形 6"/>
          <p:cNvSpPr/>
          <p:nvPr/>
        </p:nvSpPr>
        <p:spPr>
          <a:xfrm>
            <a:off x="1111739" y="5432062"/>
            <a:ext cx="7615165" cy="1078466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 err="1">
                <a:solidFill>
                  <a:schemeClr val="tx1"/>
                </a:solidFill>
              </a:rPr>
              <a:t>まい</a:t>
            </a:r>
            <a:r>
              <a:rPr lang="ja-JP" altLang="en-US" sz="3200" b="1" dirty="0">
                <a:solidFill>
                  <a:schemeClr val="tx1"/>
                </a:solidFill>
              </a:rPr>
              <a:t>年</a:t>
            </a:r>
            <a:r>
              <a:rPr kumimoji="1" lang="ja-JP" altLang="en-US" sz="3200" b="1" dirty="0">
                <a:solidFill>
                  <a:schemeClr val="tx1"/>
                </a:solidFill>
              </a:rPr>
              <a:t>、やっているよ。</a:t>
            </a:r>
            <a:endParaRPr kumimoji="1" lang="en-US" altLang="ja-JP" sz="3200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3200" b="1" dirty="0">
                <a:solidFill>
                  <a:schemeClr val="tx1"/>
                </a:solidFill>
              </a:rPr>
              <a:t>ひょう</a:t>
            </a:r>
            <a:r>
              <a:rPr lang="ja-JP" altLang="en-US" sz="3200" b="1" dirty="0">
                <a:solidFill>
                  <a:schemeClr val="tx1"/>
                </a:solidFill>
              </a:rPr>
              <a:t>ご</a:t>
            </a:r>
            <a:r>
              <a:rPr kumimoji="1" lang="ja-JP" altLang="en-US" sz="3200" b="1" dirty="0" smtClean="0">
                <a:solidFill>
                  <a:schemeClr val="tx1"/>
                </a:solidFill>
              </a:rPr>
              <a:t>の </a:t>
            </a:r>
            <a:r>
              <a:rPr lang="ja-JP" altLang="en-US" sz="3200" b="1" dirty="0" smtClean="0">
                <a:solidFill>
                  <a:schemeClr val="tx1"/>
                </a:solidFill>
              </a:rPr>
              <a:t>ほか</a:t>
            </a:r>
            <a:r>
              <a:rPr kumimoji="1" lang="ja-JP" altLang="en-US" sz="3200" b="1" dirty="0">
                <a:solidFill>
                  <a:schemeClr val="tx1"/>
                </a:solidFill>
              </a:rPr>
              <a:t>に</a:t>
            </a:r>
            <a:r>
              <a:rPr kumimoji="1" lang="ja-JP" altLang="en-US" sz="3200" b="1" dirty="0" smtClean="0">
                <a:solidFill>
                  <a:schemeClr val="tx1"/>
                </a:solidFill>
              </a:rPr>
              <a:t>も いろいろ ある</a:t>
            </a:r>
            <a:r>
              <a:rPr kumimoji="1" lang="ja-JP" altLang="en-US" sz="3200" b="1" dirty="0">
                <a:solidFill>
                  <a:schemeClr val="tx1"/>
                </a:solidFill>
              </a:rPr>
              <a:t>よ</a:t>
            </a:r>
            <a:r>
              <a:rPr lang="ja-JP" altLang="en-US" sz="3200" b="1" dirty="0">
                <a:solidFill>
                  <a:schemeClr val="tx1"/>
                </a:solidFill>
              </a:rPr>
              <a:t>！</a:t>
            </a:r>
            <a:endParaRPr kumimoji="1" lang="en-US" altLang="ja-JP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8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気</a:t>
            </a:r>
            <a:r>
              <a:rPr kumimoji="1" lang="ja-JP" altLang="en-US" dirty="0" smtClean="0"/>
              <a:t>を つける</a:t>
            </a:r>
            <a:r>
              <a:rPr kumimoji="1" lang="ja-JP" altLang="en-US" dirty="0"/>
              <a:t>こと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3738578" y="1370182"/>
            <a:ext cx="2400229" cy="3258326"/>
            <a:chOff x="3810498" y="1428300"/>
            <a:chExt cx="2274005" cy="3218967"/>
          </a:xfrm>
        </p:grpSpPr>
        <p:pic>
          <p:nvPicPr>
            <p:cNvPr id="5" name="図 4">
              <a:extLst>
                <a:ext uri="{FF2B5EF4-FFF2-40B4-BE49-F238E27FC236}">
                  <a16:creationId xmlns="" xmlns:a16="http://schemas.microsoft.com/office/drawing/2014/main" id="{66322993-B518-45FC-8CCA-7BC97DCD1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498" y="1428300"/>
              <a:ext cx="2274005" cy="3218967"/>
            </a:xfrm>
            <a:prstGeom prst="rect">
              <a:avLst/>
            </a:prstGeom>
          </p:spPr>
        </p:pic>
        <p:sp>
          <p:nvSpPr>
            <p:cNvPr id="6" name="テキスト ボックス 5">
              <a:extLst>
                <a:ext uri="{FF2B5EF4-FFF2-40B4-BE49-F238E27FC236}">
                  <a16:creationId xmlns="" xmlns:a16="http://schemas.microsoft.com/office/drawing/2014/main" id="{828F8A81-E7A0-4E6C-B340-775DF0DE5C8C}"/>
                </a:ext>
              </a:extLst>
            </p:cNvPr>
            <p:cNvSpPr txBox="1"/>
            <p:nvPr/>
          </p:nvSpPr>
          <p:spPr>
            <a:xfrm>
              <a:off x="4242313" y="1781754"/>
              <a:ext cx="1399638" cy="247317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2800" dirty="0">
                  <a:latin typeface="+mj-ea"/>
                  <a:ea typeface="+mj-ea"/>
                </a:rPr>
                <a:t>ネットでは</a:t>
              </a:r>
              <a:endParaRPr kumimoji="1" lang="en-US" altLang="ja-JP" sz="2800" dirty="0">
                <a:latin typeface="+mj-ea"/>
                <a:ea typeface="+mj-ea"/>
              </a:endParaRPr>
            </a:p>
            <a:p>
              <a:r>
                <a:rPr lang="ja-JP" altLang="en-US" sz="2800" dirty="0">
                  <a:latin typeface="+mj-ea"/>
                  <a:ea typeface="+mj-ea"/>
                </a:rPr>
                <a:t>おもいやりが</a:t>
              </a:r>
              <a:endParaRPr lang="en-US" altLang="ja-JP" sz="2800" dirty="0">
                <a:latin typeface="+mj-ea"/>
                <a:ea typeface="+mj-ea"/>
              </a:endParaRPr>
            </a:p>
            <a:p>
              <a:r>
                <a:rPr kumimoji="1" lang="ja-JP" altLang="en-US" sz="2800" dirty="0">
                  <a:latin typeface="+mj-ea"/>
                  <a:ea typeface="+mj-ea"/>
                </a:rPr>
                <a:t>だいじだね</a:t>
              </a:r>
            </a:p>
          </p:txBody>
        </p:sp>
      </p:grpSp>
      <p:sp>
        <p:nvSpPr>
          <p:cNvPr id="7" name="テキスト ボックス 6">
            <a:extLst>
              <a:ext uri="{FF2B5EF4-FFF2-40B4-BE49-F238E27FC236}">
                <a16:creationId xmlns="" xmlns:a16="http://schemas.microsoft.com/office/drawing/2014/main" id="{F8A83ECD-FBAD-4A9F-9AE0-54DDDF454304}"/>
              </a:ext>
            </a:extLst>
          </p:cNvPr>
          <p:cNvSpPr txBox="1"/>
          <p:nvPr/>
        </p:nvSpPr>
        <p:spPr>
          <a:xfrm>
            <a:off x="2802562" y="2533153"/>
            <a:ext cx="785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/>
              <a:t>⇔</a:t>
            </a:r>
            <a:endParaRPr kumimoji="1" lang="ja-JP" altLang="en-US" sz="4800" dirty="0"/>
          </a:p>
        </p:txBody>
      </p:sp>
      <p:grpSp>
        <p:nvGrpSpPr>
          <p:cNvPr id="8" name="グループ化 7">
            <a:extLst>
              <a:ext uri="{FF2B5EF4-FFF2-40B4-BE49-F238E27FC236}">
                <a16:creationId xmlns="" xmlns:a16="http://schemas.microsoft.com/office/drawing/2014/main" id="{B107AF79-879D-40B4-934B-4204622ABB6F}"/>
              </a:ext>
            </a:extLst>
          </p:cNvPr>
          <p:cNvGrpSpPr/>
          <p:nvPr/>
        </p:nvGrpSpPr>
        <p:grpSpPr>
          <a:xfrm>
            <a:off x="6435389" y="1551530"/>
            <a:ext cx="2023856" cy="4883239"/>
            <a:chOff x="6064469" y="1207767"/>
            <a:chExt cx="2800510" cy="4084192"/>
          </a:xfrm>
        </p:grpSpPr>
        <p:sp>
          <p:nvSpPr>
            <p:cNvPr id="9" name="テキスト ボックス 8">
              <a:extLst>
                <a:ext uri="{FF2B5EF4-FFF2-40B4-BE49-F238E27FC236}">
                  <a16:creationId xmlns="" xmlns:a16="http://schemas.microsoft.com/office/drawing/2014/main" id="{B70B9445-D436-49C1-8CA1-C69369BC3DBE}"/>
                </a:ext>
              </a:extLst>
            </p:cNvPr>
            <p:cNvSpPr txBox="1"/>
            <p:nvPr/>
          </p:nvSpPr>
          <p:spPr>
            <a:xfrm>
              <a:off x="6838781" y="1772616"/>
              <a:ext cx="1277658" cy="335298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ja-JP" altLang="en-US" sz="2400" dirty="0">
                  <a:latin typeface="+mj-ea"/>
                  <a:ea typeface="+mj-ea"/>
                </a:rPr>
                <a:t>ほかの人</a:t>
              </a:r>
              <a:r>
                <a:rPr lang="ja-JP" altLang="en-US" sz="2400" dirty="0" smtClean="0">
                  <a:latin typeface="+mj-ea"/>
                  <a:ea typeface="+mj-ea"/>
                </a:rPr>
                <a:t>の </a:t>
              </a:r>
              <a:r>
                <a:rPr lang="ja-JP" altLang="en-US" sz="2400" dirty="0" err="1" smtClean="0">
                  <a:latin typeface="+mj-ea"/>
                  <a:ea typeface="+mj-ea"/>
                </a:rPr>
                <a:t>さく</a:t>
              </a:r>
              <a:r>
                <a:rPr lang="ja-JP" altLang="en-US" sz="2400" dirty="0" err="1">
                  <a:latin typeface="+mj-ea"/>
                  <a:ea typeface="+mj-ea"/>
                </a:rPr>
                <a:t>ひん</a:t>
              </a:r>
              <a:r>
                <a:rPr lang="ja-JP" altLang="en-US" sz="2400" dirty="0">
                  <a:latin typeface="+mj-ea"/>
                  <a:ea typeface="+mj-ea"/>
                </a:rPr>
                <a:t>を</a:t>
              </a:r>
              <a:endParaRPr lang="en-US" altLang="ja-JP" sz="2400" dirty="0">
                <a:latin typeface="+mj-ea"/>
                <a:ea typeface="+mj-ea"/>
              </a:endParaRPr>
            </a:p>
            <a:p>
              <a:r>
                <a:rPr lang="ja-JP" altLang="en-US" sz="2400" dirty="0" smtClean="0">
                  <a:latin typeface="+mj-ea"/>
                  <a:ea typeface="+mj-ea"/>
                </a:rPr>
                <a:t>まね</a:t>
              </a:r>
              <a:r>
                <a:rPr kumimoji="1" lang="ja-JP" altLang="en-US" sz="2400" dirty="0" smtClean="0">
                  <a:latin typeface="+mj-ea"/>
                  <a:ea typeface="+mj-ea"/>
                </a:rPr>
                <a:t>しては いけません</a:t>
              </a:r>
              <a:r>
                <a:rPr kumimoji="1" lang="ja-JP" altLang="en-US" sz="2400" dirty="0">
                  <a:latin typeface="HGS創英ﾌﾟﾚｾﾞﾝｽEB" panose="02020800000000000000" pitchFamily="18" charset="-128"/>
                  <a:ea typeface="HGS創英ﾌﾟﾚｾﾞﾝｽEB" panose="02020800000000000000" pitchFamily="18" charset="-128"/>
                </a:rPr>
                <a:t>。</a:t>
              </a:r>
            </a:p>
          </p:txBody>
        </p:sp>
        <p:sp>
          <p:nvSpPr>
            <p:cNvPr id="10" name="スクロール: 縦 28">
              <a:extLst>
                <a:ext uri="{FF2B5EF4-FFF2-40B4-BE49-F238E27FC236}">
                  <a16:creationId xmlns="" xmlns:a16="http://schemas.microsoft.com/office/drawing/2014/main" id="{4F7EA285-F4B2-4EC3-9B65-640DC6FE55DF}"/>
                </a:ext>
              </a:extLst>
            </p:cNvPr>
            <p:cNvSpPr/>
            <p:nvPr/>
          </p:nvSpPr>
          <p:spPr>
            <a:xfrm>
              <a:off x="6064469" y="1207767"/>
              <a:ext cx="2800510" cy="4084192"/>
            </a:xfrm>
            <a:prstGeom prst="verticalScroll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092" y="1446762"/>
            <a:ext cx="2142018" cy="30658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テキスト ボックス 11">
            <a:extLst>
              <a:ext uri="{FF2B5EF4-FFF2-40B4-BE49-F238E27FC236}">
                <a16:creationId xmlns="" xmlns:a16="http://schemas.microsoft.com/office/drawing/2014/main" id="{60A18FC8-A677-45EF-AD9C-FD029B5490CA}"/>
              </a:ext>
            </a:extLst>
          </p:cNvPr>
          <p:cNvSpPr txBox="1"/>
          <p:nvPr/>
        </p:nvSpPr>
        <p:spPr>
          <a:xfrm>
            <a:off x="215152" y="4710465"/>
            <a:ext cx="3483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+mj-ea"/>
                <a:ea typeface="+mj-ea"/>
              </a:rPr>
              <a:t>第</a:t>
            </a:r>
            <a:r>
              <a:rPr lang="en-US" altLang="ja-JP" sz="1200" dirty="0">
                <a:latin typeface="+mj-ea"/>
                <a:ea typeface="+mj-ea"/>
              </a:rPr>
              <a:t>14</a:t>
            </a:r>
            <a:r>
              <a:rPr lang="ja-JP" altLang="en-US" sz="1200" dirty="0">
                <a:latin typeface="+mj-ea"/>
                <a:ea typeface="+mj-ea"/>
              </a:rPr>
              <a:t>回</a:t>
            </a:r>
            <a:r>
              <a:rPr lang="en-US" altLang="ja-JP" sz="1200" dirty="0">
                <a:latin typeface="+mj-ea"/>
                <a:ea typeface="+mj-ea"/>
              </a:rPr>
              <a:t>IPA</a:t>
            </a:r>
            <a:r>
              <a:rPr lang="ja-JP" altLang="en-US" sz="1200" dirty="0">
                <a:latin typeface="+mj-ea"/>
                <a:ea typeface="+mj-ea"/>
              </a:rPr>
              <a:t>「ひろげよう情報モラル・</a:t>
            </a:r>
            <a:endParaRPr lang="en-US" altLang="ja-JP" sz="1200" dirty="0">
              <a:latin typeface="+mj-ea"/>
              <a:ea typeface="+mj-ea"/>
            </a:endParaRPr>
          </a:p>
          <a:p>
            <a:r>
              <a:rPr lang="ja-JP" altLang="en-US" sz="1200" dirty="0">
                <a:latin typeface="+mj-ea"/>
                <a:ea typeface="+mj-ea"/>
              </a:rPr>
              <a:t>セキュリティコンクール」</a:t>
            </a:r>
            <a:r>
              <a:rPr lang="en-US" altLang="ja-JP" sz="1200" dirty="0">
                <a:latin typeface="+mj-ea"/>
                <a:ea typeface="+mj-ea"/>
              </a:rPr>
              <a:t>2018</a:t>
            </a:r>
            <a:r>
              <a:rPr lang="ja-JP" altLang="en-US" sz="1200" dirty="0">
                <a:latin typeface="+mj-ea"/>
                <a:ea typeface="+mj-ea"/>
              </a:rPr>
              <a:t>　</a:t>
            </a:r>
            <a:endParaRPr lang="en-US" altLang="ja-JP" sz="1200" dirty="0">
              <a:latin typeface="+mj-ea"/>
              <a:ea typeface="+mj-ea"/>
            </a:endParaRPr>
          </a:p>
          <a:p>
            <a:r>
              <a:rPr lang="ja-JP" altLang="en-US" sz="1200" dirty="0">
                <a:latin typeface="+mj-ea"/>
                <a:ea typeface="+mj-ea"/>
              </a:rPr>
              <a:t>標語部門　優秀賞</a:t>
            </a:r>
            <a:endParaRPr lang="en-US" altLang="zh-TW" sz="1200" dirty="0">
              <a:latin typeface="+mj-ea"/>
              <a:ea typeface="+mj-ea"/>
            </a:endParaRPr>
          </a:p>
          <a:p>
            <a:r>
              <a:rPr lang="zh-TW" altLang="en-US" sz="1200" dirty="0">
                <a:latin typeface="+mj-ea"/>
                <a:ea typeface="+mj-ea"/>
              </a:rPr>
              <a:t>鹿児島県 鹿児島市立伊敷</a:t>
            </a:r>
            <a:r>
              <a:rPr lang="ja-JP" altLang="en-US" sz="1200" dirty="0">
                <a:latin typeface="+mj-ea"/>
                <a:ea typeface="+mj-ea"/>
              </a:rPr>
              <a:t>小学校 </a:t>
            </a:r>
            <a:r>
              <a:rPr lang="en-US" altLang="ja-JP" sz="1200" dirty="0">
                <a:latin typeface="+mj-ea"/>
                <a:ea typeface="+mj-ea"/>
              </a:rPr>
              <a:t>1</a:t>
            </a:r>
            <a:r>
              <a:rPr lang="ja-JP" altLang="en-US" sz="1200" dirty="0">
                <a:latin typeface="+mj-ea"/>
                <a:ea typeface="+mj-ea"/>
              </a:rPr>
              <a:t>年</a:t>
            </a:r>
            <a:r>
              <a:rPr lang="en-US" altLang="ja-JP" sz="1200" dirty="0">
                <a:latin typeface="+mj-ea"/>
                <a:ea typeface="+mj-ea"/>
              </a:rPr>
              <a:t>(</a:t>
            </a:r>
            <a:r>
              <a:rPr lang="ja-JP" altLang="en-US" sz="1200" dirty="0">
                <a:latin typeface="+mj-ea"/>
                <a:ea typeface="+mj-ea"/>
              </a:rPr>
              <a:t>当時）</a:t>
            </a:r>
            <a:endParaRPr lang="en-US" altLang="ja-JP" sz="1200" dirty="0">
              <a:latin typeface="+mj-ea"/>
              <a:ea typeface="+mj-ea"/>
            </a:endParaRPr>
          </a:p>
          <a:p>
            <a:r>
              <a:rPr lang="zh-TW" altLang="en-US" sz="1200" dirty="0">
                <a:latin typeface="+mj-ea"/>
                <a:ea typeface="+mj-ea"/>
              </a:rPr>
              <a:t>小野　心裕</a:t>
            </a:r>
            <a:r>
              <a:rPr lang="ja-JP" altLang="en-US" sz="1200" dirty="0" err="1">
                <a:latin typeface="+mj-ea"/>
                <a:ea typeface="+mj-ea"/>
              </a:rPr>
              <a:t>さん</a:t>
            </a:r>
            <a:endParaRPr lang="en-US" altLang="ja-JP" sz="1200" dirty="0">
              <a:latin typeface="+mj-ea"/>
              <a:ea typeface="+mj-ea"/>
            </a:endParaRPr>
          </a:p>
        </p:txBody>
      </p:sp>
      <p:pic>
        <p:nvPicPr>
          <p:cNvPr id="13" name="コンテンツ プレースホルダー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55463" y="5654615"/>
            <a:ext cx="1091573" cy="1005503"/>
          </a:xfrm>
          <a:prstGeom prst="rect">
            <a:avLst/>
          </a:prstGeom>
        </p:spPr>
      </p:pic>
      <p:sp>
        <p:nvSpPr>
          <p:cNvPr id="14" name="爆発: 14 pt 25">
            <a:extLst>
              <a:ext uri="{FF2B5EF4-FFF2-40B4-BE49-F238E27FC236}">
                <a16:creationId xmlns="" xmlns:a16="http://schemas.microsoft.com/office/drawing/2014/main" id="{CBCDDF24-008D-4299-A801-A0D14B541924}"/>
              </a:ext>
            </a:extLst>
          </p:cNvPr>
          <p:cNvSpPr/>
          <p:nvPr/>
        </p:nvSpPr>
        <p:spPr>
          <a:xfrm>
            <a:off x="2176717" y="5411238"/>
            <a:ext cx="4163687" cy="1331261"/>
          </a:xfrm>
          <a:prstGeom prst="cloudCallout">
            <a:avLst>
              <a:gd name="adj1" fmla="val 23538"/>
              <a:gd name="adj2" fmla="val -12195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ほかの</a:t>
            </a:r>
            <a:r>
              <a:rPr lang="ja-JP" altLang="en-US" dirty="0">
                <a:solidFill>
                  <a:schemeClr val="tx1"/>
                </a:solidFill>
              </a:rPr>
              <a:t>人</a:t>
            </a:r>
            <a:r>
              <a:rPr kumimoji="1" lang="ja-JP" altLang="en-US" dirty="0" smtClean="0">
                <a:solidFill>
                  <a:schemeClr val="tx1"/>
                </a:solidFill>
              </a:rPr>
              <a:t>の </a:t>
            </a:r>
            <a:r>
              <a:rPr kumimoji="1" lang="ja-JP" altLang="en-US" dirty="0" err="1" smtClean="0">
                <a:solidFill>
                  <a:schemeClr val="tx1"/>
                </a:solidFill>
              </a:rPr>
              <a:t>さく</a:t>
            </a:r>
            <a:r>
              <a:rPr kumimoji="1" lang="ja-JP" altLang="en-US" dirty="0" err="1">
                <a:solidFill>
                  <a:schemeClr val="tx1"/>
                </a:solidFill>
              </a:rPr>
              <a:t>ひん</a:t>
            </a:r>
            <a:r>
              <a:rPr kumimoji="1" lang="ja-JP" altLang="en-US" dirty="0">
                <a:solidFill>
                  <a:schemeClr val="tx1"/>
                </a:solidFill>
              </a:rPr>
              <a:t>を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すこしかえて</a:t>
            </a:r>
            <a:r>
              <a:rPr kumimoji="1" lang="en-US" altLang="ja-JP" dirty="0">
                <a:solidFill>
                  <a:schemeClr val="tx1"/>
                </a:solidFill>
              </a:rPr>
              <a:t>…</a:t>
            </a:r>
            <a:r>
              <a:rPr kumimoji="1" lang="ja-JP" altLang="en-US" dirty="0">
                <a:solidFill>
                  <a:schemeClr val="tx1"/>
                </a:solidFill>
              </a:rPr>
              <a:t>など。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82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コンテンツ プレースホルダー 9"/>
          <p:cNvSpPr>
            <a:spLocks noGrp="1"/>
          </p:cNvSpPr>
          <p:nvPr>
            <p:ph sz="half" idx="1"/>
          </p:nvPr>
        </p:nvSpPr>
        <p:spPr>
          <a:xfrm>
            <a:off x="165726" y="2057459"/>
            <a:ext cx="7886701" cy="4351338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ja-JP" altLang="en-US" dirty="0">
                <a:latin typeface="+mj-ea"/>
                <a:ea typeface="+mj-ea"/>
              </a:rPr>
              <a:t>かいしゃ</a:t>
            </a:r>
            <a:r>
              <a:rPr kumimoji="1" lang="ja-JP" altLang="en-US" dirty="0" smtClean="0">
                <a:latin typeface="+mj-ea"/>
                <a:ea typeface="+mj-ea"/>
              </a:rPr>
              <a:t>の 名まえ</a:t>
            </a:r>
            <a:endParaRPr kumimoji="1" lang="en-US" altLang="ja-JP" dirty="0">
              <a:latin typeface="+mj-ea"/>
              <a:ea typeface="+mj-ea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ja-JP" altLang="en-US" dirty="0">
                <a:latin typeface="+mj-ea"/>
                <a:ea typeface="+mj-ea"/>
              </a:rPr>
              <a:t>スマホ</a:t>
            </a:r>
            <a:r>
              <a:rPr lang="ja-JP" altLang="en-US" dirty="0" smtClean="0">
                <a:latin typeface="+mj-ea"/>
                <a:ea typeface="+mj-ea"/>
              </a:rPr>
              <a:t>や タブレット</a:t>
            </a:r>
            <a:r>
              <a:rPr lang="ja-JP" altLang="en-US" dirty="0">
                <a:latin typeface="+mj-ea"/>
                <a:ea typeface="+mj-ea"/>
              </a:rPr>
              <a:t>の</a:t>
            </a:r>
            <a:endParaRPr lang="en-US" altLang="ja-JP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dirty="0">
                <a:latin typeface="+mj-ea"/>
                <a:ea typeface="+mj-ea"/>
              </a:rPr>
              <a:t>　 しゃしん</a:t>
            </a:r>
            <a:endParaRPr lang="en-US" altLang="ja-JP" dirty="0">
              <a:latin typeface="+mj-ea"/>
              <a:ea typeface="+mj-ea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ja-JP" altLang="en-US" dirty="0">
                <a:latin typeface="+mj-ea"/>
                <a:ea typeface="+mj-ea"/>
              </a:rPr>
              <a:t>アプリ</a:t>
            </a:r>
            <a:r>
              <a:rPr lang="ja-JP" altLang="en-US" dirty="0" smtClean="0">
                <a:latin typeface="+mj-ea"/>
                <a:ea typeface="+mj-ea"/>
              </a:rPr>
              <a:t>の マークや デザイン</a:t>
            </a:r>
            <a:endParaRPr lang="en-US" altLang="ja-JP" dirty="0">
              <a:latin typeface="+mj-ea"/>
              <a:ea typeface="+mj-ea"/>
            </a:endParaRPr>
          </a:p>
          <a:p>
            <a:endParaRPr lang="en-US" altLang="ja-JP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dirty="0" smtClean="0">
                <a:latin typeface="+mj-ea"/>
                <a:ea typeface="+mj-ea"/>
              </a:rPr>
              <a:t> だれ</a:t>
            </a:r>
            <a:r>
              <a:rPr lang="ja-JP" altLang="en-US" dirty="0">
                <a:latin typeface="+mj-ea"/>
                <a:ea typeface="+mj-ea"/>
              </a:rPr>
              <a:t>か</a:t>
            </a:r>
            <a:r>
              <a:rPr lang="ja-JP" altLang="en-US" dirty="0" smtClean="0">
                <a:latin typeface="+mj-ea"/>
                <a:ea typeface="+mj-ea"/>
              </a:rPr>
              <a:t>が かんがえて つくった</a:t>
            </a:r>
            <a:r>
              <a:rPr lang="en-US" altLang="ja-JP" dirty="0">
                <a:latin typeface="+mj-ea"/>
                <a:ea typeface="+mj-ea"/>
              </a:rPr>
              <a:t/>
            </a:r>
            <a:br>
              <a:rPr lang="en-US" altLang="ja-JP" dirty="0">
                <a:latin typeface="+mj-ea"/>
                <a:ea typeface="+mj-ea"/>
              </a:rPr>
            </a:br>
            <a:r>
              <a:rPr lang="ja-JP" altLang="en-US" dirty="0">
                <a:latin typeface="+mj-ea"/>
                <a:ea typeface="+mj-ea"/>
              </a:rPr>
              <a:t> </a:t>
            </a:r>
            <a:r>
              <a:rPr lang="ja-JP" altLang="en-US" dirty="0" smtClean="0">
                <a:latin typeface="+mj-ea"/>
                <a:ea typeface="+mj-ea"/>
              </a:rPr>
              <a:t>ものは つかっては ダメ</a:t>
            </a:r>
            <a:r>
              <a:rPr lang="ja-JP" altLang="en-US" dirty="0" smtClean="0">
                <a:latin typeface="+mj-ea"/>
                <a:ea typeface="+mj-ea"/>
              </a:rPr>
              <a:t>。</a:t>
            </a:r>
            <a:endParaRPr lang="en-US" altLang="ja-JP" dirty="0">
              <a:latin typeface="+mj-ea"/>
              <a:ea typeface="+mj-ea"/>
            </a:endParaRPr>
          </a:p>
          <a:p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気</a:t>
            </a:r>
            <a:r>
              <a:rPr kumimoji="1" lang="ja-JP" altLang="en-US" dirty="0" smtClean="0"/>
              <a:t>を つける</a:t>
            </a:r>
            <a:r>
              <a:rPr kumimoji="1" lang="ja-JP" altLang="en-US" dirty="0"/>
              <a:t>こと</a:t>
            </a:r>
          </a:p>
        </p:txBody>
      </p:sp>
      <p:grpSp>
        <p:nvGrpSpPr>
          <p:cNvPr id="8" name="グループ化 7"/>
          <p:cNvGrpSpPr/>
          <p:nvPr/>
        </p:nvGrpSpPr>
        <p:grpSpPr>
          <a:xfrm>
            <a:off x="6611000" y="1380989"/>
            <a:ext cx="2023856" cy="5259816"/>
            <a:chOff x="6435389" y="1551530"/>
            <a:chExt cx="2023856" cy="4883239"/>
          </a:xfrm>
        </p:grpSpPr>
        <p:sp>
          <p:nvSpPr>
            <p:cNvPr id="4" name="テキスト ボックス 3">
              <a:extLst>
                <a:ext uri="{FF2B5EF4-FFF2-40B4-BE49-F238E27FC236}">
                  <a16:creationId xmlns="" xmlns:a16="http://schemas.microsoft.com/office/drawing/2014/main" id="{B70B9445-D436-49C1-8CA1-C69369BC3DBE}"/>
                </a:ext>
              </a:extLst>
            </p:cNvPr>
            <p:cNvSpPr txBox="1"/>
            <p:nvPr/>
          </p:nvSpPr>
          <p:spPr>
            <a:xfrm>
              <a:off x="7022295" y="1863829"/>
              <a:ext cx="923330" cy="444450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ja-JP" altLang="en-US" sz="2400" dirty="0">
                  <a:latin typeface="+mj-ea"/>
                  <a:ea typeface="+mj-ea"/>
                </a:rPr>
                <a:t>キャラクター</a:t>
              </a:r>
              <a:r>
                <a:rPr lang="ja-JP" altLang="en-US" sz="2400" dirty="0" smtClean="0">
                  <a:latin typeface="+mj-ea"/>
                  <a:ea typeface="+mj-ea"/>
                </a:rPr>
                <a:t>や しょう</a:t>
              </a:r>
              <a:r>
                <a:rPr lang="ja-JP" altLang="en-US" sz="2400" dirty="0">
                  <a:latin typeface="+mj-ea"/>
                  <a:ea typeface="+mj-ea"/>
                </a:rPr>
                <a:t>ひんの</a:t>
              </a:r>
              <a:endParaRPr lang="en-US" altLang="ja-JP" sz="2400" dirty="0">
                <a:latin typeface="+mj-ea"/>
                <a:ea typeface="+mj-ea"/>
              </a:endParaRPr>
            </a:p>
            <a:p>
              <a:r>
                <a:rPr lang="ja-JP" altLang="en-US" sz="2400" dirty="0">
                  <a:latin typeface="+mj-ea"/>
                  <a:ea typeface="+mj-ea"/>
                </a:rPr>
                <a:t>イメージ</a:t>
              </a:r>
              <a:r>
                <a:rPr lang="ja-JP" altLang="en-US" sz="2400" dirty="0" smtClean="0">
                  <a:latin typeface="+mj-ea"/>
                  <a:ea typeface="+mj-ea"/>
                </a:rPr>
                <a:t>を つかって</a:t>
              </a:r>
              <a:r>
                <a:rPr lang="ja-JP" altLang="en-US" sz="2400" dirty="0">
                  <a:latin typeface="+mj-ea"/>
                  <a:ea typeface="+mj-ea"/>
                </a:rPr>
                <a:t>も</a:t>
              </a:r>
              <a:r>
                <a:rPr lang="ja-JP" altLang="en-US" sz="2400" dirty="0" smtClean="0">
                  <a:latin typeface="+mj-ea"/>
                  <a:ea typeface="+mj-ea"/>
                </a:rPr>
                <a:t>いけません。</a:t>
              </a:r>
              <a:endParaRPr kumimoji="1" lang="ja-JP" altLang="en-US" sz="2400" dirty="0">
                <a:latin typeface="+mj-ea"/>
                <a:ea typeface="+mj-ea"/>
              </a:endParaRPr>
            </a:p>
          </p:txBody>
        </p:sp>
        <p:sp>
          <p:nvSpPr>
            <p:cNvPr id="7" name="スクロール: 縦 28">
              <a:extLst>
                <a:ext uri="{FF2B5EF4-FFF2-40B4-BE49-F238E27FC236}">
                  <a16:creationId xmlns="" xmlns:a16="http://schemas.microsoft.com/office/drawing/2014/main" id="{4F7EA285-F4B2-4EC3-9B65-640DC6FE55DF}"/>
                </a:ext>
              </a:extLst>
            </p:cNvPr>
            <p:cNvSpPr/>
            <p:nvPr/>
          </p:nvSpPr>
          <p:spPr>
            <a:xfrm>
              <a:off x="6435389" y="1551530"/>
              <a:ext cx="2023856" cy="4883239"/>
            </a:xfrm>
            <a:prstGeom prst="verticalScroll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pic>
        <p:nvPicPr>
          <p:cNvPr id="9" name="コンテンツ プレースホルダ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52427" y="5757436"/>
            <a:ext cx="1091573" cy="100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5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コンテンツ プレースホルダー 7"/>
          <p:cNvSpPr>
            <a:spLocks noGrp="1"/>
          </p:cNvSpPr>
          <p:nvPr>
            <p:ph sz="half" idx="1"/>
          </p:nvPr>
        </p:nvSpPr>
        <p:spPr>
          <a:xfrm>
            <a:off x="346804" y="4412271"/>
            <a:ext cx="6786606" cy="15378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ja-JP" altLang="en-US" sz="3200" dirty="0">
                <a:latin typeface="+mj-ea"/>
                <a:ea typeface="+mj-ea"/>
              </a:rPr>
              <a:t>まちがえてしまうと、</a:t>
            </a:r>
            <a:r>
              <a:rPr lang="ja-JP" altLang="en-US" sz="3200" dirty="0">
                <a:latin typeface="+mj-ea"/>
                <a:ea typeface="+mj-ea"/>
              </a:rPr>
              <a:t>さくひんが</a:t>
            </a:r>
            <a:endParaRPr lang="en-US" altLang="ja-JP" sz="32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200" dirty="0" smtClean="0">
                <a:latin typeface="+mj-ea"/>
                <a:ea typeface="+mj-ea"/>
              </a:rPr>
              <a:t>見てもらえない。</a:t>
            </a:r>
            <a:endParaRPr lang="en-US" altLang="ja-JP" sz="32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kumimoji="1" lang="ja-JP" altLang="en-US" sz="3200" dirty="0" smtClean="0">
                <a:latin typeface="+mj-ea"/>
                <a:ea typeface="+mj-ea"/>
              </a:rPr>
              <a:t>　→</a:t>
            </a:r>
            <a:r>
              <a:rPr kumimoji="1" lang="ja-JP" altLang="en-US" sz="3200" dirty="0">
                <a:latin typeface="+mj-ea"/>
                <a:ea typeface="+mj-ea"/>
              </a:rPr>
              <a:t>かいた</a:t>
            </a:r>
            <a:r>
              <a:rPr lang="ja-JP" altLang="en-US" sz="3200" dirty="0">
                <a:latin typeface="+mj-ea"/>
                <a:ea typeface="+mj-ea"/>
              </a:rPr>
              <a:t>あと、見なおそう！</a:t>
            </a:r>
            <a:endParaRPr kumimoji="1" lang="en-US" altLang="ja-JP" sz="3200" dirty="0">
              <a:latin typeface="+mj-ea"/>
              <a:ea typeface="+mj-ea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気</a:t>
            </a:r>
            <a:r>
              <a:rPr lang="ja-JP" altLang="en-US" dirty="0" smtClean="0"/>
              <a:t>を</a:t>
            </a:r>
            <a:r>
              <a:rPr lang="ja-JP" altLang="en-US" dirty="0"/>
              <a:t>つけること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041" y="1777670"/>
            <a:ext cx="3397909" cy="2416474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6529815" y="1567125"/>
            <a:ext cx="2023856" cy="4883239"/>
            <a:chOff x="6435389" y="1551530"/>
            <a:chExt cx="2023856" cy="4883239"/>
          </a:xfrm>
        </p:grpSpPr>
        <p:sp>
          <p:nvSpPr>
            <p:cNvPr id="6" name="テキスト ボックス 5">
              <a:extLst>
                <a:ext uri="{FF2B5EF4-FFF2-40B4-BE49-F238E27FC236}">
                  <a16:creationId xmlns="" xmlns:a16="http://schemas.microsoft.com/office/drawing/2014/main" id="{B70B9445-D436-49C1-8CA1-C69369BC3DBE}"/>
                </a:ext>
              </a:extLst>
            </p:cNvPr>
            <p:cNvSpPr txBox="1"/>
            <p:nvPr/>
          </p:nvSpPr>
          <p:spPr>
            <a:xfrm>
              <a:off x="6945586" y="1990266"/>
              <a:ext cx="923330" cy="444450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ja-JP" altLang="en-US" sz="2400" dirty="0">
                  <a:latin typeface="+mj-ea"/>
                  <a:ea typeface="+mj-ea"/>
                </a:rPr>
                <a:t>かん字やおくりがなは</a:t>
              </a:r>
              <a:endParaRPr lang="en-US" altLang="ja-JP" sz="2400" dirty="0">
                <a:latin typeface="+mj-ea"/>
                <a:ea typeface="+mj-ea"/>
              </a:endParaRPr>
            </a:p>
            <a:p>
              <a:r>
                <a:rPr lang="ja-JP" altLang="en-US" sz="2400" dirty="0">
                  <a:latin typeface="+mj-ea"/>
                  <a:ea typeface="+mj-ea"/>
                </a:rPr>
                <a:t>まちがえ</a:t>
              </a:r>
              <a:r>
                <a:rPr kumimoji="1" lang="ja-JP" altLang="en-US" sz="2400" dirty="0">
                  <a:latin typeface="+mj-ea"/>
                  <a:ea typeface="+mj-ea"/>
                </a:rPr>
                <a:t>ない</a:t>
              </a:r>
              <a:r>
                <a:rPr kumimoji="1" lang="ja-JP" altLang="en-US" sz="2400" dirty="0" smtClean="0">
                  <a:latin typeface="+mj-ea"/>
                  <a:ea typeface="+mj-ea"/>
                </a:rPr>
                <a:t>よう。</a:t>
              </a:r>
              <a:endParaRPr kumimoji="1" lang="ja-JP" altLang="en-US" sz="2400" dirty="0">
                <a:latin typeface="+mj-ea"/>
                <a:ea typeface="+mj-ea"/>
              </a:endParaRPr>
            </a:p>
          </p:txBody>
        </p:sp>
        <p:sp>
          <p:nvSpPr>
            <p:cNvPr id="7" name="スクロール: 縦 28">
              <a:extLst>
                <a:ext uri="{FF2B5EF4-FFF2-40B4-BE49-F238E27FC236}">
                  <a16:creationId xmlns="" xmlns:a16="http://schemas.microsoft.com/office/drawing/2014/main" id="{4F7EA285-F4B2-4EC3-9B65-640DC6FE55DF}"/>
                </a:ext>
              </a:extLst>
            </p:cNvPr>
            <p:cNvSpPr/>
            <p:nvPr/>
          </p:nvSpPr>
          <p:spPr>
            <a:xfrm>
              <a:off x="6435389" y="1551530"/>
              <a:ext cx="2023856" cy="4883239"/>
            </a:xfrm>
            <a:prstGeom prst="verticalScroll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pic>
        <p:nvPicPr>
          <p:cNvPr id="9" name="コンテンツ プレースホルダ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63342" y="5700849"/>
            <a:ext cx="1091573" cy="100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58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sz="half" idx="1"/>
          </p:nvPr>
        </p:nvSpPr>
        <p:spPr>
          <a:xfrm>
            <a:off x="1322155" y="1385551"/>
            <a:ext cx="7544443" cy="5052924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72000" algn="l"/>
              </a:tabLst>
            </a:pPr>
            <a:r>
              <a:rPr lang="ja-JP" altLang="en-US" dirty="0"/>
              <a:t>　</a:t>
            </a:r>
            <a:r>
              <a:rPr lang="ja-JP" altLang="en-US" dirty="0" smtClean="0">
                <a:latin typeface="+mj-ea"/>
                <a:ea typeface="+mj-ea"/>
              </a:rPr>
              <a:t>「</a:t>
            </a:r>
            <a:r>
              <a:rPr lang="ja-JP" altLang="en-US" dirty="0" smtClean="0">
                <a:latin typeface="+mj-ea"/>
                <a:ea typeface="+mj-ea"/>
              </a:rPr>
              <a:t>きお つける</a:t>
            </a:r>
            <a:r>
              <a:rPr lang="ja-JP" altLang="en-US" dirty="0">
                <a:latin typeface="+mj-ea"/>
                <a:ea typeface="+mj-ea"/>
              </a:rPr>
              <a:t>」</a:t>
            </a:r>
            <a:r>
              <a:rPr lang="ja-JP" altLang="en-US" dirty="0" smtClean="0">
                <a:latin typeface="+mj-ea"/>
                <a:ea typeface="+mj-ea"/>
              </a:rPr>
              <a:t>「</a:t>
            </a:r>
            <a:r>
              <a:rPr lang="ja-JP" altLang="en-US" dirty="0" smtClean="0">
                <a:latin typeface="+mj-ea"/>
                <a:ea typeface="+mj-ea"/>
              </a:rPr>
              <a:t>きよ つける</a:t>
            </a:r>
            <a:r>
              <a:rPr lang="ja-JP" altLang="en-US" dirty="0">
                <a:latin typeface="+mj-ea"/>
                <a:ea typeface="+mj-ea"/>
              </a:rPr>
              <a:t>」</a:t>
            </a:r>
            <a:endParaRPr lang="en-US" altLang="ja-JP" dirty="0">
              <a:latin typeface="+mj-ea"/>
              <a:ea typeface="+mj-ea"/>
            </a:endParaRPr>
          </a:p>
          <a:p>
            <a:pPr marL="0" indent="0">
              <a:buNone/>
              <a:tabLst>
                <a:tab pos="72000" algn="l"/>
              </a:tabLst>
            </a:pPr>
            <a:r>
              <a:rPr kumimoji="1" lang="ja-JP" altLang="en-US" dirty="0">
                <a:solidFill>
                  <a:srgbClr val="FF0000"/>
                </a:solidFill>
                <a:latin typeface="+mj-ea"/>
                <a:ea typeface="+mj-ea"/>
              </a:rPr>
              <a:t>◯</a:t>
            </a:r>
            <a:r>
              <a:rPr kumimoji="1" lang="ja-JP" altLang="en-US" dirty="0" smtClean="0">
                <a:latin typeface="+mj-ea"/>
                <a:ea typeface="+mj-ea"/>
              </a:rPr>
              <a:t>「</a:t>
            </a:r>
            <a:r>
              <a:rPr kumimoji="1" lang="ja-JP" altLang="en-US" dirty="0" smtClean="0">
                <a:latin typeface="+mj-ea"/>
                <a:ea typeface="+mj-ea"/>
              </a:rPr>
              <a:t>き</a:t>
            </a:r>
            <a:r>
              <a:rPr kumimoji="1" lang="ja-JP" altLang="en-US" u="sng" dirty="0" smtClean="0">
                <a:latin typeface="+mj-ea"/>
                <a:ea typeface="+mj-ea"/>
              </a:rPr>
              <a:t>を </a:t>
            </a:r>
            <a:r>
              <a:rPr kumimoji="1" lang="ja-JP" altLang="en-US" dirty="0" smtClean="0">
                <a:latin typeface="+mj-ea"/>
                <a:ea typeface="+mj-ea"/>
              </a:rPr>
              <a:t>つける</a:t>
            </a:r>
            <a:r>
              <a:rPr kumimoji="1" lang="ja-JP" altLang="en-US" dirty="0">
                <a:latin typeface="+mj-ea"/>
                <a:ea typeface="+mj-ea"/>
              </a:rPr>
              <a:t>」</a:t>
            </a:r>
            <a:endParaRPr kumimoji="1" lang="en-US" altLang="ja-JP" dirty="0">
              <a:latin typeface="+mj-ea"/>
              <a:ea typeface="+mj-ea"/>
            </a:endParaRPr>
          </a:p>
          <a:p>
            <a:pPr>
              <a:tabLst>
                <a:tab pos="72000" algn="l"/>
              </a:tabLst>
            </a:pPr>
            <a:endParaRPr lang="en-US" altLang="ja-JP" dirty="0">
              <a:latin typeface="+mj-ea"/>
              <a:ea typeface="+mj-ea"/>
            </a:endParaRPr>
          </a:p>
          <a:p>
            <a:pPr marL="0" indent="0">
              <a:buNone/>
              <a:tabLst>
                <a:tab pos="72000" algn="l"/>
              </a:tabLst>
            </a:pPr>
            <a:r>
              <a:rPr lang="ja-JP" altLang="en-US" dirty="0">
                <a:latin typeface="+mj-ea"/>
                <a:ea typeface="+mj-ea"/>
              </a:rPr>
              <a:t>　「</a:t>
            </a:r>
            <a:r>
              <a:rPr lang="ja-JP" altLang="en-US" dirty="0" smtClean="0">
                <a:latin typeface="+mj-ea"/>
                <a:ea typeface="+mj-ea"/>
              </a:rPr>
              <a:t>きづ ついた</a:t>
            </a:r>
            <a:r>
              <a:rPr lang="ja-JP" altLang="en-US" dirty="0">
                <a:latin typeface="+mj-ea"/>
                <a:ea typeface="+mj-ea"/>
              </a:rPr>
              <a:t>」</a:t>
            </a:r>
            <a:endParaRPr lang="en-US" altLang="ja-JP" dirty="0">
              <a:latin typeface="+mj-ea"/>
              <a:ea typeface="+mj-ea"/>
            </a:endParaRPr>
          </a:p>
          <a:p>
            <a:pPr marL="0" indent="0">
              <a:buNone/>
              <a:tabLst>
                <a:tab pos="72000" algn="l"/>
              </a:tabLst>
            </a:pPr>
            <a:r>
              <a:rPr kumimoji="1" lang="ja-JP" altLang="en-US" dirty="0">
                <a:solidFill>
                  <a:srgbClr val="FF0000"/>
                </a:solidFill>
                <a:latin typeface="+mj-ea"/>
                <a:ea typeface="+mj-ea"/>
              </a:rPr>
              <a:t>◯</a:t>
            </a:r>
            <a:r>
              <a:rPr kumimoji="1" lang="ja-JP" altLang="en-US" dirty="0">
                <a:latin typeface="+mj-ea"/>
                <a:ea typeface="+mj-ea"/>
              </a:rPr>
              <a:t>「</a:t>
            </a:r>
            <a:r>
              <a:rPr kumimoji="1" lang="ja-JP" altLang="en-US" dirty="0" smtClean="0">
                <a:latin typeface="+mj-ea"/>
                <a:ea typeface="+mj-ea"/>
              </a:rPr>
              <a:t>き</a:t>
            </a:r>
            <a:r>
              <a:rPr kumimoji="1" lang="ja-JP" altLang="en-US" u="sng" dirty="0" smtClean="0">
                <a:latin typeface="+mj-ea"/>
                <a:ea typeface="+mj-ea"/>
              </a:rPr>
              <a:t>ず </a:t>
            </a:r>
            <a:r>
              <a:rPr kumimoji="1" lang="ja-JP" altLang="en-US" dirty="0" smtClean="0">
                <a:latin typeface="+mj-ea"/>
                <a:ea typeface="+mj-ea"/>
              </a:rPr>
              <a:t>ついた</a:t>
            </a:r>
            <a:r>
              <a:rPr kumimoji="1" lang="ja-JP" altLang="en-US" dirty="0">
                <a:latin typeface="+mj-ea"/>
                <a:ea typeface="+mj-ea"/>
              </a:rPr>
              <a:t>」</a:t>
            </a:r>
            <a:endParaRPr kumimoji="1" lang="en-US" altLang="ja-JP" dirty="0">
              <a:latin typeface="+mj-ea"/>
              <a:ea typeface="+mj-ea"/>
            </a:endParaRPr>
          </a:p>
          <a:p>
            <a:pPr>
              <a:tabLst>
                <a:tab pos="72000" algn="l"/>
              </a:tabLst>
            </a:pPr>
            <a:endParaRPr lang="en-US" altLang="ja-JP" dirty="0">
              <a:latin typeface="+mj-ea"/>
              <a:ea typeface="+mj-ea"/>
            </a:endParaRPr>
          </a:p>
          <a:p>
            <a:pPr marL="0" indent="0">
              <a:buNone/>
              <a:tabLst>
                <a:tab pos="72000" algn="l"/>
              </a:tabLst>
            </a:pPr>
            <a:r>
              <a:rPr kumimoji="1" lang="ja-JP" altLang="en-US" dirty="0">
                <a:latin typeface="+mj-ea"/>
                <a:ea typeface="+mj-ea"/>
              </a:rPr>
              <a:t>　「さいやく」</a:t>
            </a:r>
            <a:endParaRPr kumimoji="1" lang="en-US" altLang="ja-JP" dirty="0">
              <a:latin typeface="+mj-ea"/>
              <a:ea typeface="+mj-ea"/>
            </a:endParaRPr>
          </a:p>
          <a:p>
            <a:pPr marL="0" indent="0">
              <a:buNone/>
              <a:tabLst>
                <a:tab pos="72000" algn="l"/>
              </a:tabLst>
            </a:pPr>
            <a:r>
              <a:rPr lang="ja-JP" altLang="en-US" dirty="0">
                <a:solidFill>
                  <a:srgbClr val="FF0000"/>
                </a:solidFill>
                <a:latin typeface="+mj-ea"/>
                <a:ea typeface="+mj-ea"/>
              </a:rPr>
              <a:t>◯</a:t>
            </a:r>
            <a:r>
              <a:rPr lang="ja-JP" altLang="en-US" dirty="0">
                <a:latin typeface="+mj-ea"/>
                <a:ea typeface="+mj-ea"/>
              </a:rPr>
              <a:t>「さい</a:t>
            </a:r>
            <a:r>
              <a:rPr lang="ja-JP" altLang="en-US" u="sng" dirty="0">
                <a:latin typeface="+mj-ea"/>
                <a:ea typeface="+mj-ea"/>
              </a:rPr>
              <a:t>あ</a:t>
            </a:r>
            <a:r>
              <a:rPr lang="ja-JP" altLang="en-US" dirty="0">
                <a:latin typeface="+mj-ea"/>
                <a:ea typeface="+mj-ea"/>
              </a:rPr>
              <a:t>く」</a:t>
            </a:r>
            <a:endParaRPr kumimoji="1" lang="ja-JP" altLang="en-US" dirty="0">
              <a:latin typeface="+mj-ea"/>
              <a:ea typeface="+mj-ea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まちがい さがしを して</a:t>
            </a:r>
            <a:r>
              <a:rPr kumimoji="1" lang="ja-JP" altLang="en-US" dirty="0"/>
              <a:t>みよう</a:t>
            </a:r>
          </a:p>
        </p:txBody>
      </p:sp>
    </p:spTree>
    <p:extLst>
      <p:ext uri="{BB962C8B-B14F-4D97-AF65-F5344CB8AC3E}">
        <p14:creationId xmlns:p14="http://schemas.microsoft.com/office/powerpoint/2010/main" val="148496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ja-JP" altLang="en-US" dirty="0">
                <a:latin typeface="+mj-ea"/>
                <a:ea typeface="+mj-ea"/>
              </a:rPr>
              <a:t>じぶん</a:t>
            </a:r>
            <a:r>
              <a:rPr lang="ja-JP" altLang="en-US" dirty="0" smtClean="0">
                <a:latin typeface="+mj-ea"/>
                <a:ea typeface="+mj-ea"/>
              </a:rPr>
              <a:t>の ことばで かんがえよう</a:t>
            </a:r>
            <a:r>
              <a:rPr lang="ja-JP" altLang="en-US" dirty="0" smtClean="0">
                <a:latin typeface="+mj-ea"/>
                <a:ea typeface="+mj-ea"/>
              </a:rPr>
              <a:t>。</a:t>
            </a:r>
            <a:endParaRPr lang="en-US" altLang="ja-JP" dirty="0">
              <a:latin typeface="+mj-ea"/>
              <a:ea typeface="+mj-ea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ja-JP" altLang="en-US" dirty="0">
                <a:latin typeface="+mj-ea"/>
                <a:ea typeface="+mj-ea"/>
              </a:rPr>
              <a:t>かん字、おくりが</a:t>
            </a:r>
            <a:r>
              <a:rPr lang="ja-JP" altLang="en-US" dirty="0" err="1" smtClean="0">
                <a:latin typeface="+mj-ea"/>
                <a:ea typeface="+mj-ea"/>
              </a:rPr>
              <a:t>なの</a:t>
            </a:r>
            <a:r>
              <a:rPr lang="ja-JP" altLang="en-US" dirty="0" smtClean="0">
                <a:latin typeface="+mj-ea"/>
                <a:ea typeface="+mj-ea"/>
              </a:rPr>
              <a:t> まちがい</a:t>
            </a:r>
            <a:r>
              <a:rPr lang="ja-JP" altLang="en-US" dirty="0" smtClean="0">
                <a:latin typeface="+mj-ea"/>
                <a:ea typeface="+mj-ea"/>
              </a:rPr>
              <a:t>に気</a:t>
            </a:r>
            <a:r>
              <a:rPr lang="ja-JP" altLang="en-US" dirty="0" smtClean="0">
                <a:latin typeface="+mj-ea"/>
                <a:ea typeface="+mj-ea"/>
              </a:rPr>
              <a:t>を つけよう</a:t>
            </a:r>
            <a:r>
              <a:rPr lang="ja-JP" altLang="en-US" dirty="0" smtClean="0">
                <a:latin typeface="+mj-ea"/>
                <a:ea typeface="+mj-ea"/>
              </a:rPr>
              <a:t>。</a:t>
            </a:r>
            <a:endParaRPr lang="en-US" altLang="ja-JP" dirty="0">
              <a:latin typeface="+mj-ea"/>
              <a:ea typeface="+mj-ea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ja-JP" altLang="en-US" dirty="0" smtClean="0">
                <a:latin typeface="+mj-ea"/>
                <a:ea typeface="+mj-ea"/>
              </a:rPr>
              <a:t>おうぼ する まえ</a:t>
            </a:r>
            <a:r>
              <a:rPr lang="ja-JP" altLang="en-US" dirty="0">
                <a:latin typeface="+mj-ea"/>
                <a:ea typeface="+mj-ea"/>
              </a:rPr>
              <a:t>に、</a:t>
            </a:r>
            <a:r>
              <a:rPr lang="en-US" altLang="ja-JP" dirty="0">
                <a:latin typeface="+mj-ea"/>
                <a:ea typeface="+mj-ea"/>
              </a:rPr>
              <a:t/>
            </a:r>
            <a:br>
              <a:rPr lang="en-US" altLang="ja-JP" dirty="0">
                <a:latin typeface="+mj-ea"/>
                <a:ea typeface="+mj-ea"/>
              </a:rPr>
            </a:br>
            <a:r>
              <a:rPr lang="ja-JP" altLang="en-US" dirty="0" smtClean="0">
                <a:latin typeface="+mj-ea"/>
                <a:ea typeface="+mj-ea"/>
              </a:rPr>
              <a:t>もういちど 見なおそう</a:t>
            </a:r>
            <a:r>
              <a:rPr lang="ja-JP" altLang="en-US" dirty="0" smtClean="0">
                <a:latin typeface="+mj-ea"/>
                <a:ea typeface="+mj-ea"/>
              </a:rPr>
              <a:t>。</a:t>
            </a:r>
            <a:r>
              <a:rPr lang="ja-JP" altLang="en-US" dirty="0"/>
              <a:t/>
            </a:r>
            <a:br>
              <a:rPr lang="ja-JP" altLang="en-US" dirty="0"/>
            </a:br>
            <a:r>
              <a:rPr lang="ja-JP" altLang="en-US" dirty="0"/>
              <a:t>　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7243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931893" y="2033659"/>
            <a:ext cx="78916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正式版</a:t>
            </a:r>
            <a:r>
              <a:rPr lang="ja-JP" altLang="en-US" dirty="0">
                <a:solidFill>
                  <a:prstClr val="black"/>
                </a:solidFill>
              </a:rPr>
              <a:t>が</a:t>
            </a:r>
            <a:r>
              <a:rPr lang="en-US" altLang="ja-JP" dirty="0">
                <a:solidFill>
                  <a:prstClr val="black"/>
                </a:solidFill>
              </a:rPr>
              <a:t>IPA</a:t>
            </a:r>
            <a:r>
              <a:rPr lang="ja-JP" altLang="en-US" dirty="0">
                <a:solidFill>
                  <a:prstClr val="black"/>
                </a:solidFill>
              </a:rPr>
              <a:t>サイトにてリリース後はこちらの教材は使用できません。</a:t>
            </a:r>
          </a:p>
          <a:p>
            <a:r>
              <a:rPr lang="ja-JP" altLang="en-US" dirty="0">
                <a:solidFill>
                  <a:prstClr val="black"/>
                </a:solidFill>
              </a:rPr>
              <a:t>正式版リリースまでの試行教材としてご利用ください。</a:t>
            </a:r>
          </a:p>
          <a:p>
            <a:r>
              <a:rPr lang="ja-JP" altLang="en-US" dirty="0" smtClean="0">
                <a:solidFill>
                  <a:prstClr val="black"/>
                </a:solidFill>
              </a:rPr>
              <a:t>正式版</a:t>
            </a:r>
            <a:r>
              <a:rPr lang="ja-JP" altLang="en-US" dirty="0">
                <a:solidFill>
                  <a:prstClr val="black"/>
                </a:solidFill>
              </a:rPr>
              <a:t>とは内容は変更される可能性がございます。</a:t>
            </a:r>
          </a:p>
          <a:p>
            <a:r>
              <a:rPr lang="ja-JP" altLang="en-US" dirty="0">
                <a:solidFill>
                  <a:prstClr val="black"/>
                </a:solidFill>
              </a:rPr>
              <a:t>試行版についての御利用者様のご意見をお待ちしております</a:t>
            </a:r>
            <a:r>
              <a:rPr lang="ja-JP" altLang="en-US" dirty="0" smtClean="0">
                <a:solidFill>
                  <a:prstClr val="black"/>
                </a:solidFill>
              </a:rPr>
              <a:t>。</a:t>
            </a:r>
            <a:endParaRPr lang="en-US" altLang="ja-JP" dirty="0" smtClean="0">
              <a:solidFill>
                <a:prstClr val="black"/>
              </a:solidFill>
            </a:endParaRPr>
          </a:p>
          <a:p>
            <a:r>
              <a:rPr lang="ja-JP" altLang="en-US" dirty="0" smtClean="0">
                <a:solidFill>
                  <a:prstClr val="black"/>
                </a:solidFill>
              </a:rPr>
              <a:t>お気づき</a:t>
            </a:r>
            <a:r>
              <a:rPr lang="ja-JP" altLang="en-US" dirty="0">
                <a:solidFill>
                  <a:prstClr val="black"/>
                </a:solidFill>
              </a:rPr>
              <a:t>の点がございましたら　下記</a:t>
            </a:r>
            <a:r>
              <a:rPr lang="ja-JP" altLang="en-US" dirty="0" smtClean="0">
                <a:solidFill>
                  <a:prstClr val="black"/>
                </a:solidFill>
              </a:rPr>
              <a:t>まで</a:t>
            </a:r>
            <a:r>
              <a:rPr lang="ja-JP" altLang="en-US" dirty="0">
                <a:solidFill>
                  <a:prstClr val="black"/>
                </a:solidFill>
              </a:rPr>
              <a:t>お寄せください</a:t>
            </a:r>
            <a:r>
              <a:rPr lang="ja-JP" altLang="en-US" dirty="0" smtClean="0">
                <a:solidFill>
                  <a:prstClr val="black"/>
                </a:solidFill>
              </a:rPr>
              <a:t>。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02293" y="995227"/>
            <a:ext cx="7571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b="1" dirty="0">
                <a:solidFill>
                  <a:srgbClr val="FF0000"/>
                </a:solidFill>
              </a:rPr>
              <a:t>当教材は試行版になります</a:t>
            </a:r>
          </a:p>
        </p:txBody>
      </p:sp>
      <p:cxnSp>
        <p:nvCxnSpPr>
          <p:cNvPr id="8" name="直線コネクタ 7"/>
          <p:cNvCxnSpPr/>
          <p:nvPr/>
        </p:nvCxnSpPr>
        <p:spPr>
          <a:xfrm>
            <a:off x="1087637" y="1766454"/>
            <a:ext cx="732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916840" y="4352002"/>
            <a:ext cx="3094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prstClr val="black"/>
                </a:solidFill>
              </a:rPr>
              <a:t>ipa@edu-net.co.jp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363932" y="4087004"/>
            <a:ext cx="4199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IPA</a:t>
            </a:r>
            <a:r>
              <a:rPr lang="ja-JP" altLang="en-US" dirty="0" smtClean="0">
                <a:solidFill>
                  <a:prstClr val="black"/>
                </a:solidFill>
              </a:rPr>
              <a:t>インターネット安全教室事務局まで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2078178" y="3906981"/>
            <a:ext cx="4771505" cy="11804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42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ひょうご</a:t>
            </a:r>
            <a:r>
              <a:rPr lang="ja-JP" altLang="en-US" dirty="0" smtClean="0"/>
              <a:t>を つくろう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kumimoji="1" lang="ja-JP" altLang="en-US" dirty="0"/>
              <a:t>対象：小学</a:t>
            </a:r>
            <a:r>
              <a:rPr kumimoji="1" lang="en-US" altLang="ja-JP" dirty="0"/>
              <a:t>1</a:t>
            </a:r>
            <a:r>
              <a:rPr kumimoji="1" lang="ja-JP" altLang="en-US" dirty="0"/>
              <a:t>～</a:t>
            </a:r>
            <a:r>
              <a:rPr lang="en-US" altLang="ja-JP" dirty="0"/>
              <a:t>3</a:t>
            </a:r>
            <a:r>
              <a:rPr kumimoji="1" lang="ja-JP" altLang="en-US" dirty="0"/>
              <a:t>年</a:t>
            </a:r>
          </a:p>
        </p:txBody>
      </p:sp>
    </p:spTree>
    <p:extLst>
      <p:ext uri="{BB962C8B-B14F-4D97-AF65-F5344CB8AC3E}">
        <p14:creationId xmlns:p14="http://schemas.microsoft.com/office/powerpoint/2010/main" val="247603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396" y="164088"/>
            <a:ext cx="9046723" cy="510363"/>
          </a:xfr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txBody>
          <a:bodyPr>
            <a:normAutofit/>
          </a:bodyPr>
          <a:lstStyle/>
          <a:p>
            <a:pPr algn="ctr"/>
            <a:r>
              <a:rPr kumimoji="1" lang="ja-JP" altLang="en-US" sz="2400" dirty="0"/>
              <a:t>本教材の使用方法　</a:t>
            </a:r>
            <a:r>
              <a:rPr lang="ja-JP" altLang="en-US" sz="2400" dirty="0"/>
              <a:t>標語を作ろう</a:t>
            </a:r>
            <a:r>
              <a:rPr kumimoji="1" lang="en-US" altLang="ja-JP" sz="2400" dirty="0"/>
              <a:t>_</a:t>
            </a:r>
            <a:r>
              <a:rPr lang="ja-JP" altLang="en-US" sz="2400" dirty="0"/>
              <a:t>小学校</a:t>
            </a:r>
            <a:r>
              <a:rPr lang="en-US" altLang="ja-JP" sz="2400" dirty="0"/>
              <a:t>1~3</a:t>
            </a:r>
            <a:r>
              <a:rPr lang="ja-JP" altLang="en-US" sz="2400" dirty="0"/>
              <a:t>年生</a:t>
            </a:r>
            <a:endParaRPr kumimoji="1" lang="ja-JP" altLang="en-US" sz="2400" dirty="0"/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102940" y="2098123"/>
            <a:ext cx="2931673" cy="442269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400" dirty="0">
                <a:solidFill>
                  <a:prstClr val="black"/>
                </a:solidFill>
              </a:rPr>
              <a:t>本教材のねらい</a:t>
            </a: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102940" y="765881"/>
            <a:ext cx="5389945" cy="442269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400" dirty="0">
                <a:solidFill>
                  <a:prstClr val="black"/>
                </a:solidFill>
              </a:rPr>
              <a:t>テーマ⑤標語をつくろう　教材のねらい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396" y="1329971"/>
            <a:ext cx="8494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情報モラル、情報セキュリティを学び、考えた上</a:t>
            </a:r>
            <a:r>
              <a:rPr lang="ja-JP" altLang="en-US" dirty="0" smtClean="0">
                <a:solidFill>
                  <a:prstClr val="black"/>
                </a:solidFill>
              </a:rPr>
              <a:t>で自分</a:t>
            </a:r>
            <a:r>
              <a:rPr lang="ja-JP" altLang="en-US" dirty="0">
                <a:solidFill>
                  <a:prstClr val="black"/>
                </a:solidFill>
              </a:rPr>
              <a:t>の</a:t>
            </a:r>
            <a:r>
              <a:rPr lang="ja-JP" altLang="en-US" dirty="0" smtClean="0">
                <a:solidFill>
                  <a:prstClr val="black"/>
                </a:solidFill>
              </a:rPr>
              <a:t>為に</a:t>
            </a:r>
            <a:r>
              <a:rPr lang="ja-JP" altLang="en-US" dirty="0">
                <a:solidFill>
                  <a:prstClr val="black"/>
                </a:solidFill>
              </a:rPr>
              <a:t>、また人に伝える</a:t>
            </a:r>
            <a:endParaRPr lang="en-US" altLang="ja-JP" dirty="0">
              <a:solidFill>
                <a:prstClr val="black"/>
              </a:solidFill>
            </a:endParaRPr>
          </a:p>
          <a:p>
            <a:r>
              <a:rPr lang="ja-JP" altLang="en-US" dirty="0">
                <a:solidFill>
                  <a:prstClr val="black"/>
                </a:solidFill>
              </a:rPr>
              <a:t>為に標語を作成するワーク。標語を作る上でのポイントや注意点を学ぶ。</a:t>
            </a: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102940" y="3285753"/>
            <a:ext cx="2931673" cy="442269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400" dirty="0">
                <a:solidFill>
                  <a:prstClr val="black"/>
                </a:solidFill>
              </a:rPr>
              <a:t>指導のポイント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2940" y="3870233"/>
            <a:ext cx="88440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標語を作る上で、著作権、肖像権などのプライバシー権、</a:t>
            </a:r>
            <a:r>
              <a:rPr lang="ja-JP" altLang="en-US" dirty="0" smtClean="0">
                <a:solidFill>
                  <a:prstClr val="black"/>
                </a:solidFill>
              </a:rPr>
              <a:t>商標権など</a:t>
            </a:r>
            <a:r>
              <a:rPr lang="ja-JP" altLang="en-US" dirty="0">
                <a:solidFill>
                  <a:prstClr val="black"/>
                </a:solidFill>
              </a:rPr>
              <a:t>に気を付けること</a:t>
            </a:r>
            <a:r>
              <a:rPr lang="ja-JP" altLang="en-US" dirty="0" smtClean="0">
                <a:solidFill>
                  <a:prstClr val="black"/>
                </a:solidFill>
              </a:rPr>
              <a:t>。誤字</a:t>
            </a:r>
            <a:r>
              <a:rPr lang="ja-JP" altLang="en-US" dirty="0">
                <a:solidFill>
                  <a:prstClr val="black"/>
                </a:solidFill>
              </a:rPr>
              <a:t>脱字をなくすこと。人のまねをしないことを伝える。</a:t>
            </a:r>
            <a:endParaRPr lang="en-US" altLang="ja-JP" dirty="0">
              <a:solidFill>
                <a:prstClr val="black"/>
              </a:solidFill>
            </a:endParaRPr>
          </a:p>
          <a:p>
            <a:r>
              <a:rPr lang="ja-JP" altLang="en-US" dirty="0">
                <a:solidFill>
                  <a:prstClr val="black"/>
                </a:solidFill>
              </a:rPr>
              <a:t>学習の最後に</a:t>
            </a:r>
            <a:r>
              <a:rPr lang="ja-JP" altLang="en-US" dirty="0" smtClean="0">
                <a:solidFill>
                  <a:prstClr val="black"/>
                </a:solidFill>
              </a:rPr>
              <a:t>標語を作成</a:t>
            </a:r>
            <a:r>
              <a:rPr lang="ja-JP" altLang="en-US" dirty="0">
                <a:solidFill>
                  <a:prstClr val="black"/>
                </a:solidFill>
              </a:rPr>
              <a:t>し、グループワークでお互いに作品</a:t>
            </a:r>
            <a:r>
              <a:rPr lang="ja-JP" altLang="en-US" dirty="0" smtClean="0">
                <a:solidFill>
                  <a:prstClr val="black"/>
                </a:solidFill>
              </a:rPr>
              <a:t>を鑑賞する</a:t>
            </a:r>
            <a:r>
              <a:rPr lang="ja-JP" altLang="en-US" dirty="0">
                <a:solidFill>
                  <a:prstClr val="black"/>
                </a:solidFill>
              </a:rPr>
              <a:t>時間を作るなどの活動にも適している。</a:t>
            </a:r>
            <a:endParaRPr lang="en-US" altLang="ja-JP" dirty="0">
              <a:solidFill>
                <a:prstClr val="black"/>
              </a:solidFill>
            </a:endParaRPr>
          </a:p>
          <a:p>
            <a:r>
              <a:rPr lang="ja-JP" altLang="en-US" dirty="0">
                <a:solidFill>
                  <a:prstClr val="black"/>
                </a:solidFill>
              </a:rPr>
              <a:t>また来年の</a:t>
            </a:r>
            <a:r>
              <a:rPr lang="en-US" altLang="ja-JP" dirty="0">
                <a:solidFill>
                  <a:prstClr val="black"/>
                </a:solidFill>
              </a:rPr>
              <a:t>IPA</a:t>
            </a:r>
            <a:r>
              <a:rPr lang="ja-JP" altLang="en-US" dirty="0">
                <a:solidFill>
                  <a:prstClr val="black"/>
                </a:solidFill>
              </a:rPr>
              <a:t>の情報モラルセキュリティコンクールへの出品の機会もあるので、こちらもアナウンスする。</a:t>
            </a:r>
            <a:endParaRPr lang="en-US" altLang="ja-JP" dirty="0">
              <a:solidFill>
                <a:prstClr val="black"/>
              </a:solidFill>
            </a:endParaRPr>
          </a:p>
          <a:p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5396" y="2631822"/>
            <a:ext cx="8844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標語って何だろう？から、標語を作るためのポイントを学ぶ。</a:t>
            </a:r>
            <a:endParaRPr lang="en-US" altLang="ja-JP" dirty="0">
              <a:solidFill>
                <a:prstClr val="black"/>
              </a:solidFill>
            </a:endParaRPr>
          </a:p>
          <a:p>
            <a:r>
              <a:rPr lang="en-US" altLang="ja-JP" dirty="0">
                <a:solidFill>
                  <a:prstClr val="black"/>
                </a:solidFill>
              </a:rPr>
              <a:t>1.</a:t>
            </a:r>
            <a:r>
              <a:rPr lang="ja-JP" altLang="en-US" dirty="0">
                <a:solidFill>
                  <a:prstClr val="black"/>
                </a:solidFill>
              </a:rPr>
              <a:t>テーマの設定　</a:t>
            </a:r>
            <a:r>
              <a:rPr lang="en-US" altLang="ja-JP" dirty="0">
                <a:solidFill>
                  <a:prstClr val="black"/>
                </a:solidFill>
              </a:rPr>
              <a:t>2.</a:t>
            </a:r>
            <a:r>
              <a:rPr lang="ja-JP" altLang="en-US" dirty="0">
                <a:solidFill>
                  <a:prstClr val="black"/>
                </a:solidFill>
              </a:rPr>
              <a:t>キーワード設定、また良い標語を鑑賞し、自分の標語を見直す。</a:t>
            </a:r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15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89379" y="4667192"/>
            <a:ext cx="1691051" cy="1512989"/>
          </a:xfrm>
        </p:spPr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ひょうご</a:t>
            </a:r>
            <a:r>
              <a:rPr kumimoji="1" lang="ja-JP" altLang="en-US" dirty="0" smtClean="0"/>
              <a:t>って なに</a:t>
            </a:r>
            <a:r>
              <a:rPr kumimoji="1" lang="ja-JP" altLang="en-US" dirty="0"/>
              <a:t>？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74814" y="1379898"/>
            <a:ext cx="77606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+mj-ea"/>
                <a:ea typeface="+mj-ea"/>
              </a:rPr>
              <a:t>つたえたいことを</a:t>
            </a:r>
            <a:endParaRPr lang="en-US" altLang="ja-JP" sz="4000" dirty="0">
              <a:latin typeface="+mj-ea"/>
              <a:ea typeface="+mj-ea"/>
            </a:endParaRPr>
          </a:p>
          <a:p>
            <a:r>
              <a:rPr lang="ja-JP" altLang="en-US" sz="4000" dirty="0" smtClean="0">
                <a:latin typeface="+mj-ea"/>
                <a:ea typeface="+mj-ea"/>
              </a:rPr>
              <a:t>みじかい ことばで まとめる</a:t>
            </a:r>
            <a:r>
              <a:rPr lang="ja-JP" altLang="en-US" sz="4000" dirty="0" smtClean="0">
                <a:latin typeface="+mj-ea"/>
                <a:ea typeface="+mj-ea"/>
              </a:rPr>
              <a:t>こと。</a:t>
            </a:r>
            <a:endParaRPr lang="en-US" altLang="ja-JP" sz="4000" dirty="0">
              <a:latin typeface="+mj-ea"/>
              <a:ea typeface="+mj-ea"/>
            </a:endParaRPr>
          </a:p>
        </p:txBody>
      </p:sp>
      <p:sp>
        <p:nvSpPr>
          <p:cNvPr id="8" name="円形吹き出し 7"/>
          <p:cNvSpPr/>
          <p:nvPr/>
        </p:nvSpPr>
        <p:spPr>
          <a:xfrm rot="20872114">
            <a:off x="4035346" y="2876395"/>
            <a:ext cx="4016011" cy="2215892"/>
          </a:xfrm>
          <a:prstGeom prst="wedgeEllipseCallout">
            <a:avLst>
              <a:gd name="adj1" fmla="val 30090"/>
              <a:gd name="adj2" fmla="val 6461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+mj-ea"/>
                <a:ea typeface="+mj-ea"/>
              </a:rPr>
              <a:t>テンポもいいし、</a:t>
            </a:r>
            <a:endParaRPr kumimoji="1" lang="en-US" altLang="ja-JP" sz="2400" dirty="0">
              <a:solidFill>
                <a:schemeClr val="tx1"/>
              </a:solidFill>
              <a:latin typeface="+mj-ea"/>
              <a:ea typeface="+mj-ea"/>
            </a:endParaRPr>
          </a:p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+mj-ea"/>
                <a:ea typeface="+mj-ea"/>
              </a:rPr>
              <a:t>つたえたい こと</a:t>
            </a:r>
            <a:r>
              <a:rPr kumimoji="1" lang="ja-JP" altLang="en-US" sz="2400" dirty="0">
                <a:solidFill>
                  <a:schemeClr val="tx1"/>
                </a:solidFill>
                <a:latin typeface="+mj-ea"/>
                <a:ea typeface="+mj-ea"/>
              </a:rPr>
              <a:t>が</a:t>
            </a:r>
            <a:endParaRPr kumimoji="1" lang="en-US" altLang="ja-JP" sz="2400" dirty="0">
              <a:solidFill>
                <a:schemeClr val="tx1"/>
              </a:solidFill>
              <a:latin typeface="+mj-ea"/>
              <a:ea typeface="+mj-ea"/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+mj-ea"/>
                <a:ea typeface="+mj-ea"/>
              </a:rPr>
              <a:t>よく わかる</a:t>
            </a:r>
            <a:r>
              <a:rPr lang="ja-JP" altLang="en-US" sz="2400" dirty="0" smtClean="0">
                <a:solidFill>
                  <a:schemeClr val="tx1"/>
                </a:solidFill>
                <a:latin typeface="+mj-ea"/>
                <a:ea typeface="+mj-ea"/>
              </a:rPr>
              <a:t>ね。</a:t>
            </a:r>
            <a:endParaRPr kumimoji="1" lang="ja-JP" altLang="en-US" sz="24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7301" y="2763748"/>
            <a:ext cx="2247284" cy="32313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正方形/長方形 9"/>
          <p:cNvSpPr/>
          <p:nvPr/>
        </p:nvSpPr>
        <p:spPr>
          <a:xfrm>
            <a:off x="2206848" y="6180181"/>
            <a:ext cx="5486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第</a:t>
            </a:r>
            <a:r>
              <a:rPr lang="en-US" altLang="ja-JP" sz="1200" dirty="0"/>
              <a:t>14</a:t>
            </a:r>
            <a:r>
              <a:rPr lang="ja-JP" altLang="en-US" sz="1200" dirty="0"/>
              <a:t>回</a:t>
            </a:r>
            <a:r>
              <a:rPr lang="en-US" altLang="ja-JP" sz="1200" dirty="0"/>
              <a:t>IPA</a:t>
            </a:r>
            <a:r>
              <a:rPr lang="ja-JP" altLang="en-US" sz="1200" dirty="0"/>
              <a:t>「ひろげよう情報モラル・セキュリティコンクール」</a:t>
            </a:r>
            <a:r>
              <a:rPr lang="en-US" altLang="ja-JP" sz="1200" dirty="0"/>
              <a:t>2018</a:t>
            </a:r>
            <a:r>
              <a:rPr lang="ja-JP" altLang="en-US" sz="1200" dirty="0"/>
              <a:t>　</a:t>
            </a:r>
            <a:endParaRPr lang="en-US" altLang="ja-JP" sz="1200" dirty="0"/>
          </a:p>
          <a:p>
            <a:r>
              <a:rPr lang="ja-JP" altLang="en-US" sz="1200" dirty="0"/>
              <a:t>標語部門　優秀賞</a:t>
            </a:r>
            <a:endParaRPr lang="en-US" altLang="zh-TW" sz="1200" dirty="0"/>
          </a:p>
          <a:p>
            <a:r>
              <a:rPr lang="zh-TW" altLang="en-US" sz="1200" dirty="0"/>
              <a:t>鹿児島県 鹿児島市立広木小学校 </a:t>
            </a:r>
            <a:r>
              <a:rPr lang="en-US" altLang="zh-TW" sz="1200" dirty="0"/>
              <a:t>1</a:t>
            </a:r>
            <a:r>
              <a:rPr lang="zh-TW" altLang="en-US" sz="1200" dirty="0"/>
              <a:t>年</a:t>
            </a:r>
            <a:r>
              <a:rPr lang="ja-JP" altLang="en-US" sz="1200" dirty="0"/>
              <a:t>（当時）</a:t>
            </a:r>
            <a:r>
              <a:rPr lang="zh-TW" altLang="en-US" sz="1200" dirty="0"/>
              <a:t>市前　大樹</a:t>
            </a:r>
            <a:r>
              <a:rPr lang="ja-JP" altLang="en-US" sz="1200" dirty="0" err="1"/>
              <a:t>さん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53624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187578" y="1659004"/>
            <a:ext cx="9116843" cy="3822895"/>
          </a:xfrm>
        </p:spPr>
        <p:txBody>
          <a:bodyPr vert="horz" anchor="ctr">
            <a:normAutofit/>
          </a:bodyPr>
          <a:lstStyle/>
          <a:p>
            <a:r>
              <a:rPr lang="ja-JP" altLang="en-US" sz="5400" dirty="0" smtClean="0">
                <a:latin typeface="+mj-ea"/>
              </a:rPr>
              <a:t>ひょうごを つくって みよう</a:t>
            </a:r>
            <a:endParaRPr kumimoji="1" lang="ja-JP" altLang="en-US" sz="54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6073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4"/>
          <p:cNvSpPr>
            <a:spLocks noGrp="1"/>
          </p:cNvSpPr>
          <p:nvPr>
            <p:ph sz="half" idx="1"/>
          </p:nvPr>
        </p:nvSpPr>
        <p:spPr>
          <a:xfrm>
            <a:off x="208547" y="1557052"/>
            <a:ext cx="8935453" cy="4579391"/>
          </a:xfrm>
        </p:spPr>
        <p:txBody>
          <a:bodyPr>
            <a:normAutofit/>
          </a:bodyPr>
          <a:lstStyle/>
          <a:p>
            <a:r>
              <a:rPr lang="ja-JP" altLang="en-US" dirty="0">
                <a:latin typeface="+mj-ea"/>
                <a:ea typeface="+mj-ea"/>
              </a:rPr>
              <a:t>「</a:t>
            </a:r>
            <a:r>
              <a:rPr lang="ja-JP" altLang="en-US" dirty="0" smtClean="0">
                <a:latin typeface="+mj-ea"/>
                <a:ea typeface="+mj-ea"/>
              </a:rPr>
              <a:t>インターネット あんぜん</a:t>
            </a:r>
            <a:r>
              <a:rPr lang="ja-JP" altLang="en-US" dirty="0">
                <a:latin typeface="+mj-ea"/>
                <a:ea typeface="+mj-ea"/>
              </a:rPr>
              <a:t>きょうしつ」をきいて</a:t>
            </a:r>
            <a:r>
              <a:rPr lang="en-US" altLang="ja-JP" dirty="0">
                <a:latin typeface="+mj-ea"/>
                <a:ea typeface="+mj-ea"/>
              </a:rPr>
              <a:t>…</a:t>
            </a:r>
          </a:p>
          <a:p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・大せつ</a:t>
            </a:r>
            <a:r>
              <a:rPr lang="ja-JP" altLang="en-US" sz="4000" dirty="0">
                <a:latin typeface="+mj-ea"/>
                <a:ea typeface="+mj-ea"/>
              </a:rPr>
              <a:t>だ</a:t>
            </a:r>
            <a:r>
              <a:rPr lang="ja-JP" altLang="en-US" sz="4000" dirty="0" smtClean="0">
                <a:latin typeface="+mj-ea"/>
                <a:ea typeface="+mj-ea"/>
              </a:rPr>
              <a:t>と おもった こと</a:t>
            </a:r>
            <a:r>
              <a:rPr lang="ja-JP" altLang="en-US" sz="4000" dirty="0" smtClean="0">
                <a:latin typeface="+mj-ea"/>
                <a:ea typeface="+mj-ea"/>
              </a:rPr>
              <a:t>。</a:t>
            </a:r>
            <a:endParaRPr lang="ja-JP" altLang="en-US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・気をつけたい</a:t>
            </a:r>
            <a:r>
              <a:rPr lang="ja-JP" altLang="en-US" sz="4000" dirty="0" smtClean="0">
                <a:latin typeface="+mj-ea"/>
                <a:ea typeface="+mj-ea"/>
              </a:rPr>
              <a:t>と おもった こと</a:t>
            </a:r>
            <a:r>
              <a:rPr lang="ja-JP" altLang="en-US" sz="4000" dirty="0" smtClean="0">
                <a:latin typeface="+mj-ea"/>
                <a:ea typeface="+mj-ea"/>
              </a:rPr>
              <a:t>。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1.</a:t>
            </a:r>
            <a:r>
              <a:rPr kumimoji="1" lang="ja-JP" altLang="en-US" dirty="0"/>
              <a:t> テーマ</a:t>
            </a:r>
            <a:r>
              <a:rPr kumimoji="1" lang="ja-JP" altLang="en-US" dirty="0" smtClean="0"/>
              <a:t>を きめよう</a:t>
            </a:r>
            <a:endParaRPr kumimoji="1" lang="ja-JP" altLang="en-US" dirty="0"/>
          </a:p>
        </p:txBody>
      </p:sp>
      <p:sp>
        <p:nvSpPr>
          <p:cNvPr id="6" name="四角形: 対角を丸める 9">
            <a:extLst>
              <a:ext uri="{FF2B5EF4-FFF2-40B4-BE49-F238E27FC236}">
                <a16:creationId xmlns="" xmlns:a16="http://schemas.microsoft.com/office/drawing/2014/main" id="{7E6C944B-2845-4E5E-A5EB-716F1B7EEE03}"/>
              </a:ext>
            </a:extLst>
          </p:cNvPr>
          <p:cNvSpPr/>
          <p:nvPr/>
        </p:nvSpPr>
        <p:spPr>
          <a:xfrm flipH="1">
            <a:off x="957298" y="4734606"/>
            <a:ext cx="7464806" cy="1359554"/>
          </a:xfrm>
          <a:prstGeom prst="round2Diag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solidFill>
                  <a:schemeClr val="tx1"/>
                </a:solidFill>
                <a:latin typeface="+mj-ea"/>
                <a:ea typeface="+mj-ea"/>
              </a:rPr>
              <a:t> つたえたい ことを １つ えらぼう</a:t>
            </a:r>
            <a:r>
              <a:rPr kumimoji="1" lang="ja-JP" altLang="en-US" sz="3600" dirty="0" smtClean="0">
                <a:solidFill>
                  <a:schemeClr val="tx1"/>
                </a:solidFill>
                <a:latin typeface="+mj-ea"/>
                <a:ea typeface="+mj-ea"/>
              </a:rPr>
              <a:t>。</a:t>
            </a:r>
            <a:endParaRPr kumimoji="1" lang="ja-JP" altLang="en-US" sz="36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2" y="4563452"/>
            <a:ext cx="1073062" cy="1089181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224" y="5553170"/>
            <a:ext cx="1402661" cy="108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03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866" y="4968471"/>
            <a:ext cx="1327407" cy="169316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6" y="4728240"/>
            <a:ext cx="1642875" cy="1513335"/>
          </a:xfrm>
          <a:prstGeom prst="rect">
            <a:avLst/>
          </a:prstGeom>
        </p:spPr>
      </p:pic>
      <p:sp>
        <p:nvSpPr>
          <p:cNvPr id="2" name="コンテンツ プレースホルダー 1"/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8208624" cy="4351338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・パソコン</a:t>
            </a:r>
            <a:r>
              <a:rPr lang="en-US" altLang="ja-JP" dirty="0"/>
              <a:t>			</a:t>
            </a:r>
            <a:r>
              <a:rPr lang="ja-JP" altLang="en-US" dirty="0"/>
              <a:t>・ルール　　　　　</a:t>
            </a:r>
          </a:p>
          <a:p>
            <a:pPr marL="0" indent="0">
              <a:buNone/>
            </a:pPr>
            <a:r>
              <a:rPr lang="ja-JP" altLang="en-US" dirty="0"/>
              <a:t>・スマートフォン </a:t>
            </a:r>
            <a:r>
              <a:rPr lang="en-US" altLang="ja-JP" dirty="0"/>
              <a:t>	</a:t>
            </a:r>
            <a:r>
              <a:rPr lang="ja-JP" altLang="en-US" dirty="0"/>
              <a:t>・ウイルス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・パスワード　　 </a:t>
            </a:r>
            <a:r>
              <a:rPr lang="en-US" altLang="ja-JP" dirty="0"/>
              <a:t>	</a:t>
            </a:r>
            <a:r>
              <a:rPr lang="ja-JP" altLang="en-US" dirty="0"/>
              <a:t>・オンライン                                            　     </a:t>
            </a:r>
          </a:p>
          <a:p>
            <a:pPr marL="0" indent="0">
              <a:buNone/>
            </a:pPr>
            <a:r>
              <a:rPr lang="ja-JP" altLang="en-US" dirty="0"/>
              <a:t>                                        </a:t>
            </a:r>
            <a:r>
              <a:rPr lang="ja-JP" altLang="en-US" dirty="0" smtClean="0"/>
              <a:t>　など</a:t>
            </a:r>
            <a:r>
              <a:rPr lang="ja-JP" altLang="en-US" dirty="0"/>
              <a:t>など</a:t>
            </a:r>
            <a:r>
              <a:rPr lang="en-US" altLang="ja-JP" dirty="0"/>
              <a:t>…… 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2.</a:t>
            </a:r>
            <a:r>
              <a:rPr kumimoji="1" lang="ja-JP" altLang="en-US" dirty="0"/>
              <a:t>キーワード</a:t>
            </a:r>
            <a:r>
              <a:rPr kumimoji="1" lang="ja-JP" altLang="en-US" dirty="0" smtClean="0"/>
              <a:t>を きめよう</a:t>
            </a:r>
            <a:endParaRPr kumimoji="1" lang="ja-JP" altLang="en-US" dirty="0"/>
          </a:p>
        </p:txBody>
      </p:sp>
      <p:sp>
        <p:nvSpPr>
          <p:cNvPr id="4" name="円形吹き出し 3"/>
          <p:cNvSpPr/>
          <p:nvPr/>
        </p:nvSpPr>
        <p:spPr>
          <a:xfrm>
            <a:off x="1712571" y="3562681"/>
            <a:ext cx="3826079" cy="1340778"/>
          </a:xfrm>
          <a:prstGeom prst="wedgeEllipseCallout">
            <a:avLst>
              <a:gd name="adj1" fmla="val -48215"/>
              <a:gd name="adj2" fmla="val 4564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テーマ</a:t>
            </a:r>
            <a:r>
              <a:rPr kumimoji="1" lang="ja-JP" altLang="en-US" sz="2400" dirty="0" smtClean="0">
                <a:solidFill>
                  <a:schemeClr val="tx1"/>
                </a:solidFill>
              </a:rPr>
              <a:t>に あ</a:t>
            </a:r>
            <a:r>
              <a:rPr lang="ja-JP" altLang="en-US" sz="2400" dirty="0" smtClean="0">
                <a:solidFill>
                  <a:schemeClr val="tx1"/>
                </a:solidFill>
              </a:rPr>
              <a:t>う</a:t>
            </a:r>
            <a:r>
              <a:rPr kumimoji="1" lang="en-US" altLang="ja-JP" sz="2400" dirty="0">
                <a:solidFill>
                  <a:schemeClr val="tx1"/>
                </a:solidFill>
              </a:rPr>
              <a:t/>
            </a:r>
            <a:br>
              <a:rPr kumimoji="1" lang="en-US" altLang="ja-JP" sz="2400" dirty="0">
                <a:solidFill>
                  <a:schemeClr val="tx1"/>
                </a:solidFill>
              </a:rPr>
            </a:br>
            <a:r>
              <a:rPr lang="ja-JP" altLang="en-US" sz="2400" dirty="0">
                <a:solidFill>
                  <a:schemeClr val="tx1"/>
                </a:solidFill>
              </a:rPr>
              <a:t>ことば</a:t>
            </a:r>
            <a:r>
              <a:rPr kumimoji="1" lang="ja-JP" altLang="en-US" sz="2400" dirty="0" smtClean="0">
                <a:solidFill>
                  <a:schemeClr val="tx1"/>
                </a:solidFill>
              </a:rPr>
              <a:t>を えらぼう</a:t>
            </a:r>
            <a:r>
              <a:rPr kumimoji="1" lang="ja-JP" altLang="en-US" sz="2400" dirty="0" smtClean="0">
                <a:solidFill>
                  <a:schemeClr val="tx1"/>
                </a:solidFill>
              </a:rPr>
              <a:t>。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5" name="円形吹き出し 4"/>
          <p:cNvSpPr/>
          <p:nvPr/>
        </p:nvSpPr>
        <p:spPr>
          <a:xfrm>
            <a:off x="3794259" y="4968471"/>
            <a:ext cx="3470740" cy="1340778"/>
          </a:xfrm>
          <a:prstGeom prst="wedgeEllipseCallout">
            <a:avLst>
              <a:gd name="adj1" fmla="val 59832"/>
              <a:gd name="adj2" fmla="val 541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chemeClr val="tx1"/>
                </a:solidFill>
              </a:rPr>
              <a:t>ほか</a:t>
            </a:r>
            <a:r>
              <a:rPr kumimoji="1" lang="ja-JP" altLang="en-US" sz="2400" dirty="0">
                <a:solidFill>
                  <a:schemeClr val="tx1"/>
                </a:solidFill>
              </a:rPr>
              <a:t>にも</a:t>
            </a:r>
            <a:endParaRPr kumimoji="1" lang="en-US" altLang="ja-JP" sz="2400" dirty="0">
              <a:solidFill>
                <a:schemeClr val="tx1"/>
              </a:solidFill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</a:rPr>
              <a:t>ありそうだ</a:t>
            </a:r>
            <a:r>
              <a:rPr lang="ja-JP" altLang="en-US" sz="2400" dirty="0" smtClean="0">
                <a:solidFill>
                  <a:schemeClr val="tx1"/>
                </a:solidFill>
              </a:rPr>
              <a:t>ね。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04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sz="half" idx="1"/>
          </p:nvPr>
        </p:nvSpPr>
        <p:spPr>
          <a:xfrm>
            <a:off x="449179" y="1825625"/>
            <a:ext cx="8066171" cy="4351338"/>
          </a:xfrm>
        </p:spPr>
        <p:txBody>
          <a:bodyPr>
            <a:normAutofit/>
          </a:bodyPr>
          <a:lstStyle/>
          <a:p>
            <a:r>
              <a:rPr lang="ja-JP" altLang="en-US" sz="4400" dirty="0"/>
              <a:t>キーワード</a:t>
            </a:r>
            <a:r>
              <a:rPr lang="ja-JP" altLang="en-US" sz="4400" dirty="0" smtClean="0"/>
              <a:t>を ちゅう</a:t>
            </a:r>
            <a:r>
              <a:rPr lang="ja-JP" altLang="en-US" sz="4400" dirty="0" err="1"/>
              <a:t>しんに</a:t>
            </a:r>
            <a:r>
              <a:rPr lang="ja-JP" altLang="en-US" sz="4400" dirty="0"/>
              <a:t>、</a:t>
            </a:r>
            <a:r>
              <a:rPr lang="en-US" altLang="ja-JP" sz="4400" dirty="0"/>
              <a:t/>
            </a:r>
            <a:br>
              <a:rPr lang="en-US" altLang="ja-JP" sz="4400" dirty="0"/>
            </a:br>
            <a:r>
              <a:rPr lang="ja-JP" altLang="en-US" sz="4400" dirty="0"/>
              <a:t>じぶん</a:t>
            </a:r>
            <a:r>
              <a:rPr lang="ja-JP" altLang="en-US" sz="4400" dirty="0" smtClean="0"/>
              <a:t>の 気もちを まとめよう</a:t>
            </a:r>
            <a:endParaRPr lang="ja-JP" altLang="en-US" sz="4400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3.</a:t>
            </a:r>
            <a:r>
              <a:rPr kumimoji="1" lang="ja-JP" altLang="en-US" dirty="0"/>
              <a:t>いよいよ、しあげ！！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866" y="4968471"/>
            <a:ext cx="1327407" cy="169316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2" y="4662060"/>
            <a:ext cx="1642875" cy="1513335"/>
          </a:xfrm>
          <a:prstGeom prst="rect">
            <a:avLst/>
          </a:prstGeom>
        </p:spPr>
      </p:pic>
      <p:sp>
        <p:nvSpPr>
          <p:cNvPr id="6" name="円形吹き出し 5"/>
          <p:cNvSpPr/>
          <p:nvPr/>
        </p:nvSpPr>
        <p:spPr>
          <a:xfrm>
            <a:off x="1798582" y="3494949"/>
            <a:ext cx="4791397" cy="1340778"/>
          </a:xfrm>
          <a:prstGeom prst="wedgeEllipseCallout">
            <a:avLst>
              <a:gd name="adj1" fmla="val -48215"/>
              <a:gd name="adj2" fmla="val 4564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chemeClr val="tx1"/>
                </a:solidFill>
              </a:rPr>
              <a:t>ことば</a:t>
            </a:r>
            <a:r>
              <a:rPr lang="ja-JP" altLang="en-US" sz="2400" dirty="0" smtClean="0">
                <a:solidFill>
                  <a:schemeClr val="tx1"/>
                </a:solidFill>
              </a:rPr>
              <a:t>の くみあわせ</a:t>
            </a:r>
            <a:r>
              <a:rPr lang="ja-JP" altLang="en-US" sz="2400" dirty="0" smtClean="0">
                <a:solidFill>
                  <a:schemeClr val="tx1"/>
                </a:solidFill>
              </a:rPr>
              <a:t>やリズム</a:t>
            </a:r>
            <a:r>
              <a:rPr lang="en-US" altLang="ja-JP" sz="2400" dirty="0" smtClean="0">
                <a:solidFill>
                  <a:schemeClr val="tx1"/>
                </a:solidFill>
              </a:rPr>
              <a:t>(5</a:t>
            </a:r>
            <a:r>
              <a:rPr lang="ja-JP" altLang="en-US" sz="2400" dirty="0" smtClean="0">
                <a:solidFill>
                  <a:schemeClr val="tx1"/>
                </a:solidFill>
              </a:rPr>
              <a:t>･</a:t>
            </a:r>
            <a:r>
              <a:rPr lang="en-US" altLang="ja-JP" sz="2400" dirty="0" smtClean="0">
                <a:solidFill>
                  <a:schemeClr val="tx1"/>
                </a:solidFill>
              </a:rPr>
              <a:t>7</a:t>
            </a:r>
            <a:r>
              <a:rPr lang="ja-JP" altLang="en-US" sz="2400" dirty="0" smtClean="0">
                <a:solidFill>
                  <a:schemeClr val="tx1"/>
                </a:solidFill>
              </a:rPr>
              <a:t>･</a:t>
            </a:r>
            <a:r>
              <a:rPr lang="en-US" altLang="ja-JP" sz="2400" dirty="0" smtClean="0">
                <a:solidFill>
                  <a:schemeClr val="tx1"/>
                </a:solidFill>
              </a:rPr>
              <a:t>5)</a:t>
            </a:r>
            <a:r>
              <a:rPr lang="ja-JP" altLang="en-US" sz="2400" dirty="0" smtClean="0">
                <a:solidFill>
                  <a:schemeClr val="tx1"/>
                </a:solidFill>
              </a:rPr>
              <a:t>も 大</a:t>
            </a:r>
            <a:r>
              <a:rPr lang="ja-JP" altLang="en-US" sz="2400" dirty="0" smtClean="0">
                <a:solidFill>
                  <a:schemeClr val="tx1"/>
                </a:solidFill>
              </a:rPr>
              <a:t>せつ。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7" name="円形吹き出し 6"/>
          <p:cNvSpPr/>
          <p:nvPr/>
        </p:nvSpPr>
        <p:spPr>
          <a:xfrm>
            <a:off x="3368842" y="4968471"/>
            <a:ext cx="3896157" cy="1340778"/>
          </a:xfrm>
          <a:prstGeom prst="wedgeEllipseCallout">
            <a:avLst>
              <a:gd name="adj1" fmla="val 59832"/>
              <a:gd name="adj2" fmla="val 541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chemeClr val="tx1"/>
                </a:solidFill>
              </a:rPr>
              <a:t>こえ</a:t>
            </a:r>
            <a:r>
              <a:rPr lang="ja-JP" altLang="en-US" sz="2400" dirty="0" smtClean="0">
                <a:solidFill>
                  <a:schemeClr val="tx1"/>
                </a:solidFill>
              </a:rPr>
              <a:t>に だして</a:t>
            </a:r>
            <a:endParaRPr lang="ja-JP" altLang="en-US" sz="2400" dirty="0">
              <a:solidFill>
                <a:schemeClr val="tx1"/>
              </a:solidFill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</a:rPr>
              <a:t>たしかめて みよう</a:t>
            </a:r>
            <a:r>
              <a:rPr lang="ja-JP" altLang="en-US" sz="2400" dirty="0" smtClean="0">
                <a:solidFill>
                  <a:schemeClr val="tx1"/>
                </a:solidFill>
              </a:rPr>
              <a:t>。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49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1895</Words>
  <Application>Microsoft Office PowerPoint</Application>
  <PresentationFormat>画面に合わせる (4:3)</PresentationFormat>
  <Paragraphs>328</Paragraphs>
  <Slides>16</Slides>
  <Notes>14</Notes>
  <HiddenSlides>1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16</vt:i4>
      </vt:variant>
    </vt:vector>
  </HeadingPairs>
  <TitlesOfParts>
    <vt:vector size="18" baseType="lpstr">
      <vt:lpstr>3_Office テーマ</vt:lpstr>
      <vt:lpstr>2_Office テーマ</vt:lpstr>
      <vt:lpstr>PowerPoint プレゼンテーション</vt:lpstr>
      <vt:lpstr>PowerPoint プレゼンテーション</vt:lpstr>
      <vt:lpstr>ひょうごを つくろう</vt:lpstr>
      <vt:lpstr>本教材の使用方法　標語を作ろう_小学校1~3年生</vt:lpstr>
      <vt:lpstr>ひょうごって なに？</vt:lpstr>
      <vt:lpstr>ひょうごを つくって みよう</vt:lpstr>
      <vt:lpstr>1. テーマを きめよう</vt:lpstr>
      <vt:lpstr>2.キーワードを きめよう</vt:lpstr>
      <vt:lpstr>3.いよいよ、しあげ！！</vt:lpstr>
      <vt:lpstr>みんなの ひょうごを 見てみよう</vt:lpstr>
      <vt:lpstr>コンクールに おうぼ してみよう</vt:lpstr>
      <vt:lpstr>気を つけること</vt:lpstr>
      <vt:lpstr>気を つけること</vt:lpstr>
      <vt:lpstr>気をつけること</vt:lpstr>
      <vt:lpstr>まちがい さがしを してみよう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2019-09-18T06:59:28Z</dcterms:created>
  <dcterms:modified xsi:type="dcterms:W3CDTF">2019-09-20T02:47:37Z</dcterms:modified>
</cp:coreProperties>
</file>