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718" r:id="rId2"/>
  </p:sldMasterIdLst>
  <p:notesMasterIdLst>
    <p:notesMasterId r:id="rId23"/>
  </p:notesMasterIdLst>
  <p:sldIdLst>
    <p:sldId id="257" r:id="rId3"/>
    <p:sldId id="290" r:id="rId4"/>
    <p:sldId id="288" r:id="rId5"/>
    <p:sldId id="287"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63" r:id="rId21"/>
    <p:sldId id="267" r:id="rId2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9" autoAdjust="0"/>
    <p:restoredTop sz="59516" autoAdjust="0"/>
  </p:normalViewPr>
  <p:slideViewPr>
    <p:cSldViewPr snapToGrid="0">
      <p:cViewPr>
        <p:scale>
          <a:sx n="89" d="100"/>
          <a:sy n="89" d="100"/>
        </p:scale>
        <p:origin x="-227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201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C55E3-FF33-4807-82F5-1CBFDB7F2A6E}" type="datetimeFigureOut">
              <a:rPr kumimoji="1" lang="ja-JP" altLang="en-US" smtClean="0"/>
              <a:t>2019/9/20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D95D9-8B25-4750-8CA0-9B780AB25220}" type="slidenum">
              <a:rPr kumimoji="1" lang="ja-JP" altLang="en-US" smtClean="0"/>
              <a:t>‹#›</a:t>
            </a:fld>
            <a:endParaRPr kumimoji="1" lang="ja-JP" altLang="en-US"/>
          </a:p>
        </p:txBody>
      </p:sp>
    </p:spTree>
    <p:extLst>
      <p:ext uri="{BB962C8B-B14F-4D97-AF65-F5344CB8AC3E}">
        <p14:creationId xmlns:p14="http://schemas.microsoft.com/office/powerpoint/2010/main" val="38686362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k2VT6x4wBS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k2VT6x4wBS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k2VT6x4wBS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k2VT6x4wBS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教材　</a:t>
            </a:r>
            <a:r>
              <a:rPr kumimoji="1" lang="en-US" altLang="ja-JP" dirty="0" smtClean="0"/>
              <a:t>ver.1_20190830</a:t>
            </a:r>
          </a:p>
          <a:p>
            <a:endParaRPr kumimoji="1" lang="en-US" altLang="ja-JP" dirty="0" smtClean="0"/>
          </a:p>
          <a:p>
            <a:r>
              <a:rPr kumimoji="1" lang="ja-JP" altLang="en-US" dirty="0" smtClean="0"/>
              <a:t>当教材について</a:t>
            </a:r>
          </a:p>
          <a:p>
            <a:r>
              <a:rPr kumimoji="1" lang="ja-JP" altLang="en-US" dirty="0" smtClean="0"/>
              <a:t>スライド教材のノートには以下の内容が記載されております。</a:t>
            </a:r>
          </a:p>
          <a:p>
            <a:r>
              <a:rPr kumimoji="1" lang="ja-JP" altLang="en-US" dirty="0" smtClean="0"/>
              <a:t>・</a:t>
            </a:r>
            <a:r>
              <a:rPr kumimoji="1" lang="en-US" altLang="ja-JP" dirty="0" smtClean="0"/>
              <a:t>【</a:t>
            </a:r>
            <a:r>
              <a:rPr kumimoji="1" lang="ja-JP" altLang="en-US" dirty="0" smtClean="0"/>
              <a:t>導入時のポイント</a:t>
            </a:r>
            <a:r>
              <a:rPr kumimoji="1" lang="en-US" altLang="ja-JP" dirty="0" smtClean="0"/>
              <a:t>】</a:t>
            </a:r>
            <a:r>
              <a:rPr kumimoji="1" lang="ja-JP" altLang="en-US" dirty="0" smtClean="0"/>
              <a:t>または</a:t>
            </a:r>
            <a:r>
              <a:rPr kumimoji="1" lang="en-US" altLang="ja-JP" dirty="0" smtClean="0"/>
              <a:t>【</a:t>
            </a:r>
            <a:r>
              <a:rPr kumimoji="1" lang="ja-JP" altLang="en-US" dirty="0" smtClean="0"/>
              <a:t>ポイント</a:t>
            </a:r>
            <a:r>
              <a:rPr kumimoji="1" lang="en-US" altLang="ja-JP" dirty="0" smtClean="0"/>
              <a:t>】</a:t>
            </a:r>
            <a:r>
              <a:rPr kumimoji="1" lang="ja-JP" altLang="en-US" dirty="0" smtClean="0"/>
              <a:t>・・・導入時、またそのスライドでかならずふれるべきこと</a:t>
            </a:r>
          </a:p>
          <a:p>
            <a:r>
              <a:rPr kumimoji="1" lang="ja-JP" altLang="en-US" dirty="0" smtClean="0"/>
              <a:t>・</a:t>
            </a:r>
            <a:r>
              <a:rPr kumimoji="1" lang="en-US" altLang="ja-JP" dirty="0" smtClean="0"/>
              <a:t>【</a:t>
            </a:r>
            <a:r>
              <a:rPr kumimoji="1" lang="ja-JP" altLang="en-US" dirty="0" smtClean="0"/>
              <a:t>進行のポイント</a:t>
            </a:r>
            <a:r>
              <a:rPr kumimoji="1" lang="en-US" altLang="ja-JP" dirty="0" smtClean="0"/>
              <a:t>】</a:t>
            </a:r>
            <a:r>
              <a:rPr kumimoji="1" lang="ja-JP" altLang="en-US" dirty="0" smtClean="0"/>
              <a:t>または</a:t>
            </a:r>
            <a:r>
              <a:rPr kumimoji="1" lang="en-US" altLang="ja-JP" dirty="0" smtClean="0"/>
              <a:t>【</a:t>
            </a:r>
            <a:r>
              <a:rPr kumimoji="1" lang="ja-JP" altLang="en-US" dirty="0" smtClean="0"/>
              <a:t>ポイント</a:t>
            </a:r>
            <a:r>
              <a:rPr kumimoji="1" lang="en-US" altLang="ja-JP" dirty="0" smtClean="0"/>
              <a:t>】</a:t>
            </a:r>
            <a:r>
              <a:rPr kumimoji="1" lang="ja-JP" altLang="en-US" dirty="0" smtClean="0"/>
              <a:t>・・・進行時、またそのスライドでかならずふれるべきこと</a:t>
            </a:r>
          </a:p>
          <a:p>
            <a:r>
              <a:rPr kumimoji="1" lang="ja-JP" altLang="en-US" dirty="0" smtClean="0"/>
              <a:t>・</a:t>
            </a:r>
            <a:r>
              <a:rPr kumimoji="1" lang="en-US" altLang="ja-JP" dirty="0" smtClean="0"/>
              <a:t>《</a:t>
            </a:r>
            <a:r>
              <a:rPr kumimoji="1" lang="ja-JP" altLang="en-US" dirty="0" smtClean="0"/>
              <a:t>講師のセリフ例</a:t>
            </a:r>
            <a:r>
              <a:rPr kumimoji="1" lang="en-US" altLang="ja-JP" dirty="0" smtClean="0"/>
              <a:t>》</a:t>
            </a:r>
            <a:r>
              <a:rPr kumimoji="1" lang="ja-JP" altLang="en-US" dirty="0" smtClean="0"/>
              <a:t>・・・ポイントを踏まえて話す内容</a:t>
            </a:r>
          </a:p>
          <a:p>
            <a:r>
              <a:rPr kumimoji="1" lang="ja-JP" altLang="en-US" dirty="0" smtClean="0"/>
              <a:t>・</a:t>
            </a:r>
            <a:r>
              <a:rPr kumimoji="1" lang="en-US" altLang="ja-JP" dirty="0" smtClean="0"/>
              <a:t>&lt;</a:t>
            </a:r>
            <a:r>
              <a:rPr kumimoji="1" lang="ja-JP" altLang="en-US" dirty="0" smtClean="0"/>
              <a:t>問いかけ</a:t>
            </a:r>
            <a:r>
              <a:rPr kumimoji="1" lang="en-US" altLang="ja-JP" dirty="0" smtClean="0"/>
              <a:t>&gt;</a:t>
            </a:r>
            <a:r>
              <a:rPr kumimoji="1" lang="ja-JP" altLang="en-US" dirty="0" smtClean="0"/>
              <a:t>・・・児童に問いかける場面</a:t>
            </a:r>
          </a:p>
          <a:p>
            <a:r>
              <a:rPr kumimoji="1" lang="ja-JP" altLang="en-US" dirty="0" smtClean="0"/>
              <a:t>・</a:t>
            </a:r>
            <a:r>
              <a:rPr kumimoji="1" lang="en-US" altLang="ja-JP" dirty="0" smtClean="0"/>
              <a:t>&lt;</a:t>
            </a:r>
            <a:r>
              <a:rPr kumimoji="1" lang="ja-JP" altLang="en-US" dirty="0" smtClean="0"/>
              <a:t>クリック</a:t>
            </a:r>
            <a:r>
              <a:rPr kumimoji="1" lang="en-US" altLang="ja-JP" dirty="0" smtClean="0"/>
              <a:t>&gt;</a:t>
            </a:r>
            <a:r>
              <a:rPr kumimoji="1" lang="ja-JP" altLang="en-US" dirty="0" smtClean="0"/>
              <a:t>・・・アニメーション設定されたスライドを動かすときにクリックする。</a:t>
            </a:r>
          </a:p>
          <a:p>
            <a:endParaRPr kumimoji="1" lang="ja-JP" altLang="en-US" dirty="0" smtClean="0"/>
          </a:p>
          <a:p>
            <a:r>
              <a:rPr kumimoji="1" lang="en-US" altLang="ja-JP" dirty="0" smtClean="0"/>
              <a:t>※</a:t>
            </a:r>
            <a:r>
              <a:rPr kumimoji="1" lang="ja-JP" altLang="en-US" dirty="0" smtClean="0"/>
              <a:t>ポイントさえ押さえていれば、話し方、問いかけの場面などは、講師の判断で変化させてかまいません。</a:t>
            </a:r>
          </a:p>
          <a:p>
            <a:r>
              <a:rPr kumimoji="1" lang="en-US" altLang="ja-JP" dirty="0" smtClean="0"/>
              <a:t>【</a:t>
            </a:r>
            <a:r>
              <a:rPr kumimoji="1" lang="ja-JP" altLang="en-US" dirty="0" smtClean="0"/>
              <a:t>バージョン</a:t>
            </a:r>
            <a:r>
              <a:rPr kumimoji="1" lang="en-US" altLang="ja-JP" dirty="0" smtClean="0"/>
              <a:t>】</a:t>
            </a:r>
          </a:p>
          <a:p>
            <a:r>
              <a:rPr kumimoji="1" lang="en-US" altLang="ja-JP" dirty="0" smtClean="0"/>
              <a:t>20190830_ver1</a:t>
            </a:r>
          </a:p>
          <a:p>
            <a:endParaRPr kumimoji="1" lang="en-US" altLang="ja-JP" dirty="0" smtClean="0"/>
          </a:p>
          <a:p>
            <a:endParaRPr kumimoji="1" lang="en-US" altLang="ja-JP" dirty="0" smtClean="0"/>
          </a:p>
          <a:p>
            <a:r>
              <a:rPr kumimoji="1" lang="en-US" altLang="ja-JP" dirty="0" smtClean="0"/>
              <a:t>【</a:t>
            </a:r>
            <a:r>
              <a:rPr kumimoji="1" lang="ja-JP" altLang="en-US" dirty="0" smtClean="0"/>
              <a:t>ポイント</a:t>
            </a:r>
            <a:r>
              <a:rPr kumimoji="1" lang="en-US" altLang="ja-JP" dirty="0" smtClean="0"/>
              <a:t>】</a:t>
            </a:r>
          </a:p>
          <a:p>
            <a:r>
              <a:rPr kumimoji="1" lang="ja-JP" altLang="en-US" dirty="0" smtClean="0"/>
              <a:t>・自己紹介</a:t>
            </a:r>
          </a:p>
          <a:p>
            <a:r>
              <a:rPr kumimoji="1" lang="ja-JP" altLang="en-US" dirty="0" smtClean="0"/>
              <a:t>・今日の講座の内容</a:t>
            </a:r>
          </a:p>
          <a:p>
            <a:endParaRPr kumimoji="1" lang="ja-JP" altLang="en-US"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はじめまして。</a:t>
            </a:r>
          </a:p>
          <a:p>
            <a:r>
              <a:rPr kumimoji="1" lang="ja-JP" altLang="en-US" dirty="0" smtClean="0"/>
              <a:t>私は</a:t>
            </a:r>
            <a:r>
              <a:rPr kumimoji="1" lang="en-US" altLang="ja-JP" dirty="0" smtClean="0"/>
              <a:t>IPA</a:t>
            </a:r>
            <a:r>
              <a:rPr kumimoji="1" lang="ja-JP" altLang="en-US" dirty="0" smtClean="0"/>
              <a:t>インターネット安全教室の講師を務めます</a:t>
            </a:r>
          </a:p>
          <a:p>
            <a:r>
              <a:rPr kumimoji="1" lang="ja-JP" altLang="en-US" dirty="0" smtClean="0"/>
              <a:t>△△△の○○です。</a:t>
            </a:r>
          </a:p>
          <a:p>
            <a:endParaRPr kumimoji="1" lang="ja-JP" altLang="en-US" dirty="0" smtClean="0"/>
          </a:p>
          <a:p>
            <a:r>
              <a:rPr kumimoji="1" lang="ja-JP" altLang="en-US" dirty="0" smtClean="0"/>
              <a:t>今日はネットリテラシー、情報モラル、情報セキュリティについて、</a:t>
            </a:r>
          </a:p>
          <a:p>
            <a:r>
              <a:rPr kumimoji="1" lang="ja-JP" altLang="en-US" dirty="0" smtClean="0"/>
              <a:t>共に学び、考える、インターネット安全教室を行います。</a:t>
            </a:r>
          </a:p>
          <a:p>
            <a:endParaRPr kumimoji="1" lang="ja-JP" altLang="en-US" dirty="0" smtClean="0"/>
          </a:p>
          <a:p>
            <a:r>
              <a:rPr kumimoji="1" lang="ja-JP" altLang="en-US" dirty="0" smtClean="0"/>
              <a:t>今日、ここに集まった仲間と一緒に「考える」、そんな教室にしたいと思います。</a:t>
            </a:r>
          </a:p>
          <a:p>
            <a:r>
              <a:rPr kumimoji="1" lang="ja-JP" altLang="en-US" dirty="0" smtClean="0"/>
              <a:t>よろしくお願いします。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a:t>
            </a:fld>
            <a:endParaRPr kumimoji="1" lang="ja-JP" altLang="en-US"/>
          </a:p>
        </p:txBody>
      </p:sp>
    </p:spTree>
    <p:extLst>
      <p:ext uri="{BB962C8B-B14F-4D97-AF65-F5344CB8AC3E}">
        <p14:creationId xmlns:p14="http://schemas.microsoft.com/office/powerpoint/2010/main" val="328590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オンラインゲームはマイナス面もあることを確認する。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「困ることって何なのでしょうか？」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11</a:t>
            </a:fld>
            <a:endParaRPr kumimoji="1" lang="ja-JP" altLang="en-US"/>
          </a:p>
        </p:txBody>
      </p:sp>
    </p:spTree>
    <p:extLst>
      <p:ext uri="{BB962C8B-B14F-4D97-AF65-F5344CB8AC3E}">
        <p14:creationId xmlns:p14="http://schemas.microsoft.com/office/powerpoint/2010/main" val="308059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動画を見せる。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マモリちゃんも困ったことがあったみたいですよ。ちょっと見てみましょう。</a:t>
            </a:r>
            <a:endParaRPr kumimoji="1" lang="en-US" altLang="ja-JP" dirty="0" smtClean="0"/>
          </a:p>
          <a:p>
            <a:r>
              <a:rPr kumimoji="1" lang="ja-JP" altLang="en-US" dirty="0" smtClean="0"/>
              <a:t>＜クリック＞→動画再生</a:t>
            </a:r>
            <a:endParaRPr kumimoji="1" lang="en-US" altLang="ja-JP" dirty="0" smtClean="0"/>
          </a:p>
          <a:p>
            <a:endParaRPr kumimoji="1" lang="en-US" altLang="ja-JP" dirty="0" smtClean="0"/>
          </a:p>
          <a:p>
            <a:r>
              <a:rPr kumimoji="1" lang="en-US" altLang="ja-JP" dirty="0" smtClean="0"/>
              <a:t>※</a:t>
            </a:r>
            <a:r>
              <a:rPr kumimoji="1" lang="ja-JP" altLang="en-US" dirty="0" smtClean="0"/>
              <a:t>動画　約</a:t>
            </a:r>
            <a:r>
              <a:rPr kumimoji="1" lang="en-US" altLang="ja-JP" dirty="0" smtClean="0"/>
              <a:t>43</a:t>
            </a:r>
            <a:r>
              <a:rPr kumimoji="1" lang="ja-JP" altLang="en-US" dirty="0" smtClean="0"/>
              <a:t>秒</a:t>
            </a:r>
            <a:endParaRPr kumimoji="1" lang="en-US" altLang="ja-JP" dirty="0" smtClean="0"/>
          </a:p>
          <a:p>
            <a:r>
              <a:rPr lang="en-US" altLang="ja-JP" dirty="0" smtClean="0">
                <a:hlinkClick r:id="rId3"/>
              </a:rPr>
              <a:t>https://www.youtube.com/watch?v=k2VT6x4wBSk</a:t>
            </a:r>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画像引用先</a:t>
            </a:r>
            <a:r>
              <a:rPr kumimoji="1" lang="en-US" altLang="ja-JP" dirty="0" smtClean="0"/>
              <a:t>:</a:t>
            </a:r>
          </a:p>
          <a:p>
            <a:r>
              <a:rPr kumimoji="1" lang="ja-JP" altLang="en-US" dirty="0" smtClean="0"/>
              <a:t>上記の動画の</a:t>
            </a:r>
            <a:r>
              <a:rPr kumimoji="1" lang="en-US" altLang="ja-JP" dirty="0" smtClean="0"/>
              <a:t>3:20</a:t>
            </a:r>
            <a:r>
              <a:rPr kumimoji="1" lang="ja-JP" altLang="en-US" dirty="0" smtClean="0"/>
              <a:t>のスクリーンショット</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12</a:t>
            </a:fld>
            <a:endParaRPr kumimoji="1" lang="ja-JP" altLang="en-US"/>
          </a:p>
        </p:txBody>
      </p:sp>
    </p:spTree>
    <p:extLst>
      <p:ext uri="{BB962C8B-B14F-4D97-AF65-F5344CB8AC3E}">
        <p14:creationId xmlns:p14="http://schemas.microsoft.com/office/powerpoint/2010/main" val="46969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動画をふまえて、自分だったらどうするか考える。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さて、マモリちゃんは迷っていましたね。あなたなら、このあとどうしますか？</a:t>
            </a:r>
            <a:endParaRPr kumimoji="1" lang="en-US" altLang="ja-JP" dirty="0" smtClean="0"/>
          </a:p>
          <a:p>
            <a:r>
              <a:rPr kumimoji="1" lang="ja-JP" altLang="en-US" dirty="0" smtClean="0"/>
              <a:t>次の①～③で選んでみましょう。</a:t>
            </a:r>
            <a:endParaRPr kumimoji="1" lang="en-US" altLang="ja-JP" dirty="0" smtClean="0"/>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マモリちゃんの気持ちを解説する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いつも一緒にゲームをしているケイくんの誘いにこたえたい気持ちと、</a:t>
            </a:r>
            <a:endParaRPr kumimoji="1" lang="en-US" altLang="ja-JP" dirty="0" smtClean="0"/>
          </a:p>
          <a:p>
            <a:r>
              <a:rPr kumimoji="1" lang="ja-JP" altLang="en-US" dirty="0" smtClean="0"/>
              <a:t>インターネットで知り合った友だちの誘いにこたえていいのか</a:t>
            </a:r>
            <a:endParaRPr kumimoji="1" lang="en-US" altLang="ja-JP" dirty="0" smtClean="0"/>
          </a:p>
          <a:p>
            <a:r>
              <a:rPr kumimoji="1" lang="ja-JP" altLang="en-US" dirty="0" smtClean="0"/>
              <a:t>迷う気持ちがあるようですね。</a:t>
            </a:r>
            <a:endParaRPr kumimoji="1" lang="en-US" altLang="ja-JP" dirty="0" smtClean="0"/>
          </a:p>
          <a:p>
            <a:endParaRPr kumimoji="1" lang="en-US" altLang="ja-JP" dirty="0" smtClean="0"/>
          </a:p>
          <a:p>
            <a:endParaRPr kumimoji="1" lang="en-US" altLang="ja-JP" dirty="0" smtClean="0"/>
          </a:p>
          <a:p>
            <a:r>
              <a:rPr kumimoji="1" lang="ja-JP" altLang="en-US" sz="1200" dirty="0" smtClean="0"/>
              <a:t>画像引用先</a:t>
            </a:r>
            <a:r>
              <a:rPr kumimoji="1" lang="en-US" altLang="ja-JP" sz="1200" dirty="0" smtClean="0"/>
              <a:t>:</a:t>
            </a:r>
          </a:p>
          <a:p>
            <a:r>
              <a:rPr kumimoji="1" lang="ja-JP" altLang="en-US" sz="1200" dirty="0" smtClean="0"/>
              <a:t>キミはどっち？～パソコン・ケータイ・スマートフォンの正しい使い方～全編</a:t>
            </a:r>
          </a:p>
          <a:p>
            <a:r>
              <a:rPr kumimoji="1" lang="en-US" altLang="ja-JP" sz="1200" dirty="0" smtClean="0"/>
              <a:t>https://www.youtube.com/watch?v=k2VT6x4wBSk</a:t>
            </a:r>
          </a:p>
          <a:p>
            <a:r>
              <a:rPr kumimoji="1" lang="en-US" altLang="ja-JP" sz="1200" dirty="0" smtClean="0"/>
              <a:t>3:46</a:t>
            </a:r>
            <a:r>
              <a:rPr kumimoji="1" lang="ja-JP" altLang="en-US" sz="1200" dirty="0" smtClean="0"/>
              <a:t>のスクリーンショット</a:t>
            </a:r>
            <a:endParaRPr kumimoji="1" lang="en-US" altLang="ja-JP" sz="1200" dirty="0" smtClean="0"/>
          </a:p>
          <a:p>
            <a:endParaRPr kumimoji="1" lang="en-US" altLang="ja-JP" dirty="0" smtClean="0"/>
          </a:p>
        </p:txBody>
      </p:sp>
    </p:spTree>
    <p:extLst>
      <p:ext uri="{BB962C8B-B14F-4D97-AF65-F5344CB8AC3E}">
        <p14:creationId xmlns:p14="http://schemas.microsoft.com/office/powerpoint/2010/main" val="2477664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動画をふまえて、自分だったらどうするか考える。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では、聞いてみましょう。①の人！（挙手してもらう）</a:t>
            </a:r>
            <a:endParaRPr kumimoji="1" lang="en-US" altLang="ja-JP" dirty="0" smtClean="0"/>
          </a:p>
          <a:p>
            <a:r>
              <a:rPr kumimoji="1" lang="ja-JP" altLang="en-US" dirty="0" smtClean="0"/>
              <a:t>なぜそうしようと思いましたか？（挙手してもらう）</a:t>
            </a:r>
            <a:endParaRPr kumimoji="1" lang="en-US" altLang="ja-JP" dirty="0" smtClean="0"/>
          </a:p>
          <a:p>
            <a:r>
              <a:rPr kumimoji="1" lang="ja-JP" altLang="en-US" dirty="0" smtClean="0"/>
              <a:t>①～③まで挙手、発表してもらう。</a:t>
            </a:r>
            <a:endParaRPr kumimoji="1" lang="en-US" altLang="ja-JP" dirty="0" smtClean="0"/>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ここでは正解を教えるのではなく、いろいろな考え方があることを確認し、</a:t>
            </a:r>
            <a:endParaRPr kumimoji="1" lang="en-US" altLang="ja-JP" dirty="0" smtClean="0"/>
          </a:p>
          <a:p>
            <a:r>
              <a:rPr kumimoji="1" lang="ja-JP" altLang="en-US" dirty="0" smtClean="0"/>
              <a:t>児童の気持ちに寄り添う。</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なるほど、せっかく仲良くなったのだから、パスワードを教えてもっといろいろな</a:t>
            </a:r>
            <a:endParaRPr kumimoji="1" lang="en-US" altLang="ja-JP" dirty="0" smtClean="0"/>
          </a:p>
          <a:p>
            <a:r>
              <a:rPr kumimoji="1" lang="ja-JP" altLang="en-US" dirty="0" smtClean="0"/>
              <a:t>ことができるようにしたいのですね。</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14</a:t>
            </a:fld>
            <a:endParaRPr kumimoji="1" lang="ja-JP" altLang="en-US"/>
          </a:p>
        </p:txBody>
      </p:sp>
    </p:spTree>
    <p:extLst>
      <p:ext uri="{BB962C8B-B14F-4D97-AF65-F5344CB8AC3E}">
        <p14:creationId xmlns:p14="http://schemas.microsoft.com/office/powerpoint/2010/main" val="628221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パスワードが漏洩したときのリスクを伝える。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パスワードを教えたら、どうなるでしょうか。</a:t>
            </a:r>
            <a:endParaRPr kumimoji="1" lang="en-US" altLang="ja-JP" dirty="0" smtClean="0"/>
          </a:p>
          <a:p>
            <a:r>
              <a:rPr kumimoji="1" lang="ja-JP" altLang="en-US" dirty="0" smtClean="0"/>
              <a:t>あ！勝手にマモリちゃんのゲームに入って、アイテム交換されたり、ゲームに参加されたりしてしまいました。</a:t>
            </a:r>
            <a:endParaRPr kumimoji="1" lang="en-US" altLang="ja-JP" dirty="0" smtClean="0"/>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なぜそうなってしまうのかを伝える。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インターネットでは相手の姿が見えないので、</a:t>
            </a:r>
            <a:r>
              <a:rPr kumimoji="1" lang="en-US" altLang="ja-JP" dirty="0" smtClean="0"/>
              <a:t>ID</a:t>
            </a:r>
            <a:r>
              <a:rPr kumimoji="1" lang="ja-JP" altLang="en-US" dirty="0" smtClean="0"/>
              <a:t>やパスワードが本人である証拠になります。</a:t>
            </a:r>
            <a:endParaRPr kumimoji="1" lang="en-US" altLang="ja-JP" dirty="0" smtClean="0"/>
          </a:p>
          <a:p>
            <a:r>
              <a:rPr kumimoji="1" lang="ja-JP" altLang="en-US" dirty="0" smtClean="0"/>
              <a:t>パスワードと</a:t>
            </a:r>
            <a:r>
              <a:rPr kumimoji="1" lang="en-US" altLang="ja-JP" dirty="0" smtClean="0"/>
              <a:t>ID</a:t>
            </a:r>
            <a:r>
              <a:rPr kumimoji="1" lang="ja-JP" altLang="en-US" dirty="0" smtClean="0"/>
              <a:t>を教えてしまうと、本人でなくても、マモリちゃんとしていろいろなことができてしまうんですね。</a:t>
            </a:r>
            <a:endParaRPr kumimoji="1" lang="en-US" altLang="ja-JP" dirty="0" smtClean="0"/>
          </a:p>
          <a:p>
            <a:endParaRPr kumimoji="1" lang="en-US" altLang="ja-JP" dirty="0" smtClean="0"/>
          </a:p>
          <a:p>
            <a:endParaRPr kumimoji="1" lang="en-US" altLang="ja-JP" dirty="0" smtClean="0"/>
          </a:p>
          <a:p>
            <a:r>
              <a:rPr kumimoji="1" lang="ja-JP" altLang="en-US" sz="1200" dirty="0" smtClean="0"/>
              <a:t>画像引用先</a:t>
            </a:r>
            <a:r>
              <a:rPr kumimoji="1" lang="en-US" altLang="ja-JP" sz="1200" dirty="0" smtClean="0"/>
              <a:t>:</a:t>
            </a:r>
          </a:p>
          <a:p>
            <a:r>
              <a:rPr kumimoji="1" lang="ja-JP" altLang="en-US" sz="1200" dirty="0" smtClean="0"/>
              <a:t>キミはどっち？～パソコン・ケータイ・スマートフォンの正しい使い方～全編</a:t>
            </a:r>
          </a:p>
          <a:p>
            <a:r>
              <a:rPr kumimoji="1" lang="en-US" altLang="ja-JP" sz="1200" dirty="0" smtClean="0"/>
              <a:t>https://www.youtube.com/watch?v=k2VT6x4wBSk</a:t>
            </a:r>
          </a:p>
          <a:p>
            <a:r>
              <a:rPr kumimoji="1" lang="en-US" altLang="ja-JP" sz="1200" dirty="0" smtClean="0"/>
              <a:t>4:08</a:t>
            </a:r>
            <a:r>
              <a:rPr kumimoji="1" lang="ja-JP" altLang="en-US" sz="1200" dirty="0" smtClean="0"/>
              <a:t>のスクリーンショット一部トリミング</a:t>
            </a:r>
            <a:endParaRPr kumimoji="1" lang="en-US" altLang="ja-JP" sz="1200"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15</a:t>
            </a:fld>
            <a:endParaRPr kumimoji="1" lang="ja-JP" altLang="en-US"/>
          </a:p>
        </p:txBody>
      </p:sp>
    </p:spTree>
    <p:extLst>
      <p:ext uri="{BB962C8B-B14F-4D97-AF65-F5344CB8AC3E}">
        <p14:creationId xmlns:p14="http://schemas.microsoft.com/office/powerpoint/2010/main" val="2991478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会いに行くことのリスクを伝える。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では、もし会いにいったらどうでしょうか。</a:t>
            </a:r>
            <a:endParaRPr kumimoji="1" lang="en-US" altLang="ja-JP" dirty="0" smtClean="0"/>
          </a:p>
          <a:p>
            <a:r>
              <a:rPr kumimoji="1" lang="ja-JP" altLang="en-US" dirty="0" smtClean="0"/>
              <a:t>インターネットでは相手の姿が見えないので、ケイくんがどんな人なのかはわかりませんね。</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＜クリック＞→動画再生</a:t>
            </a:r>
            <a:endParaRPr kumimoji="1" lang="en-US" altLang="ja-JP" dirty="0" smtClean="0"/>
          </a:p>
          <a:p>
            <a:r>
              <a:rPr kumimoji="1" lang="ja-JP" altLang="en-US" dirty="0" smtClean="0"/>
              <a:t>実はマモリちゃんと同じ子供のふりをした悪い大人かもしれません。</a:t>
            </a:r>
            <a:endParaRPr kumimoji="1" lang="en-US" altLang="ja-JP" dirty="0" smtClean="0"/>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インターネットは姿の見えないやりとりであることを強調する。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オンラインゲームでいつも一緒に遊んでいると、相手のことをよく知っているような</a:t>
            </a:r>
            <a:endParaRPr kumimoji="1" lang="en-US" altLang="ja-JP" dirty="0" smtClean="0"/>
          </a:p>
          <a:p>
            <a:r>
              <a:rPr kumimoji="1" lang="ja-JP" altLang="en-US" dirty="0" smtClean="0"/>
              <a:t>気になりますが、本当はまだ会ったことのない知らない人なんですよね。</a:t>
            </a:r>
            <a:endParaRPr kumimoji="1" lang="en-US" altLang="ja-JP" dirty="0" smtClean="0"/>
          </a:p>
          <a:p>
            <a:endParaRPr kumimoji="1" lang="en-US" altLang="ja-JP" dirty="0" smtClean="0"/>
          </a:p>
          <a:p>
            <a:r>
              <a:rPr kumimoji="1" lang="en-US" altLang="ja-JP" dirty="0" smtClean="0"/>
              <a:t>※</a:t>
            </a:r>
            <a:r>
              <a:rPr kumimoji="1" lang="ja-JP" altLang="en-US" dirty="0" smtClean="0"/>
              <a:t>動画　約</a:t>
            </a:r>
            <a:r>
              <a:rPr kumimoji="1" lang="en-US" altLang="ja-JP" dirty="0" smtClean="0"/>
              <a:t>6</a:t>
            </a:r>
            <a:r>
              <a:rPr kumimoji="1" lang="ja-JP" altLang="en-US" dirty="0" smtClean="0"/>
              <a:t>秒</a:t>
            </a:r>
            <a:endParaRPr kumimoji="1" lang="en-US" altLang="ja-JP" dirty="0" smtClean="0"/>
          </a:p>
          <a:p>
            <a:r>
              <a:rPr lang="en-US" altLang="ja-JP" dirty="0" smtClean="0">
                <a:hlinkClick r:id="rId3"/>
              </a:rPr>
              <a:t>https://www.youtube.com/watch?v=k2VT6x4wBSk</a:t>
            </a:r>
            <a:endParaRPr lang="en-US" altLang="ja-JP" dirty="0" smtClean="0"/>
          </a:p>
          <a:p>
            <a:endParaRPr kumimoji="1" lang="en-US" altLang="ja-JP" dirty="0" smtClean="0"/>
          </a:p>
          <a:p>
            <a:r>
              <a:rPr kumimoji="1" lang="ja-JP" altLang="en-US" dirty="0" smtClean="0"/>
              <a:t>画像引用先</a:t>
            </a:r>
            <a:r>
              <a:rPr kumimoji="1" lang="en-US" altLang="ja-JP" dirty="0" smtClean="0"/>
              <a:t>:</a:t>
            </a:r>
          </a:p>
          <a:p>
            <a:r>
              <a:rPr kumimoji="1" lang="ja-JP" altLang="en-US" dirty="0" smtClean="0"/>
              <a:t>上記の動画の</a:t>
            </a:r>
            <a:r>
              <a:rPr kumimoji="1" lang="en-US" altLang="ja-JP" dirty="0" smtClean="0"/>
              <a:t>2:11</a:t>
            </a:r>
            <a:r>
              <a:rPr kumimoji="1" lang="ja-JP" altLang="en-US" dirty="0" smtClean="0"/>
              <a:t>のスクリーンショット</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16</a:t>
            </a:fld>
            <a:endParaRPr kumimoji="1" lang="ja-JP" altLang="en-US"/>
          </a:p>
        </p:txBody>
      </p:sp>
    </p:spTree>
    <p:extLst>
      <p:ext uri="{BB962C8B-B14F-4D97-AF65-F5344CB8AC3E}">
        <p14:creationId xmlns:p14="http://schemas.microsoft.com/office/powerpoint/2010/main" val="408768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ゲーム</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やネットで合った人が写真と同じ人かわからないことに気付く</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r>
              <a:rPr kumimoji="1" lang="en-US" altLang="ja-JP" dirty="0" smtClean="0"/>
              <a:t>《</a:t>
            </a:r>
            <a:r>
              <a:rPr kumimoji="1" lang="ja-JP" altLang="en-US" dirty="0" smtClean="0"/>
              <a:t>講師のセリフ例</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もちろん</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みなさんと同じ年ごろで、楽しくゲームをしている人もたくさんいます。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でも残念ですが、みなさんと仲良く</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なろうと</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して「ウソ」をついている人もいるんです</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＜クリック＞</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ゲームやネットで知らない人とお話をするような時には必ずおうちの人にも報告しましょう</a:t>
            </a:r>
            <a:r>
              <a:rPr kumimoji="1" lang="ja-JP" altLang="en-US" dirty="0" smtClean="0"/>
              <a:t>。</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画像引用先</a:t>
            </a:r>
            <a:r>
              <a:rPr kumimoji="1" lang="en-US" altLang="ja-JP" dirty="0" smtClean="0"/>
              <a:t>:</a:t>
            </a:r>
          </a:p>
          <a:p>
            <a:r>
              <a:rPr kumimoji="1" lang="ja-JP" altLang="en-US" dirty="0" smtClean="0"/>
              <a:t>キミはどっち？～パソコン・ケータイ・スマートフォンの正しい使い方～全編</a:t>
            </a:r>
          </a:p>
          <a:p>
            <a:r>
              <a:rPr kumimoji="1" lang="en-US" altLang="ja-JP" dirty="0" smtClean="0"/>
              <a:t>https://www.youtube.com/watch?v=k2VT6x4wBSk</a:t>
            </a:r>
          </a:p>
          <a:p>
            <a:r>
              <a:rPr kumimoji="1" lang="en-US" altLang="ja-JP" dirty="0" smtClean="0"/>
              <a:t>4:08</a:t>
            </a:r>
            <a:r>
              <a:rPr kumimoji="1" lang="ja-JP" altLang="en-US" dirty="0" smtClean="0"/>
              <a:t>のスクリーンショット</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Tree>
    <p:extLst>
      <p:ext uri="{BB962C8B-B14F-4D97-AF65-F5344CB8AC3E}">
        <p14:creationId xmlns:p14="http://schemas.microsoft.com/office/powerpoint/2010/main" val="2946863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動画を見せる。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では、マモリちゃんはどうしたでしょうか。</a:t>
            </a:r>
            <a:endParaRPr kumimoji="1" lang="en-US" altLang="ja-JP" dirty="0" smtClean="0"/>
          </a:p>
          <a:p>
            <a:r>
              <a:rPr kumimoji="1" lang="ja-JP" altLang="en-US" dirty="0" smtClean="0"/>
              <a:t>＜クリック＞動画再生</a:t>
            </a:r>
            <a:endParaRPr kumimoji="1" lang="en-US" altLang="ja-JP" dirty="0" smtClean="0"/>
          </a:p>
          <a:p>
            <a:r>
              <a:rPr kumimoji="1" lang="ja-JP" altLang="en-US" dirty="0" smtClean="0"/>
              <a:t>よかったですね！</a:t>
            </a:r>
            <a:endParaRPr kumimoji="1" lang="en-US" altLang="ja-JP" dirty="0" smtClean="0"/>
          </a:p>
          <a:p>
            <a:endParaRPr kumimoji="1" lang="en-US" altLang="ja-JP" dirty="0" smtClean="0"/>
          </a:p>
          <a:p>
            <a:r>
              <a:rPr kumimoji="1" lang="en-US" altLang="ja-JP" dirty="0" smtClean="0"/>
              <a:t>※</a:t>
            </a:r>
            <a:r>
              <a:rPr kumimoji="1" lang="ja-JP" altLang="en-US" dirty="0" smtClean="0"/>
              <a:t>動画　約</a:t>
            </a:r>
            <a:r>
              <a:rPr kumimoji="1" lang="en-US" altLang="ja-JP" dirty="0" smtClean="0"/>
              <a:t>41</a:t>
            </a:r>
            <a:r>
              <a:rPr kumimoji="1" lang="ja-JP" altLang="en-US" dirty="0" smtClean="0"/>
              <a:t>秒</a:t>
            </a:r>
            <a:endParaRPr kumimoji="1" lang="en-US" altLang="ja-JP" dirty="0" smtClean="0"/>
          </a:p>
          <a:p>
            <a:r>
              <a:rPr lang="en-US" altLang="ja-JP" dirty="0" smtClean="0">
                <a:hlinkClick r:id="rId3"/>
              </a:rPr>
              <a:t>https://www.youtube.com/watch?v=k2VT6x4wBSk</a:t>
            </a:r>
            <a:endParaRPr lang="en-US" altLang="ja-JP" dirty="0" smtClean="0"/>
          </a:p>
          <a:p>
            <a:endParaRPr kumimoji="1" lang="en-US" altLang="ja-JP" dirty="0" smtClean="0"/>
          </a:p>
          <a:p>
            <a:r>
              <a:rPr kumimoji="1" lang="ja-JP" altLang="en-US" dirty="0" smtClean="0"/>
              <a:t>画像引用先</a:t>
            </a:r>
            <a:r>
              <a:rPr kumimoji="1" lang="en-US" altLang="ja-JP" dirty="0" smtClean="0"/>
              <a:t>:</a:t>
            </a:r>
          </a:p>
          <a:p>
            <a:r>
              <a:rPr kumimoji="1" lang="ja-JP" altLang="en-US" dirty="0" smtClean="0"/>
              <a:t>上記の動画の</a:t>
            </a:r>
            <a:r>
              <a:rPr kumimoji="1" lang="en-US" altLang="ja-JP" dirty="0" smtClean="0"/>
              <a:t>4:10</a:t>
            </a:r>
            <a:r>
              <a:rPr kumimoji="1" lang="ja-JP" altLang="en-US" dirty="0" smtClean="0"/>
              <a:t>のスクリーンショット</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18</a:t>
            </a:fld>
            <a:endParaRPr kumimoji="1" lang="ja-JP" altLang="en-US"/>
          </a:p>
        </p:txBody>
      </p:sp>
    </p:spTree>
    <p:extLst>
      <p:ext uri="{BB962C8B-B14F-4D97-AF65-F5344CB8AC3E}">
        <p14:creationId xmlns:p14="http://schemas.microsoft.com/office/powerpoint/2010/main" val="391038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36663" y="1273175"/>
            <a:ext cx="4579937" cy="3435350"/>
          </a:xfrm>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まとめ</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マモリちゃんの出来事から、二つのことが分かりました。</a:t>
            </a:r>
            <a:endParaRPr kumimoji="1" lang="en-US" altLang="ja-JP" dirty="0" smtClean="0"/>
          </a:p>
          <a:p>
            <a:r>
              <a:rPr kumimoji="1" lang="ja-JP" altLang="en-US" dirty="0" smtClean="0"/>
              <a:t>一つ目は～ということ、二つ目は～ということ。（スライドを読み上げる）</a:t>
            </a:r>
            <a:endParaRPr kumimoji="1" lang="en-US" altLang="ja-JP" dirty="0" smtClean="0"/>
          </a:p>
          <a:p>
            <a:endParaRPr kumimoji="1" lang="en-US" altLang="ja-JP" dirty="0" smtClean="0"/>
          </a:p>
          <a:p>
            <a:r>
              <a:rPr kumimoji="1" lang="ja-JP" altLang="en-US" dirty="0" smtClean="0"/>
              <a:t>インターネットは姿が見えない世界だということを知って、</a:t>
            </a:r>
            <a:endParaRPr kumimoji="1" lang="en-US" altLang="ja-JP" dirty="0" smtClean="0"/>
          </a:p>
          <a:p>
            <a:r>
              <a:rPr kumimoji="1" lang="ja-JP" altLang="en-US" dirty="0" smtClean="0"/>
              <a:t>大切な情報は守りましょう。</a:t>
            </a:r>
            <a:endParaRPr kumimoji="1" lang="en-US" altLang="ja-JP" dirty="0" smtClean="0"/>
          </a:p>
        </p:txBody>
      </p:sp>
    </p:spTree>
    <p:extLst>
      <p:ext uri="{BB962C8B-B14F-4D97-AF65-F5344CB8AC3E}">
        <p14:creationId xmlns:p14="http://schemas.microsoft.com/office/powerpoint/2010/main" val="3348043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36663" y="1273175"/>
            <a:ext cx="4579937" cy="3435350"/>
          </a:xfrm>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保護者と一緒に使うことを提案する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そして、最後にもう一つ、何か困ったり迷ったりしたときは、すぐにおうちの人に相談しましょう。</a:t>
            </a:r>
            <a:endParaRPr kumimoji="1" lang="en-US" altLang="ja-JP" dirty="0" smtClean="0"/>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おうちの人に相談する事のメリットを伝える。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いいづらいな、と思うこともあるかもしれませんが、</a:t>
            </a:r>
            <a:endParaRPr kumimoji="1" lang="en-US" altLang="ja-JP" dirty="0" smtClean="0"/>
          </a:p>
          <a:p>
            <a:r>
              <a:rPr kumimoji="1" lang="ja-JP" altLang="en-US" dirty="0" smtClean="0"/>
              <a:t>おうちの人は皆さんのいちばんの味方です。</a:t>
            </a:r>
            <a:endParaRPr kumimoji="1" lang="en-US" altLang="ja-JP" dirty="0" smtClean="0"/>
          </a:p>
          <a:p>
            <a:r>
              <a:rPr kumimoji="1" lang="ja-JP" altLang="en-US" dirty="0" smtClean="0"/>
              <a:t>相談しながら安全に使いましょう。</a:t>
            </a:r>
            <a:endParaRPr kumimoji="1" lang="ja-JP" altLang="en-US" dirty="0"/>
          </a:p>
        </p:txBody>
      </p:sp>
    </p:spTree>
    <p:extLst>
      <p:ext uri="{BB962C8B-B14F-4D97-AF65-F5344CB8AC3E}">
        <p14:creationId xmlns:p14="http://schemas.microsoft.com/office/powerpoint/2010/main" val="357956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3</a:t>
            </a:fld>
            <a:endParaRPr kumimoji="1" lang="ja-JP" altLang="en-US"/>
          </a:p>
        </p:txBody>
      </p:sp>
    </p:spTree>
    <p:extLst>
      <p:ext uri="{BB962C8B-B14F-4D97-AF65-F5344CB8AC3E}">
        <p14:creationId xmlns:p14="http://schemas.microsoft.com/office/powerpoint/2010/main" val="28982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4</a:t>
            </a:fld>
            <a:endParaRPr kumimoji="1" lang="ja-JP" altLang="en-US"/>
          </a:p>
        </p:txBody>
      </p:sp>
    </p:spTree>
    <p:extLst>
      <p:ext uri="{BB962C8B-B14F-4D97-AF65-F5344CB8AC3E}">
        <p14:creationId xmlns:p14="http://schemas.microsoft.com/office/powerpoint/2010/main" val="318321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600" dirty="0" smtClean="0"/>
              <a:t>【</a:t>
            </a:r>
            <a:r>
              <a:rPr kumimoji="1" lang="ja-JP" altLang="en-US" sz="1600" dirty="0" smtClean="0"/>
              <a:t>導入時のポイント</a:t>
            </a:r>
            <a:r>
              <a:rPr kumimoji="1" lang="en-US" altLang="ja-JP" sz="1600" dirty="0" smtClean="0"/>
              <a:t>】</a:t>
            </a:r>
          </a:p>
          <a:p>
            <a:r>
              <a:rPr kumimoji="1" lang="ja-JP" altLang="en-US" sz="1600" dirty="0" smtClean="0"/>
              <a:t>キャラクターを紹介する。</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講師のセリフ例</a:t>
            </a:r>
            <a:r>
              <a:rPr kumimoji="1" lang="en-US" altLang="ja-JP" sz="1600" dirty="0" smtClean="0"/>
              <a:t>》</a:t>
            </a:r>
          </a:p>
          <a:p>
            <a:r>
              <a:rPr kumimoji="1" lang="ja-JP" altLang="en-US" sz="1600" dirty="0" smtClean="0"/>
              <a:t>今日一緒に学ぶ仲間です。</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進行のポイント</a:t>
            </a:r>
            <a:r>
              <a:rPr kumimoji="1" lang="en-US" altLang="ja-JP" sz="1600" dirty="0" smtClean="0"/>
              <a:t>】</a:t>
            </a:r>
          </a:p>
          <a:p>
            <a:r>
              <a:rPr kumimoji="1" lang="ja-JP" altLang="en-US" sz="1600" dirty="0" smtClean="0"/>
              <a:t>簡単に各キャラクターの紹介をする。</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講師のセリフ例</a:t>
            </a:r>
            <a:r>
              <a:rPr kumimoji="1" lang="en-US" altLang="ja-JP" sz="1600" dirty="0" smtClean="0"/>
              <a:t>》</a:t>
            </a:r>
          </a:p>
          <a:p>
            <a:r>
              <a:rPr kumimoji="1" lang="ja-JP" altLang="en-US" sz="1600" dirty="0" smtClean="0"/>
              <a:t>マモローくん、マモルくん、マモリちゃんも</a:t>
            </a:r>
            <a:endParaRPr kumimoji="1" lang="en-US" altLang="ja-JP" sz="1600" dirty="0" smtClean="0"/>
          </a:p>
          <a:p>
            <a:r>
              <a:rPr kumimoji="1" lang="ja-JP" altLang="en-US" sz="1600" dirty="0" smtClean="0"/>
              <a:t>インターネットを使っていろいろなことをしているみたいですよ。</a:t>
            </a:r>
            <a:endParaRPr kumimoji="1" lang="en-US" altLang="ja-JP" sz="1600" dirty="0" smtClean="0"/>
          </a:p>
          <a:p>
            <a:endParaRPr kumimoji="1" lang="en-US" altLang="ja-JP" sz="1600" dirty="0" smtClean="0"/>
          </a:p>
          <a:p>
            <a:endParaRPr kumimoji="1" lang="en-US" altLang="ja-JP" sz="1600" dirty="0" smtClean="0"/>
          </a:p>
          <a:p>
            <a:r>
              <a:rPr kumimoji="1" lang="ja-JP" altLang="en-US" sz="1600" dirty="0" smtClean="0"/>
              <a:t>画像引用先</a:t>
            </a:r>
            <a:r>
              <a:rPr kumimoji="1" lang="en-US" altLang="ja-JP" sz="1600" dirty="0" smtClean="0"/>
              <a:t>:</a:t>
            </a:r>
          </a:p>
          <a:p>
            <a:r>
              <a:rPr kumimoji="1" lang="ja-JP" altLang="en-US" sz="1600" dirty="0" smtClean="0"/>
              <a:t>キミはどっち？～パソコン・ケータイ・スマートフォンの正しい使い方～全編</a:t>
            </a:r>
          </a:p>
          <a:p>
            <a:r>
              <a:rPr kumimoji="1" lang="en-US" altLang="ja-JP" sz="1600" dirty="0" smtClean="0"/>
              <a:t>https://www.youtube.com/watch?v=k2VT6x4wBSk</a:t>
            </a:r>
          </a:p>
          <a:p>
            <a:r>
              <a:rPr kumimoji="1" lang="en-US" altLang="ja-JP" sz="1600" dirty="0" smtClean="0"/>
              <a:t>1:05</a:t>
            </a:r>
            <a:r>
              <a:rPr kumimoji="1" lang="ja-JP" altLang="en-US" sz="1600" dirty="0" smtClean="0"/>
              <a:t>のスクリーンショット</a:t>
            </a:r>
            <a:endParaRPr kumimoji="1" lang="en-US" altLang="ja-JP" sz="1600" dirty="0" smtClean="0"/>
          </a:p>
          <a:p>
            <a:endParaRPr kumimoji="1" lang="en-US" altLang="ja-JP" sz="1600" dirty="0" smtClean="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5</a:t>
            </a:fld>
            <a:endParaRPr kumimoji="1" lang="ja-JP" altLang="en-US"/>
          </a:p>
        </p:txBody>
      </p:sp>
    </p:spTree>
    <p:extLst>
      <p:ext uri="{BB962C8B-B14F-4D97-AF65-F5344CB8AC3E}">
        <p14:creationId xmlns:p14="http://schemas.microsoft.com/office/powerpoint/2010/main" val="159690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動画を見せる。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では、三人がどのようにインターネットを使っているのか、見てみましょう。</a:t>
            </a:r>
            <a:endParaRPr kumimoji="1" lang="en-US" altLang="ja-JP" dirty="0" smtClean="0"/>
          </a:p>
          <a:p>
            <a:r>
              <a:rPr kumimoji="1" lang="ja-JP" altLang="en-US" dirty="0" smtClean="0"/>
              <a:t>＜クリック＞→動画再生</a:t>
            </a:r>
            <a:endParaRPr kumimoji="1" lang="en-US" altLang="ja-JP" dirty="0" smtClean="0"/>
          </a:p>
          <a:p>
            <a:endParaRPr kumimoji="1" lang="en-US" altLang="ja-JP" dirty="0" smtClean="0"/>
          </a:p>
          <a:p>
            <a:r>
              <a:rPr kumimoji="1" lang="en-US" altLang="ja-JP" dirty="0" smtClean="0"/>
              <a:t>※</a:t>
            </a:r>
            <a:r>
              <a:rPr kumimoji="1" lang="ja-JP" altLang="en-US" dirty="0" smtClean="0"/>
              <a:t>動画　約</a:t>
            </a:r>
            <a:r>
              <a:rPr kumimoji="1" lang="en-US" altLang="ja-JP" dirty="0" smtClean="0"/>
              <a:t>40</a:t>
            </a:r>
            <a:r>
              <a:rPr kumimoji="1" lang="ja-JP" altLang="en-US" dirty="0" smtClean="0"/>
              <a:t>秒</a:t>
            </a:r>
            <a:endParaRPr kumimoji="1" lang="en-US" altLang="ja-JP" dirty="0" smtClean="0"/>
          </a:p>
          <a:p>
            <a:r>
              <a:rPr lang="en-US" altLang="ja-JP" dirty="0" smtClean="0">
                <a:hlinkClick r:id="rId3"/>
              </a:rPr>
              <a:t>https://www.youtube.com/watch?v=k2VT6x4wBSk</a:t>
            </a:r>
            <a:endParaRPr lang="en-US" altLang="ja-JP" dirty="0" smtClean="0"/>
          </a:p>
          <a:p>
            <a:endParaRPr kumimoji="1" lang="en-US" altLang="ja-JP" dirty="0" smtClean="0"/>
          </a:p>
          <a:p>
            <a:r>
              <a:rPr kumimoji="1" lang="ja-JP" altLang="en-US" dirty="0" smtClean="0"/>
              <a:t>画像引用先</a:t>
            </a:r>
            <a:r>
              <a:rPr kumimoji="1" lang="en-US" altLang="ja-JP" dirty="0" smtClean="0"/>
              <a:t>:</a:t>
            </a:r>
          </a:p>
          <a:p>
            <a:r>
              <a:rPr kumimoji="1" lang="ja-JP" altLang="en-US" dirty="0" smtClean="0"/>
              <a:t>上記の動画の</a:t>
            </a:r>
            <a:r>
              <a:rPr kumimoji="1" lang="en-US" altLang="ja-JP" dirty="0" smtClean="0"/>
              <a:t>0:58</a:t>
            </a:r>
            <a:r>
              <a:rPr kumimoji="1" lang="ja-JP" altLang="en-US" dirty="0" smtClean="0"/>
              <a:t>のスクリーンショット</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6</a:t>
            </a:fld>
            <a:endParaRPr kumimoji="1" lang="ja-JP" altLang="en-US"/>
          </a:p>
        </p:txBody>
      </p:sp>
    </p:spTree>
    <p:extLst>
      <p:ext uri="{BB962C8B-B14F-4D97-AF65-F5344CB8AC3E}">
        <p14:creationId xmlns:p14="http://schemas.microsoft.com/office/powerpoint/2010/main" val="97915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インターネットにはいろいろな使い方があること、</a:t>
            </a:r>
            <a:endParaRPr kumimoji="1" lang="en-US" altLang="ja-JP" dirty="0" smtClean="0"/>
          </a:p>
          <a:p>
            <a:r>
              <a:rPr kumimoji="1" lang="ja-JP" altLang="en-US" dirty="0" smtClean="0"/>
              <a:t>世界中とつながっていることを実感させる。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どうでしたか？</a:t>
            </a:r>
            <a:r>
              <a:rPr kumimoji="1" lang="en-US" altLang="ja-JP" dirty="0" smtClean="0"/>
              <a:t>3</a:t>
            </a:r>
            <a:r>
              <a:rPr kumimoji="1" lang="ja-JP" altLang="en-US" dirty="0" smtClean="0"/>
              <a:t>人とも、インターネットでいろいろなことをしていましたね。</a:t>
            </a:r>
            <a:endParaRPr kumimoji="1" lang="en-US" altLang="ja-JP" dirty="0" smtClean="0"/>
          </a:p>
          <a:p>
            <a:r>
              <a:rPr kumimoji="1" lang="ja-JP" altLang="en-US" dirty="0" smtClean="0"/>
              <a:t>しらべものに、ゲームやショッピング、メールや動画など、</a:t>
            </a:r>
            <a:endParaRPr kumimoji="1" lang="en-US" altLang="ja-JP" dirty="0" smtClean="0"/>
          </a:p>
          <a:p>
            <a:r>
              <a:rPr kumimoji="1" lang="ja-JP" altLang="en-US" dirty="0" smtClean="0"/>
              <a:t>インターネットを使うといろいろなことができますね。＜クリック＞</a:t>
            </a:r>
            <a:endParaRPr kumimoji="1" lang="en-US" altLang="ja-JP" dirty="0" smtClean="0"/>
          </a:p>
          <a:p>
            <a:r>
              <a:rPr kumimoji="1" lang="ja-JP" altLang="en-US" dirty="0" smtClean="0"/>
              <a:t>つまり、インターネットは世界中とつながって、いろんな人と出会ったり、</a:t>
            </a:r>
            <a:endParaRPr kumimoji="1" lang="en-US" altLang="ja-JP" dirty="0" smtClean="0"/>
          </a:p>
          <a:p>
            <a:r>
              <a:rPr kumimoji="1" lang="ja-JP" altLang="en-US" dirty="0" smtClean="0"/>
              <a:t>情報を交換したりすることができるんですね！</a:t>
            </a:r>
            <a:endParaRPr kumimoji="1" lang="en-US" altLang="ja-JP" dirty="0" smtClean="0"/>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具体的な例を挙げてもよい。</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「私も、インターネットで買い物をしています。お店に行く時間がなくても</a:t>
            </a:r>
            <a:endParaRPr kumimoji="1" lang="en-US" altLang="ja-JP" dirty="0" smtClean="0"/>
          </a:p>
          <a:p>
            <a:r>
              <a:rPr kumimoji="1" lang="ja-JP" altLang="en-US" dirty="0" smtClean="0"/>
              <a:t>商品を選べば、家まで配達してくれるので、とても便利です。」など。</a:t>
            </a:r>
            <a:endParaRPr kumimoji="1" lang="ja-JP" altLang="en-US" dirty="0"/>
          </a:p>
        </p:txBody>
      </p:sp>
    </p:spTree>
    <p:extLst>
      <p:ext uri="{BB962C8B-B14F-4D97-AF65-F5344CB8AC3E}">
        <p14:creationId xmlns:p14="http://schemas.microsoft.com/office/powerpoint/2010/main" val="3176230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今日のテーマ、オンラインゲームの紹介。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今、インターネットでゲームをする、という話が出てきましたが、</a:t>
            </a:r>
            <a:endParaRPr kumimoji="1" lang="en-US" altLang="ja-JP" dirty="0" smtClean="0"/>
          </a:p>
          <a:p>
            <a:r>
              <a:rPr kumimoji="1" lang="ja-JP" altLang="en-US" dirty="0" smtClean="0"/>
              <a:t>みなさんはオンラインゲームって知っていますか</a:t>
            </a:r>
            <a:r>
              <a:rPr kumimoji="1" lang="en-US" altLang="ja-JP" dirty="0" smtClean="0"/>
              <a:t>?</a:t>
            </a:r>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経験を問うと、優劣がでてしまうので注意する。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en-US" altLang="ja-JP" dirty="0" smtClean="0"/>
              <a:t>×</a:t>
            </a:r>
            <a:r>
              <a:rPr kumimoji="1" lang="ja-JP" altLang="en-US" dirty="0" smtClean="0"/>
              <a:t>したことがありますか？</a:t>
            </a:r>
            <a:endParaRPr kumimoji="1" lang="en-US" altLang="ja-JP" dirty="0" smtClean="0"/>
          </a:p>
          <a:p>
            <a:r>
              <a:rPr kumimoji="1" lang="ja-JP" altLang="en-US" dirty="0" smtClean="0"/>
              <a:t>○知っていますか？</a:t>
            </a:r>
            <a:endParaRPr kumimoji="1" lang="ja-JP" altLang="en-US" dirty="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8</a:t>
            </a:fld>
            <a:endParaRPr kumimoji="1" lang="ja-JP" altLang="en-US"/>
          </a:p>
        </p:txBody>
      </p:sp>
    </p:spTree>
    <p:extLst>
      <p:ext uri="{BB962C8B-B14F-4D97-AF65-F5344CB8AC3E}">
        <p14:creationId xmlns:p14="http://schemas.microsoft.com/office/powerpoint/2010/main" val="301288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オンラインゲームの利点について確認する。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オンラインゲームというのはインターネットでつながって、</a:t>
            </a:r>
            <a:endParaRPr kumimoji="1" lang="en-US" altLang="ja-JP" dirty="0" smtClean="0"/>
          </a:p>
          <a:p>
            <a:r>
              <a:rPr kumimoji="1" lang="ja-JP" altLang="en-US" dirty="0" smtClean="0"/>
              <a:t>離れた人ともゲームができるサービスです。</a:t>
            </a:r>
            <a:endParaRPr kumimoji="1" lang="en-US" altLang="ja-JP" dirty="0" smtClean="0"/>
          </a:p>
          <a:p>
            <a:r>
              <a:rPr kumimoji="1" lang="ja-JP" altLang="en-US" dirty="0" smtClean="0"/>
              <a:t>（スライドを読み上げる）このようなことができるんですね。</a:t>
            </a:r>
            <a:endParaRPr kumimoji="1" lang="en-US" altLang="ja-JP" dirty="0" smtClean="0"/>
          </a:p>
          <a:p>
            <a:endParaRPr kumimoji="1" lang="en-US" altLang="ja-JP" dirty="0" smtClean="0"/>
          </a:p>
          <a:p>
            <a:endParaRPr kumimoji="1" lang="en-US" altLang="ja-JP" dirty="0" smtClean="0"/>
          </a:p>
          <a:p>
            <a:r>
              <a:rPr kumimoji="1" lang="en-US" altLang="ja-JP" dirty="0" smtClean="0"/>
              <a:t>【</a:t>
            </a:r>
            <a:r>
              <a:rPr kumimoji="1" lang="ja-JP" altLang="en-US" dirty="0" smtClean="0"/>
              <a:t>進行のポイント</a:t>
            </a:r>
            <a:r>
              <a:rPr kumimoji="1" lang="en-US" altLang="ja-JP" dirty="0" smtClean="0"/>
              <a:t>】</a:t>
            </a:r>
          </a:p>
          <a:p>
            <a:r>
              <a:rPr kumimoji="1" lang="ja-JP" altLang="en-US" dirty="0" smtClean="0"/>
              <a:t>具体例を入れると実感が得られやすい。</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「引っ越しして離れてしまった友達とも一緒に遊べるんですね。」</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9</a:t>
            </a:fld>
            <a:endParaRPr kumimoji="1" lang="ja-JP" altLang="en-US"/>
          </a:p>
        </p:txBody>
      </p:sp>
    </p:spTree>
    <p:extLst>
      <p:ext uri="{BB962C8B-B14F-4D97-AF65-F5344CB8AC3E}">
        <p14:creationId xmlns:p14="http://schemas.microsoft.com/office/powerpoint/2010/main" val="2564635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導入時のポイント</a:t>
            </a:r>
            <a:r>
              <a:rPr kumimoji="1" lang="en-US" altLang="ja-JP" dirty="0" smtClean="0"/>
              <a:t>】</a:t>
            </a:r>
          </a:p>
          <a:p>
            <a:r>
              <a:rPr kumimoji="1" lang="ja-JP" altLang="en-US" dirty="0" smtClean="0"/>
              <a:t>オンラインゲームはマイナス面もあることを確認する。</a:t>
            </a:r>
            <a:endParaRPr kumimoji="1" lang="en-US" altLang="ja-JP" dirty="0" smtClean="0"/>
          </a:p>
          <a:p>
            <a:endParaRPr kumimoji="1" lang="en-US" altLang="ja-JP" dirty="0" smtClean="0"/>
          </a:p>
          <a:p>
            <a:r>
              <a:rPr kumimoji="1" lang="en-US" altLang="ja-JP" dirty="0" smtClean="0"/>
              <a:t>《</a:t>
            </a:r>
            <a:r>
              <a:rPr kumimoji="1" lang="ja-JP" altLang="en-US" dirty="0" smtClean="0"/>
              <a:t>講師のセリフ例</a:t>
            </a:r>
            <a:r>
              <a:rPr kumimoji="1" lang="en-US" altLang="ja-JP" dirty="0" smtClean="0"/>
              <a:t>》</a:t>
            </a:r>
          </a:p>
          <a:p>
            <a:r>
              <a:rPr kumimoji="1" lang="ja-JP" altLang="en-US" dirty="0" smtClean="0"/>
              <a:t>でも、マモルくんはこんなことを言っていましたね。</a:t>
            </a:r>
            <a:endParaRPr kumimoji="1" lang="en-US" altLang="ja-JP" dirty="0" smtClean="0"/>
          </a:p>
          <a:p>
            <a:endParaRPr kumimoji="1" lang="en-US" altLang="ja-JP" dirty="0" smtClean="0"/>
          </a:p>
          <a:p>
            <a:endParaRPr kumimoji="1" lang="en-US" altLang="ja-JP" dirty="0" smtClean="0"/>
          </a:p>
          <a:p>
            <a:r>
              <a:rPr kumimoji="1" lang="ja-JP" altLang="en-US" dirty="0" smtClean="0"/>
              <a:t>画像引用先</a:t>
            </a:r>
            <a:r>
              <a:rPr kumimoji="1" lang="en-US" altLang="ja-JP" dirty="0" smtClean="0"/>
              <a:t>:</a:t>
            </a:r>
          </a:p>
          <a:p>
            <a:r>
              <a:rPr kumimoji="1" lang="ja-JP" altLang="en-US" dirty="0" smtClean="0"/>
              <a:t>キミはどっち？～パソコン・ケータイ・スマートフォンの正しい使い方～全編</a:t>
            </a:r>
          </a:p>
          <a:p>
            <a:r>
              <a:rPr kumimoji="1" lang="en-US" altLang="ja-JP" dirty="0" smtClean="0"/>
              <a:t>https://www.youtube.com/watch?v=k2VT6x4wBSk</a:t>
            </a:r>
          </a:p>
          <a:p>
            <a:r>
              <a:rPr kumimoji="1" lang="en-US" altLang="ja-JP" dirty="0" smtClean="0"/>
              <a:t>1:37</a:t>
            </a:r>
            <a:r>
              <a:rPr kumimoji="1" lang="ja-JP" altLang="en-US" dirty="0" smtClean="0"/>
              <a:t>のスクリーンショット</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C7D95D9-8B25-4750-8CA0-9B780AB25220}" type="slidenum">
              <a:rPr kumimoji="1" lang="ja-JP" altLang="en-US" smtClean="0"/>
              <a:t>10</a:t>
            </a:fld>
            <a:endParaRPr kumimoji="1" lang="ja-JP" altLang="en-US"/>
          </a:p>
        </p:txBody>
      </p:sp>
    </p:spTree>
    <p:extLst>
      <p:ext uri="{BB962C8B-B14F-4D97-AF65-F5344CB8AC3E}">
        <p14:creationId xmlns:p14="http://schemas.microsoft.com/office/powerpoint/2010/main" val="1744968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848" y="449388"/>
            <a:ext cx="987588" cy="1211772"/>
          </a:xfrm>
          <a:prstGeom prst="rect">
            <a:avLst/>
          </a:prstGeom>
        </p:spPr>
      </p:pic>
    </p:spTree>
    <p:extLst>
      <p:ext uri="{BB962C8B-B14F-4D97-AF65-F5344CB8AC3E}">
        <p14:creationId xmlns:p14="http://schemas.microsoft.com/office/powerpoint/2010/main" val="23769366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solidFill>
                <a:prstClr val="black"/>
              </a:solidFill>
            </a:endParaRPr>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dirty="0"/>
              <a:t>マスター タイトルの書式設定</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8309" y="479932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4825531"/>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dirty="0"/>
              <a:t>マスター テキストの書式設定</a:t>
            </a:r>
            <a:endParaRPr lang="en-US" dirty="0"/>
          </a:p>
        </p:txBody>
      </p:sp>
      <p:sp>
        <p:nvSpPr>
          <p:cNvPr id="10" name="テキスト ボックス 9"/>
          <p:cNvSpPr txBox="1"/>
          <p:nvPr userDrawn="1"/>
        </p:nvSpPr>
        <p:spPr>
          <a:xfrm>
            <a:off x="1041131" y="6250613"/>
            <a:ext cx="2639683" cy="523220"/>
          </a:xfrm>
          <a:prstGeom prst="rect">
            <a:avLst/>
          </a:prstGeom>
          <a:noFill/>
        </p:spPr>
        <p:txBody>
          <a:bodyPr wrap="square" rtlCol="0">
            <a:spAutoFit/>
          </a:bodyPr>
          <a:lstStyle/>
          <a:p>
            <a:r>
              <a:rPr kumimoji="1" lang="ja-JP" altLang="en-US" dirty="0" smtClean="0"/>
              <a:t>試行版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rPr>
              <a:t>©2019</a:t>
            </a:r>
            <a:r>
              <a:rPr lang="ja-JP" altLang="en-US" sz="900" dirty="0" smtClean="0">
                <a:solidFill>
                  <a:schemeClr val="tx1"/>
                </a:solidFill>
              </a:rPr>
              <a:t>教育ネット</a:t>
            </a:r>
            <a:endParaRPr lang="en-US" altLang="ja-JP" sz="900" dirty="0" smtClean="0">
              <a:solidFill>
                <a:schemeClr val="tx1"/>
              </a:solidFill>
            </a:endParaRPr>
          </a:p>
        </p:txBody>
      </p:sp>
    </p:spTree>
    <p:extLst>
      <p:ext uri="{BB962C8B-B14F-4D97-AF65-F5344CB8AC3E}">
        <p14:creationId xmlns:p14="http://schemas.microsoft.com/office/powerpoint/2010/main" val="41769055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hidden="1"/>
          <p:cNvSpPr>
            <a:spLocks noGrp="1"/>
          </p:cNvSpPr>
          <p:nvPr>
            <p:ph sz="half" idx="1"/>
          </p:nvPr>
        </p:nvSpPr>
        <p:spPr>
          <a:xfrm>
            <a:off x="628649" y="1825625"/>
            <a:ext cx="7886701" cy="4351338"/>
          </a:xfrm>
        </p:spPr>
        <p:txBody>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タイトル 1"/>
          <p:cNvSpPr>
            <a:spLocks noGrp="1"/>
          </p:cNvSpPr>
          <p:nvPr>
            <p:ph type="title"/>
          </p:nvPr>
        </p:nvSpPr>
        <p:spPr>
          <a:xfrm>
            <a:off x="1109382" y="450475"/>
            <a:ext cx="7958418" cy="703823"/>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998479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8776" y="357313"/>
            <a:ext cx="1219531" cy="11650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161364" y="345516"/>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7680331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824792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220" y="454948"/>
            <a:ext cx="1148335" cy="1077435"/>
          </a:xfrm>
          <a:prstGeom prst="rect">
            <a:avLst/>
          </a:prstGeom>
        </p:spPr>
      </p:pic>
    </p:spTree>
    <p:extLst>
      <p:ext uri="{BB962C8B-B14F-4D97-AF65-F5344CB8AC3E}">
        <p14:creationId xmlns:p14="http://schemas.microsoft.com/office/powerpoint/2010/main" val="627945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Tree>
    <p:extLst>
      <p:ext uri="{BB962C8B-B14F-4D97-AF65-F5344CB8AC3E}">
        <p14:creationId xmlns:p14="http://schemas.microsoft.com/office/powerpoint/2010/main" val="19389616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8" name="スライド番号プレースホルダー 7"/>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97195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422651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タイトルのみ">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fld id="{0CC615FB-A2D8-42F0-B00A-B5846AE5D4CE}"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8154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solidFill>
                <a:prstClr val="black"/>
              </a:solidFill>
            </a:endParaRPr>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dirty="0" smtClean="0"/>
              <a:t>マスター タイトルの書式設定</a:t>
            </a:r>
            <a:endParaRPr kumimoji="1" lang="ja-JP" alt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8309" y="479932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4825531"/>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dirty="0" smtClean="0"/>
              <a:t>マスター テキストの書式設定</a:t>
            </a:r>
            <a:endParaRPr lang="en-US" dirty="0"/>
          </a:p>
        </p:txBody>
      </p:sp>
      <p:sp>
        <p:nvSpPr>
          <p:cNvPr id="10" name="テキスト ボックス 9"/>
          <p:cNvSpPr txBox="1"/>
          <p:nvPr userDrawn="1"/>
        </p:nvSpPr>
        <p:spPr>
          <a:xfrm>
            <a:off x="1041131" y="6250613"/>
            <a:ext cx="2639683" cy="523220"/>
          </a:xfrm>
          <a:prstGeom prst="rect">
            <a:avLst/>
          </a:prstGeom>
          <a:noFill/>
        </p:spPr>
        <p:txBody>
          <a:bodyPr wrap="square" rtlCol="0">
            <a:spAutoFit/>
          </a:bodyPr>
          <a:lstStyle/>
          <a:p>
            <a:r>
              <a:rPr kumimoji="1" lang="ja-JP" altLang="en-US" dirty="0" smtClean="0"/>
              <a:t>試行版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rPr>
              <a:t>©2019</a:t>
            </a:r>
            <a:r>
              <a:rPr lang="ja-JP" altLang="en-US" sz="900" dirty="0" smtClean="0">
                <a:solidFill>
                  <a:schemeClr val="tx1"/>
                </a:solidFill>
              </a:rPr>
              <a:t>教育ネット</a:t>
            </a:r>
            <a:endParaRPr lang="en-US" altLang="ja-JP" sz="900" dirty="0" smtClean="0">
              <a:solidFill>
                <a:schemeClr val="tx1"/>
              </a:solidFill>
            </a:endParaRPr>
          </a:p>
        </p:txBody>
      </p:sp>
    </p:spTree>
    <p:extLst>
      <p:ext uri="{BB962C8B-B14F-4D97-AF65-F5344CB8AC3E}">
        <p14:creationId xmlns:p14="http://schemas.microsoft.com/office/powerpoint/2010/main" val="26352270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444977"/>
            <a:ext cx="1148335" cy="1077435"/>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タイトル 1"/>
          <p:cNvSpPr>
            <a:spLocks noGrp="1"/>
          </p:cNvSpPr>
          <p:nvPr>
            <p:ph type="title" hasCustomPrompt="1"/>
          </p:nvPr>
        </p:nvSpPr>
        <p:spPr>
          <a:xfrm>
            <a:off x="1317812" y="444977"/>
            <a:ext cx="7749988" cy="709322"/>
          </a:xfrm>
        </p:spPr>
        <p:txBody>
          <a:bodyPr>
            <a:noAutofit/>
          </a:bodyPr>
          <a:lstStyle>
            <a:lvl1pPr>
              <a:defRPr sz="4400" b="1">
                <a:latin typeface="+mj-ea"/>
                <a:ea typeface="+mj-ea"/>
              </a:defRPr>
            </a:lvl1pPr>
          </a:lstStyle>
          <a:p>
            <a:r>
              <a:rPr kumimoji="1" lang="ja-JP" altLang="en-US" dirty="0" smtClean="0"/>
              <a:t>動画をみて考えよう</a:t>
            </a:r>
            <a:endParaRPr kumimoji="1" lang="ja-JP" altLang="en-US" dirty="0"/>
          </a:p>
        </p:txBody>
      </p:sp>
    </p:spTree>
    <p:extLst>
      <p:ext uri="{BB962C8B-B14F-4D97-AF65-F5344CB8AC3E}">
        <p14:creationId xmlns:p14="http://schemas.microsoft.com/office/powerpoint/2010/main" val="139312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ユーザー設定レイアウト">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テキスト ボックス 6"/>
          <p:cNvSpPr txBox="1"/>
          <p:nvPr userDrawn="1"/>
        </p:nvSpPr>
        <p:spPr>
          <a:xfrm>
            <a:off x="2003611" y="447677"/>
            <a:ext cx="5245976" cy="1015663"/>
          </a:xfrm>
          <a:prstGeom prst="rect">
            <a:avLst/>
          </a:prstGeom>
          <a:noFill/>
        </p:spPr>
        <p:txBody>
          <a:bodyPr wrap="square" rtlCol="0">
            <a:spAutoFit/>
          </a:bodyPr>
          <a:lstStyle/>
          <a:p>
            <a:pPr algn="ctr"/>
            <a:r>
              <a:rPr kumimoji="1" lang="ja-JP" altLang="en-US" sz="6000" b="1" dirty="0" smtClean="0"/>
              <a:t>まとめ</a:t>
            </a:r>
            <a:endParaRPr kumimoji="1" lang="ja-JP" altLang="en-US" sz="6000" b="1" dirty="0"/>
          </a:p>
        </p:txBody>
      </p:sp>
    </p:spTree>
    <p:extLst>
      <p:ext uri="{BB962C8B-B14F-4D97-AF65-F5344CB8AC3E}">
        <p14:creationId xmlns:p14="http://schemas.microsoft.com/office/powerpoint/2010/main" val="3345825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userDrawn="1"/>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
        <p:nvSpPr>
          <p:cNvPr id="10" name="テキスト ボックス 9"/>
          <p:cNvSpPr txBox="1"/>
          <p:nvPr userDrawn="1"/>
        </p:nvSpPr>
        <p:spPr>
          <a:xfrm>
            <a:off x="1041131" y="6250613"/>
            <a:ext cx="2639683" cy="523220"/>
          </a:xfrm>
          <a:prstGeom prst="rect">
            <a:avLst/>
          </a:prstGeom>
          <a:noFill/>
        </p:spPr>
        <p:txBody>
          <a:bodyPr wrap="square" rtlCol="0">
            <a:spAutoFit/>
          </a:bodyPr>
          <a:lstStyle/>
          <a:p>
            <a:r>
              <a:rPr kumimoji="1" lang="ja-JP" altLang="en-US" dirty="0" smtClean="0"/>
              <a:t>試行版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dirty="0" smtClean="0">
                <a:solidFill>
                  <a:prstClr val="black">
                    <a:tint val="75000"/>
                  </a:prstClr>
                </a:solidFill>
              </a:rPr>
              <a:t>©2019</a:t>
            </a:r>
            <a:r>
              <a:rPr lang="ja-JP" altLang="en-US" sz="900" dirty="0" smtClean="0">
                <a:solidFill>
                  <a:prstClr val="black">
                    <a:tint val="75000"/>
                  </a:prstClr>
                </a:solidFill>
              </a:rPr>
              <a:t>教育ネット</a:t>
            </a:r>
            <a:endParaRPr lang="en-US" altLang="ja-JP" sz="900" dirty="0" smtClean="0">
              <a:solidFill>
                <a:prstClr val="black">
                  <a:tint val="75000"/>
                </a:prstClr>
              </a:solidFill>
            </a:endParaRPr>
          </a:p>
        </p:txBody>
      </p:sp>
    </p:spTree>
    <p:extLst>
      <p:ext uri="{BB962C8B-B14F-4D97-AF65-F5344CB8AC3E}">
        <p14:creationId xmlns:p14="http://schemas.microsoft.com/office/powerpoint/2010/main" val="2495994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0" r:id="rId4"/>
    <p:sldLayoutId id="2147483681" r:id="rId5"/>
    <p:sldLayoutId id="2147483690" r:id="rId6"/>
    <p:sldLayoutId id="2147483715" r:id="rId7"/>
    <p:sldLayoutId id="2147483716" r:id="rId8"/>
    <p:sldLayoutId id="214748371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
        <p:nvSpPr>
          <p:cNvPr id="10" name="テキスト ボックス 9"/>
          <p:cNvSpPr txBox="1"/>
          <p:nvPr userDrawn="1"/>
        </p:nvSpPr>
        <p:spPr>
          <a:xfrm>
            <a:off x="1041131" y="6250613"/>
            <a:ext cx="2639683" cy="523220"/>
          </a:xfrm>
          <a:prstGeom prst="rect">
            <a:avLst/>
          </a:prstGeom>
          <a:noFill/>
        </p:spPr>
        <p:txBody>
          <a:bodyPr wrap="square" rtlCol="0">
            <a:spAutoFit/>
          </a:bodyPr>
          <a:lstStyle/>
          <a:p>
            <a:r>
              <a:rPr kumimoji="1" lang="ja-JP" altLang="en-US" dirty="0" smtClean="0"/>
              <a:t>試行版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dirty="0" smtClean="0">
                <a:solidFill>
                  <a:prstClr val="black">
                    <a:tint val="75000"/>
                  </a:prstClr>
                </a:solidFill>
              </a:rPr>
              <a:t>©2019</a:t>
            </a:r>
            <a:r>
              <a:rPr lang="ja-JP" altLang="en-US" sz="900" dirty="0" smtClean="0">
                <a:solidFill>
                  <a:prstClr val="black">
                    <a:tint val="75000"/>
                  </a:prstClr>
                </a:solidFill>
              </a:rPr>
              <a:t>教育ネット</a:t>
            </a:r>
            <a:endParaRPr lang="en-US" altLang="ja-JP" sz="900" dirty="0" smtClean="0">
              <a:solidFill>
                <a:prstClr val="black">
                  <a:tint val="75000"/>
                </a:prstClr>
              </a:solidFill>
            </a:endParaRPr>
          </a:p>
        </p:txBody>
      </p:sp>
    </p:spTree>
    <p:extLst>
      <p:ext uri="{BB962C8B-B14F-4D97-AF65-F5344CB8AC3E}">
        <p14:creationId xmlns:p14="http://schemas.microsoft.com/office/powerpoint/2010/main" val="342779527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p:nvPr/>
        </p:nvSpPr>
        <p:spPr>
          <a:xfrm>
            <a:off x="467751" y="1139705"/>
            <a:ext cx="7472502" cy="1249573"/>
          </a:xfrm>
          <a:prstGeom prst="rect">
            <a:avLst/>
          </a:prstGeom>
          <a:noFill/>
        </p:spPr>
        <p:txBody>
          <a:bodyPr wrap="square" rtlCol="0">
            <a:spAutoFit/>
          </a:bodyPr>
          <a:lstStyle/>
          <a:p>
            <a:pPr>
              <a:lnSpc>
                <a:spcPct val="80000"/>
              </a:lnSpc>
            </a:pPr>
            <a:r>
              <a:rPr lang="ja-JP" altLang="en-US" sz="4000" dirty="0" smtClean="0">
                <a:solidFill>
                  <a:schemeClr val="accent5">
                    <a:lumMod val="50000"/>
                  </a:schemeClr>
                </a:solidFill>
                <a:latin typeface="HGPSoeiKakugothicUB" pitchFamily="50" charset="-128"/>
                <a:ea typeface="HGPSoeiKakugothicUB" pitchFamily="50" charset="-128"/>
              </a:rPr>
              <a:t>ともに学ぶ。考える。</a:t>
            </a:r>
            <a:endParaRPr lang="en-US" altLang="ja-JP" sz="4000" dirty="0" smtClean="0">
              <a:solidFill>
                <a:schemeClr val="accent5">
                  <a:lumMod val="50000"/>
                </a:schemeClr>
              </a:solidFill>
              <a:latin typeface="HGPSoeiKakugothicUB" pitchFamily="50" charset="-128"/>
              <a:ea typeface="HGPSoeiKakugothicUB" pitchFamily="50" charset="-128"/>
            </a:endParaRPr>
          </a:p>
          <a:p>
            <a:pPr>
              <a:lnSpc>
                <a:spcPct val="80000"/>
              </a:lnSpc>
            </a:pPr>
            <a:r>
              <a:rPr lang="ja-JP" altLang="en-US" sz="5400" dirty="0" smtClean="0">
                <a:solidFill>
                  <a:schemeClr val="accent5">
                    <a:lumMod val="50000"/>
                  </a:schemeClr>
                </a:solidFill>
                <a:effectLst>
                  <a:outerShdw blurRad="38100" dist="38100" dir="2700000" algn="tl">
                    <a:srgbClr val="000000">
                      <a:alpha val="43137"/>
                    </a:srgbClr>
                  </a:outerShdw>
                </a:effectLst>
                <a:latin typeface="HGPSoeiKakugothicUB" pitchFamily="50" charset="-128"/>
                <a:ea typeface="HGPSoeiKakugothicUB" pitchFamily="50" charset="-128"/>
              </a:rPr>
              <a:t>インターネット安全</a:t>
            </a:r>
            <a:r>
              <a:rPr lang="ja-JP" altLang="en-US" sz="5400" dirty="0">
                <a:solidFill>
                  <a:schemeClr val="accent5">
                    <a:lumMod val="50000"/>
                  </a:schemeClr>
                </a:solidFill>
                <a:effectLst>
                  <a:outerShdw blurRad="38100" dist="38100" dir="2700000" algn="tl">
                    <a:srgbClr val="000000">
                      <a:alpha val="43137"/>
                    </a:srgbClr>
                  </a:outerShdw>
                </a:effectLst>
                <a:latin typeface="HGPSoeiKakugothicUB" pitchFamily="50" charset="-128"/>
                <a:ea typeface="HGPSoeiKakugothicUB" pitchFamily="50" charset="-128"/>
              </a:rPr>
              <a:t>教室</a:t>
            </a:r>
            <a:endParaRPr lang="en-US" sz="5400" dirty="0">
              <a:solidFill>
                <a:schemeClr val="accent5">
                  <a:lumMod val="50000"/>
                </a:schemeClr>
              </a:solidFill>
              <a:effectLst>
                <a:outerShdw blurRad="38100" dist="38100" dir="2700000" algn="tl">
                  <a:srgbClr val="000000">
                    <a:alpha val="43137"/>
                  </a:srgbClr>
                </a:outerShdw>
              </a:effectLst>
              <a:latin typeface="HGPSoeiKakugothicUB" pitchFamily="50" charset="-128"/>
              <a:ea typeface="HGPSoeiKakugothicUB"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37" y="181765"/>
            <a:ext cx="1713796" cy="429963"/>
          </a:xfrm>
          <a:prstGeom prst="rect">
            <a:avLst/>
          </a:prstGeom>
        </p:spPr>
      </p:pic>
      <p:pic>
        <p:nvPicPr>
          <p:cNvPr id="11" name="図 10"/>
          <p:cNvPicPr>
            <a:picLocks noChangeAspect="1"/>
          </p:cNvPicPr>
          <p:nvPr/>
        </p:nvPicPr>
        <p:blipFill>
          <a:blip r:embed="rId4"/>
          <a:stretch>
            <a:fillRect/>
          </a:stretch>
        </p:blipFill>
        <p:spPr>
          <a:xfrm>
            <a:off x="8262026" y="5942519"/>
            <a:ext cx="648610" cy="795376"/>
          </a:xfrm>
          <a:prstGeom prst="rect">
            <a:avLst/>
          </a:prstGeom>
        </p:spPr>
      </p:pic>
      <p:sp>
        <p:nvSpPr>
          <p:cNvPr id="14" name="テキスト ボックス 13"/>
          <p:cNvSpPr txBox="1"/>
          <p:nvPr/>
        </p:nvSpPr>
        <p:spPr>
          <a:xfrm>
            <a:off x="467751" y="2389278"/>
            <a:ext cx="8522898" cy="369332"/>
          </a:xfrm>
          <a:prstGeom prst="rect">
            <a:avLst/>
          </a:prstGeom>
          <a:noFill/>
        </p:spPr>
        <p:txBody>
          <a:bodyPr wrap="square" rtlCol="0">
            <a:spAutoFit/>
          </a:bodyPr>
          <a:lstStyle/>
          <a:p>
            <a:r>
              <a:rPr lang="ja-JP" altLang="en-US" dirty="0" smtClean="0"/>
              <a:t>～大人もこどもも一緒に学び、考える。</a:t>
            </a:r>
            <a:r>
              <a:rPr kumimoji="1" lang="ja-JP" altLang="en-US" dirty="0" smtClean="0"/>
              <a:t>インターネットとのつきあい方～</a:t>
            </a:r>
            <a:endParaRPr kumimoji="1" lang="ja-JP" altLang="en-US" dirty="0"/>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4264" y="1200984"/>
            <a:ext cx="1423150" cy="1447380"/>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523" y="5433657"/>
            <a:ext cx="4943485" cy="1245872"/>
          </a:xfrm>
          <a:prstGeom prst="rect">
            <a:avLst/>
          </a:prstGeom>
        </p:spPr>
      </p:pic>
      <p:sp>
        <p:nvSpPr>
          <p:cNvPr id="4" name="テキスト ボックス 3"/>
          <p:cNvSpPr txBox="1"/>
          <p:nvPr/>
        </p:nvSpPr>
        <p:spPr>
          <a:xfrm>
            <a:off x="5708822" y="52838"/>
            <a:ext cx="3525972" cy="369332"/>
          </a:xfrm>
          <a:prstGeom prst="rect">
            <a:avLst/>
          </a:prstGeom>
          <a:noFill/>
        </p:spPr>
        <p:txBody>
          <a:bodyPr wrap="square" rtlCol="0">
            <a:spAutoFit/>
          </a:bodyPr>
          <a:lstStyle/>
          <a:p>
            <a:pPr algn="ctr"/>
            <a:r>
              <a:rPr lang="en-US" altLang="ja-JP" dirty="0"/>
              <a:t>01_SNS_01_</a:t>
            </a:r>
            <a:r>
              <a:rPr lang="ja-JP" altLang="en-US" dirty="0"/>
              <a:t>小学校</a:t>
            </a:r>
            <a:r>
              <a:rPr lang="en-US" altLang="ja-JP" dirty="0" smtClean="0"/>
              <a:t>1~3</a:t>
            </a:r>
            <a:r>
              <a:rPr lang="ja-JP" altLang="en-US" dirty="0" smtClean="0"/>
              <a:t>年</a:t>
            </a:r>
            <a:endParaRPr kumimoji="1" lang="ja-JP" altLang="en-US" dirty="0"/>
          </a:p>
        </p:txBody>
      </p:sp>
    </p:spTree>
    <p:extLst>
      <p:ext uri="{BB962C8B-B14F-4D97-AF65-F5344CB8AC3E}">
        <p14:creationId xmlns:p14="http://schemas.microsoft.com/office/powerpoint/2010/main" val="2373583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rotWithShape="1">
          <a:blip r:embed="rId3" cstate="print">
            <a:clrChange>
              <a:clrFrom>
                <a:srgbClr val="E7FDF9"/>
              </a:clrFrom>
              <a:clrTo>
                <a:srgbClr val="E7FDF9">
                  <a:alpha val="0"/>
                </a:srgbClr>
              </a:clrTo>
            </a:clrChange>
            <a:extLst>
              <a:ext uri="{28A0092B-C50C-407E-A947-70E740481C1C}">
                <a14:useLocalDpi xmlns:a14="http://schemas.microsoft.com/office/drawing/2010/main" val="0"/>
              </a:ext>
            </a:extLst>
          </a:blip>
          <a:srcRect/>
          <a:stretch/>
        </p:blipFill>
        <p:spPr>
          <a:xfrm>
            <a:off x="391409" y="2479429"/>
            <a:ext cx="8326012" cy="3611333"/>
          </a:xfrm>
          <a:prstGeom prst="rect">
            <a:avLst/>
          </a:prstGeom>
        </p:spPr>
      </p:pic>
      <p:sp>
        <p:nvSpPr>
          <p:cNvPr id="5" name="角丸四角形吹き出し 4"/>
          <p:cNvSpPr/>
          <p:nvPr/>
        </p:nvSpPr>
        <p:spPr>
          <a:xfrm>
            <a:off x="52690" y="272249"/>
            <a:ext cx="9003449" cy="1740877"/>
          </a:xfrm>
          <a:prstGeom prst="wedgeRoundRectCallout">
            <a:avLst>
              <a:gd name="adj1" fmla="val -2007"/>
              <a:gd name="adj2" fmla="val 78662"/>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b="1" dirty="0">
                <a:solidFill>
                  <a:schemeClr val="tx1"/>
                </a:solidFill>
                <a:latin typeface="メイリオ" panose="020B0604030504040204" pitchFamily="50" charset="-128"/>
                <a:ea typeface="メイリオ" panose="020B0604030504040204" pitchFamily="50" charset="-128"/>
              </a:rPr>
              <a:t>でも、こまること</a:t>
            </a:r>
            <a:r>
              <a:rPr kumimoji="1" lang="ja-JP" altLang="en-US" sz="4400" b="1" dirty="0" smtClean="0">
                <a:solidFill>
                  <a:schemeClr val="tx1"/>
                </a:solidFill>
                <a:latin typeface="メイリオ" panose="020B0604030504040204" pitchFamily="50" charset="-128"/>
                <a:ea typeface="メイリオ" panose="020B0604030504040204" pitchFamily="50" charset="-128"/>
              </a:rPr>
              <a:t>も </a:t>
            </a:r>
            <a:r>
              <a:rPr lang="ja-JP" altLang="en-US" sz="4400" b="1" dirty="0" smtClean="0">
                <a:solidFill>
                  <a:schemeClr val="tx1"/>
                </a:solidFill>
                <a:latin typeface="メイリオ" panose="020B0604030504040204" pitchFamily="50" charset="-128"/>
                <a:ea typeface="メイリオ" panose="020B0604030504040204" pitchFamily="50" charset="-128"/>
              </a:rPr>
              <a:t>ある</a:t>
            </a:r>
            <a:r>
              <a:rPr lang="ja-JP" altLang="en-US" sz="4400" b="1" dirty="0" smtClean="0">
                <a:solidFill>
                  <a:schemeClr val="tx1"/>
                </a:solidFill>
                <a:latin typeface="メイリオ" panose="020B0604030504040204" pitchFamily="50" charset="-128"/>
                <a:ea typeface="メイリオ" panose="020B0604030504040204" pitchFamily="50" charset="-128"/>
              </a:rPr>
              <a:t>よ・</a:t>
            </a:r>
            <a:r>
              <a:rPr kumimoji="1" lang="ja-JP" altLang="en-US" sz="4400" b="1" dirty="0" smtClean="0">
                <a:solidFill>
                  <a:schemeClr val="tx1"/>
                </a:solidFill>
                <a:latin typeface="メイリオ" panose="020B0604030504040204" pitchFamily="50" charset="-128"/>
                <a:ea typeface="メイリオ" panose="020B0604030504040204" pitchFamily="50" charset="-128"/>
              </a:rPr>
              <a:t>・・</a:t>
            </a:r>
            <a:endParaRPr kumimoji="1" lang="ja-JP" altLang="en-US" sz="4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26690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036320" y="2120900"/>
            <a:ext cx="7772400" cy="2954338"/>
          </a:xfrm>
        </p:spPr>
        <p:txBody>
          <a:bodyPr>
            <a:normAutofit/>
          </a:bodyPr>
          <a:lstStyle/>
          <a:p>
            <a:r>
              <a:rPr kumimoji="1" lang="ja-JP" altLang="en-US" sz="6600" dirty="0" smtClean="0">
                <a:latin typeface="メイリオ" panose="020B0604030504040204" pitchFamily="50" charset="-128"/>
                <a:ea typeface="メイリオ" panose="020B0604030504040204" pitchFamily="50" charset="-128"/>
              </a:rPr>
              <a:t>こまること</a:t>
            </a:r>
            <a:r>
              <a:rPr kumimoji="1" lang="ja-JP" altLang="en-US" sz="6600" dirty="0">
                <a:latin typeface="メイリオ" panose="020B0604030504040204" pitchFamily="50" charset="-128"/>
                <a:ea typeface="メイリオ" panose="020B0604030504040204" pitchFamily="50" charset="-128"/>
              </a:rPr>
              <a:t>って</a:t>
            </a:r>
            <a:r>
              <a:rPr kumimoji="1" lang="en-US" altLang="ja-JP" sz="6600" dirty="0">
                <a:latin typeface="メイリオ" panose="020B0604030504040204" pitchFamily="50" charset="-128"/>
                <a:ea typeface="メイリオ" panose="020B0604030504040204" pitchFamily="50" charset="-128"/>
              </a:rPr>
              <a:t/>
            </a:r>
            <a:br>
              <a:rPr kumimoji="1" lang="en-US" altLang="ja-JP" sz="6600" dirty="0">
                <a:latin typeface="メイリオ" panose="020B0604030504040204" pitchFamily="50" charset="-128"/>
                <a:ea typeface="メイリオ" panose="020B0604030504040204" pitchFamily="50" charset="-128"/>
              </a:rPr>
            </a:br>
            <a:r>
              <a:rPr kumimoji="1" lang="ja-JP" altLang="en-US" sz="6600" dirty="0">
                <a:latin typeface="メイリオ" panose="020B0604030504040204" pitchFamily="50" charset="-128"/>
                <a:ea typeface="メイリオ" panose="020B0604030504040204" pitchFamily="50" charset="-128"/>
              </a:rPr>
              <a:t>なんだろう？</a:t>
            </a:r>
          </a:p>
        </p:txBody>
      </p:sp>
    </p:spTree>
    <p:extLst>
      <p:ext uri="{BB962C8B-B14F-4D97-AF65-F5344CB8AC3E}">
        <p14:creationId xmlns:p14="http://schemas.microsoft.com/office/powerpoint/2010/main" val="533193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262689" y="353929"/>
            <a:ext cx="8229600" cy="936625"/>
          </a:xfrm>
        </p:spPr>
        <p:txBody>
          <a:bodyPr/>
          <a:lstStyle/>
          <a:p>
            <a:r>
              <a:rPr lang="ja-JP" altLang="en-US" b="1" dirty="0" smtClean="0">
                <a:latin typeface="メイリオ" panose="020B0604030504040204" pitchFamily="50" charset="-128"/>
                <a:ea typeface="メイリオ" panose="020B0604030504040204" pitchFamily="50" charset="-128"/>
              </a:rPr>
              <a:t>おはなし</a:t>
            </a:r>
            <a:r>
              <a:rPr kumimoji="1" lang="ja-JP" altLang="en-US" b="1" dirty="0" smtClean="0">
                <a:latin typeface="メイリオ" panose="020B0604030504040204" pitchFamily="50" charset="-128"/>
                <a:ea typeface="メイリオ" panose="020B0604030504040204" pitchFamily="50" charset="-128"/>
              </a:rPr>
              <a:t>を </a:t>
            </a:r>
            <a:r>
              <a:rPr lang="ja-JP" altLang="en-US" b="1" dirty="0" smtClean="0">
                <a:latin typeface="メイリオ" panose="020B0604030504040204" pitchFamily="50" charset="-128"/>
                <a:ea typeface="メイリオ" panose="020B0604030504040204" pitchFamily="50" charset="-128"/>
              </a:rPr>
              <a:t>見て </a:t>
            </a:r>
            <a:r>
              <a:rPr kumimoji="1" lang="ja-JP" altLang="en-US" b="1" dirty="0" smtClean="0">
                <a:latin typeface="メイリオ" panose="020B0604030504040204" pitchFamily="50" charset="-128"/>
                <a:ea typeface="メイリオ" panose="020B0604030504040204" pitchFamily="50" charset="-128"/>
              </a:rPr>
              <a:t>かんがえよう</a:t>
            </a:r>
            <a:endParaRPr kumimoji="1" lang="ja-JP" altLang="en-US" b="1" dirty="0">
              <a:latin typeface="メイリオ" panose="020B0604030504040204" pitchFamily="50" charset="-128"/>
              <a:ea typeface="メイリオ" panose="020B0604030504040204" pitchFamily="50" charset="-128"/>
            </a:endParaRPr>
          </a:p>
        </p:txBody>
      </p:sp>
      <p:pic>
        <p:nvPicPr>
          <p:cNvPr id="3" name="キミはどっち？マモリちゃ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684" y="1778472"/>
            <a:ext cx="7837556" cy="4313409"/>
          </a:xfrm>
          <a:prstGeom prst="rect">
            <a:avLst/>
          </a:prstGeom>
        </p:spPr>
      </p:pic>
    </p:spTree>
    <p:extLst>
      <p:ext uri="{BB962C8B-B14F-4D97-AF65-F5344CB8AC3E}">
        <p14:creationId xmlns:p14="http://schemas.microsoft.com/office/powerpoint/2010/main" val="3619315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277566" y="387147"/>
            <a:ext cx="8229600" cy="936625"/>
          </a:xfrm>
        </p:spPr>
        <p:txBody>
          <a:bodyPr/>
          <a:lstStyle/>
          <a:p>
            <a:r>
              <a:rPr kumimoji="1" lang="ja-JP" altLang="en-US" b="1" dirty="0">
                <a:latin typeface="メイリオ" panose="020B0604030504040204" pitchFamily="50" charset="-128"/>
                <a:ea typeface="メイリオ" panose="020B0604030504040204" pitchFamily="50" charset="-128"/>
              </a:rPr>
              <a:t>きみ</a:t>
            </a:r>
            <a:r>
              <a:rPr kumimoji="1" lang="ja-JP" altLang="en-US" b="1" dirty="0" smtClean="0">
                <a:latin typeface="メイリオ" panose="020B0604030504040204" pitchFamily="50" charset="-128"/>
                <a:ea typeface="メイリオ" panose="020B0604030504040204" pitchFamily="50" charset="-128"/>
              </a:rPr>
              <a:t>なら どう</a:t>
            </a:r>
            <a:r>
              <a:rPr kumimoji="1" lang="ja-JP" altLang="en-US" b="1" dirty="0">
                <a:latin typeface="メイリオ" panose="020B0604030504040204" pitchFamily="50" charset="-128"/>
                <a:ea typeface="メイリオ" panose="020B0604030504040204" pitchFamily="50" charset="-128"/>
              </a:rPr>
              <a:t>する？</a:t>
            </a:r>
          </a:p>
        </p:txBody>
      </p:sp>
      <p:pic>
        <p:nvPicPr>
          <p:cNvPr id="4" name="コンテンツ プレースホルダー 3" descr="画面の領域"/>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894" b="-236"/>
          <a:stretch/>
        </p:blipFill>
        <p:spPr>
          <a:xfrm>
            <a:off x="1083013" y="1666672"/>
            <a:ext cx="7195063" cy="4533934"/>
          </a:xfrm>
        </p:spPr>
      </p:pic>
    </p:spTree>
    <p:extLst>
      <p:ext uri="{BB962C8B-B14F-4D97-AF65-F5344CB8AC3E}">
        <p14:creationId xmlns:p14="http://schemas.microsoft.com/office/powerpoint/2010/main" val="3313762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381327" y="449455"/>
            <a:ext cx="8229600" cy="936625"/>
          </a:xfrm>
        </p:spPr>
        <p:txBody>
          <a:bodyPr/>
          <a:lstStyle/>
          <a:p>
            <a:r>
              <a:rPr kumimoji="1" lang="ja-JP" altLang="en-US" b="1" dirty="0">
                <a:latin typeface="メイリオ" panose="020B0604030504040204" pitchFamily="50" charset="-128"/>
                <a:ea typeface="メイリオ" panose="020B0604030504040204" pitchFamily="50" charset="-128"/>
              </a:rPr>
              <a:t>きみ</a:t>
            </a:r>
            <a:r>
              <a:rPr kumimoji="1" lang="ja-JP" altLang="en-US" b="1" dirty="0" smtClean="0">
                <a:latin typeface="メイリオ" panose="020B0604030504040204" pitchFamily="50" charset="-128"/>
                <a:ea typeface="メイリオ" panose="020B0604030504040204" pitchFamily="50" charset="-128"/>
              </a:rPr>
              <a:t>なら どう</a:t>
            </a:r>
            <a:r>
              <a:rPr kumimoji="1" lang="ja-JP" altLang="en-US" b="1" dirty="0">
                <a:latin typeface="メイリオ" panose="020B0604030504040204" pitchFamily="50" charset="-128"/>
                <a:ea typeface="メイリオ" panose="020B0604030504040204" pitchFamily="50" charset="-128"/>
              </a:rPr>
              <a:t>する？</a:t>
            </a:r>
          </a:p>
        </p:txBody>
      </p:sp>
      <p:sp>
        <p:nvSpPr>
          <p:cNvPr id="16" name="テキスト ボックス 15">
            <a:extLst>
              <a:ext uri="{FF2B5EF4-FFF2-40B4-BE49-F238E27FC236}">
                <a16:creationId xmlns="" xmlns:a16="http://schemas.microsoft.com/office/drawing/2014/main" id="{8DECDC90-F0FC-4436-B5D1-EA35AB53EBDC}"/>
              </a:ext>
            </a:extLst>
          </p:cNvPr>
          <p:cNvSpPr txBox="1"/>
          <p:nvPr/>
        </p:nvSpPr>
        <p:spPr>
          <a:xfrm>
            <a:off x="473869" y="2076112"/>
            <a:ext cx="8559883" cy="4093428"/>
          </a:xfrm>
          <a:prstGeom prst="rect">
            <a:avLst/>
          </a:prstGeom>
          <a:noFill/>
        </p:spPr>
        <p:txBody>
          <a:bodyPr wrap="square" rtlCol="0">
            <a:spAutoFit/>
          </a:bodyPr>
          <a:lstStyle/>
          <a:p>
            <a:r>
              <a:rPr kumimoji="1" lang="ja-JP" altLang="en-US" sz="3600" dirty="0">
                <a:latin typeface="メイリオ" panose="020B0604030504040204" pitchFamily="50" charset="-128"/>
                <a:ea typeface="メイリオ" panose="020B0604030504040204" pitchFamily="50" charset="-128"/>
              </a:rPr>
              <a:t>①パスワード</a:t>
            </a:r>
            <a:r>
              <a:rPr kumimoji="1" lang="ja-JP" altLang="en-US" sz="3600" dirty="0" smtClean="0">
                <a:latin typeface="メイリオ" panose="020B0604030504040204" pitchFamily="50" charset="-128"/>
                <a:ea typeface="メイリオ" panose="020B0604030504040204" pitchFamily="50" charset="-128"/>
              </a:rPr>
              <a:t>を おしえて あいに いく</a:t>
            </a:r>
            <a:r>
              <a:rPr kumimoji="1" lang="ja-JP" altLang="en-US" sz="3600" dirty="0" smtClean="0">
                <a:latin typeface="メイリオ" panose="020B0604030504040204" pitchFamily="50" charset="-128"/>
                <a:ea typeface="メイリオ" panose="020B0604030504040204" pitchFamily="50" charset="-128"/>
              </a:rPr>
              <a:t>。</a:t>
            </a:r>
            <a:endParaRPr kumimoji="1" lang="en-US" altLang="ja-JP" sz="3600" dirty="0">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②</a:t>
            </a:r>
            <a:r>
              <a:rPr lang="ja-JP" altLang="en-US" sz="3600" dirty="0">
                <a:latin typeface="メイリオ" panose="020B0604030504040204" pitchFamily="50" charset="-128"/>
                <a:ea typeface="メイリオ" panose="020B0604030504040204" pitchFamily="50" charset="-128"/>
              </a:rPr>
              <a:t>パスワード</a:t>
            </a:r>
            <a:r>
              <a:rPr lang="ja-JP" altLang="en-US" sz="3600" dirty="0" smtClean="0">
                <a:latin typeface="メイリオ" panose="020B0604030504040204" pitchFamily="50" charset="-128"/>
                <a:ea typeface="メイリオ" panose="020B0604030504040204" pitchFamily="50" charset="-128"/>
              </a:rPr>
              <a:t>は おしえる</a:t>
            </a:r>
            <a:r>
              <a:rPr lang="ja-JP" altLang="en-US" sz="3600" dirty="0">
                <a:latin typeface="メイリオ" panose="020B0604030504040204" pitchFamily="50" charset="-128"/>
                <a:ea typeface="メイリオ" panose="020B0604030504040204" pitchFamily="50" charset="-128"/>
              </a:rPr>
              <a:t>けれど</a:t>
            </a:r>
            <a:r>
              <a:rPr lang="ja-JP" altLang="en-US" sz="3600" dirty="0" smtClean="0">
                <a:latin typeface="メイリオ" panose="020B0604030504040204" pitchFamily="50" charset="-128"/>
                <a:ea typeface="メイリオ" panose="020B0604030504040204" pitchFamily="50" charset="-128"/>
              </a:rPr>
              <a:t>、</a:t>
            </a:r>
            <a:endParaRPr lang="en-US" altLang="ja-JP" sz="36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あ</a:t>
            </a:r>
            <a:r>
              <a:rPr lang="ja-JP" altLang="en-US" sz="3600" dirty="0" smtClean="0">
                <a:latin typeface="メイリオ" panose="020B0604030504040204" pitchFamily="50" charset="-128"/>
                <a:ea typeface="メイリオ" panose="020B0604030504040204" pitchFamily="50" charset="-128"/>
              </a:rPr>
              <a:t>いに</a:t>
            </a:r>
            <a:r>
              <a:rPr lang="ja-JP" altLang="en-US" sz="3600" dirty="0" smtClean="0">
                <a:latin typeface="メイリオ" panose="020B0604030504040204" pitchFamily="50" charset="-128"/>
                <a:ea typeface="メイリオ" panose="020B0604030504040204" pitchFamily="50" charset="-128"/>
              </a:rPr>
              <a:t>は いかない</a:t>
            </a:r>
            <a:r>
              <a:rPr lang="ja-JP" altLang="en-US" sz="3600" dirty="0" smtClean="0">
                <a:latin typeface="メイリオ" panose="020B0604030504040204" pitchFamily="50" charset="-128"/>
                <a:ea typeface="メイリオ" panose="020B0604030504040204" pitchFamily="50" charset="-128"/>
              </a:rPr>
              <a:t>。</a:t>
            </a:r>
            <a:endParaRPr lang="en-US" altLang="ja-JP" sz="3600" dirty="0">
              <a:latin typeface="メイリオ" panose="020B0604030504040204" pitchFamily="50" charset="-128"/>
              <a:ea typeface="メイリオ" panose="020B0604030504040204" pitchFamily="50" charset="-128"/>
            </a:endParaRPr>
          </a:p>
          <a:p>
            <a:endParaRPr kumimoji="1" lang="en-US" altLang="ja-JP" sz="3200" dirty="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③パスワード</a:t>
            </a:r>
            <a:r>
              <a:rPr lang="ja-JP" altLang="en-US" sz="3600" dirty="0" smtClean="0">
                <a:latin typeface="メイリオ" panose="020B0604030504040204" pitchFamily="50" charset="-128"/>
                <a:ea typeface="メイリオ" panose="020B0604030504040204" pitchFamily="50" charset="-128"/>
              </a:rPr>
              <a:t>も おしえない</a:t>
            </a:r>
            <a:r>
              <a:rPr lang="ja-JP" altLang="en-US" sz="3600" dirty="0">
                <a:latin typeface="メイリオ" panose="020B0604030504040204" pitchFamily="50" charset="-128"/>
                <a:ea typeface="メイリオ" panose="020B0604030504040204" pitchFamily="50" charset="-128"/>
              </a:rPr>
              <a:t>し、</a:t>
            </a:r>
            <a:endParaRPr lang="en-US" altLang="ja-JP" sz="36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あいに</a:t>
            </a:r>
            <a:r>
              <a:rPr lang="ja-JP" altLang="en-US" sz="3600" dirty="0" smtClean="0">
                <a:latin typeface="メイリオ" panose="020B0604030504040204" pitchFamily="50" charset="-128"/>
                <a:ea typeface="メイリオ" panose="020B0604030504040204" pitchFamily="50" charset="-128"/>
              </a:rPr>
              <a:t>も いかない</a:t>
            </a:r>
            <a:r>
              <a:rPr lang="ja-JP" altLang="en-US" sz="3600" dirty="0">
                <a:latin typeface="メイリオ" panose="020B0604030504040204" pitchFamily="50" charset="-128"/>
                <a:ea typeface="メイリオ" panose="020B0604030504040204" pitchFamily="50" charset="-128"/>
              </a:rPr>
              <a:t>。</a:t>
            </a:r>
            <a:endParaRPr lang="en-US" altLang="ja-JP" sz="3600" dirty="0">
              <a:latin typeface="メイリオ" panose="020B0604030504040204" pitchFamily="50" charset="-128"/>
              <a:ea typeface="メイリオ" panose="020B0604030504040204" pitchFamily="50" charset="-128"/>
            </a:endParaRPr>
          </a:p>
          <a:p>
            <a:endParaRPr kumimoji="1"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0850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798512" y="465636"/>
            <a:ext cx="8804275" cy="936625"/>
          </a:xfrm>
        </p:spPr>
        <p:txBody>
          <a:bodyPr>
            <a:noAutofit/>
          </a:bodyPr>
          <a:lstStyle/>
          <a:p>
            <a:r>
              <a:rPr kumimoji="1" lang="ja-JP" altLang="en-US" b="1" dirty="0" smtClean="0">
                <a:latin typeface="メイリオ" panose="020B0604030504040204" pitchFamily="50" charset="-128"/>
                <a:ea typeface="メイリオ" panose="020B0604030504040204" pitchFamily="50" charset="-128"/>
              </a:rPr>
              <a:t>パスワード</a:t>
            </a:r>
            <a:r>
              <a:rPr kumimoji="1" lang="ja-JP" altLang="en-US" b="1" dirty="0" smtClean="0">
                <a:latin typeface="メイリオ" panose="020B0604030504040204" pitchFamily="50" charset="-128"/>
                <a:ea typeface="メイリオ" panose="020B0604030504040204" pitchFamily="50" charset="-128"/>
              </a:rPr>
              <a:t>を おしえたら</a:t>
            </a:r>
            <a:endParaRPr kumimoji="1" lang="ja-JP" altLang="en-US" b="1"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4294967295"/>
          </p:nvPr>
        </p:nvSpPr>
        <p:spPr>
          <a:xfrm>
            <a:off x="634793" y="1996758"/>
            <a:ext cx="7886700" cy="5470525"/>
          </a:xfrm>
        </p:spPr>
        <p:txBody>
          <a:bodyPr>
            <a:normAutofit/>
          </a:bodyPr>
          <a:lstStyle/>
          <a:p>
            <a:pPr marL="0" indent="0">
              <a:buNone/>
            </a:pPr>
            <a:r>
              <a:rPr kumimoji="1" lang="ja-JP" altLang="en-US" sz="3600" dirty="0">
                <a:latin typeface="メイリオ" panose="020B0604030504040204" pitchFamily="50" charset="-128"/>
                <a:ea typeface="メイリオ" panose="020B0604030504040204" pitchFamily="50" charset="-128"/>
              </a:rPr>
              <a:t>あ！ いつのまに</a:t>
            </a:r>
            <a:r>
              <a:rPr kumimoji="1" lang="ja-JP" altLang="en-US" sz="3600" dirty="0" smtClean="0">
                <a:latin typeface="メイリオ" panose="020B0604030504040204" pitchFamily="50" charset="-128"/>
                <a:ea typeface="メイリオ" panose="020B0604030504040204" pitchFamily="50" charset="-128"/>
              </a:rPr>
              <a:t>か アイテム</a:t>
            </a:r>
            <a:r>
              <a:rPr kumimoji="1" lang="ja-JP" altLang="en-US" sz="3600" dirty="0" smtClean="0">
                <a:latin typeface="メイリオ" panose="020B0604030504040204" pitchFamily="50" charset="-128"/>
                <a:ea typeface="メイリオ" panose="020B0604030504040204" pitchFamily="50" charset="-128"/>
              </a:rPr>
              <a:t>を</a:t>
            </a:r>
            <a:r>
              <a:rPr kumimoji="1" lang="en-US" altLang="ja-JP" sz="3600" dirty="0" smtClean="0">
                <a:latin typeface="メイリオ" panose="020B0604030504040204" pitchFamily="50" charset="-128"/>
                <a:ea typeface="メイリオ" panose="020B0604030504040204" pitchFamily="50" charset="-128"/>
              </a:rPr>
              <a:t/>
            </a:r>
            <a:br>
              <a:rPr kumimoji="1" lang="en-US" altLang="ja-JP" sz="3600" dirty="0" smtClean="0">
                <a:latin typeface="メイリオ" panose="020B0604030504040204" pitchFamily="50" charset="-128"/>
                <a:ea typeface="メイリオ" panose="020B0604030504040204" pitchFamily="50" charset="-128"/>
              </a:rPr>
            </a:br>
            <a:r>
              <a:rPr kumimoji="1" lang="ja-JP" altLang="en-US" sz="3600" dirty="0" smtClean="0">
                <a:latin typeface="メイリオ" panose="020B0604030504040204" pitchFamily="50" charset="-128"/>
                <a:ea typeface="メイリオ" panose="020B0604030504040204" pitchFamily="50" charset="-128"/>
              </a:rPr>
              <a:t>こうかん されて</a:t>
            </a:r>
            <a:r>
              <a:rPr kumimoji="1" lang="ja-JP" altLang="en-US" sz="3600" dirty="0">
                <a:latin typeface="メイリオ" panose="020B0604030504040204" pitchFamily="50" charset="-128"/>
                <a:ea typeface="メイリオ" panose="020B0604030504040204" pitchFamily="50" charset="-128"/>
              </a:rPr>
              <a:t>いる</a:t>
            </a:r>
            <a:r>
              <a:rPr kumimoji="1" lang="ja-JP" altLang="en-US" sz="3600" dirty="0" smtClean="0">
                <a:latin typeface="メイリオ" panose="020B0604030504040204" pitchFamily="50" charset="-128"/>
                <a:ea typeface="メイリオ" panose="020B0604030504040204" pitchFamily="50" charset="-128"/>
              </a:rPr>
              <a:t>！</a:t>
            </a:r>
            <a:endParaRPr kumimoji="1" lang="en-US" altLang="ja-JP" sz="3600" dirty="0" smtClean="0">
              <a:latin typeface="メイリオ" panose="020B0604030504040204" pitchFamily="50" charset="-128"/>
              <a:ea typeface="メイリオ" panose="020B0604030504040204" pitchFamily="50" charset="-128"/>
            </a:endParaRPr>
          </a:p>
          <a:p>
            <a:pPr marL="0" indent="0">
              <a:buNone/>
            </a:pPr>
            <a:endParaRPr kumimoji="1" lang="en-US" altLang="ja-JP" sz="1100" dirty="0">
              <a:latin typeface="メイリオ" panose="020B0604030504040204" pitchFamily="50" charset="-128"/>
              <a:ea typeface="メイリオ" panose="020B0604030504040204" pitchFamily="50" charset="-128"/>
            </a:endParaRPr>
          </a:p>
          <a:p>
            <a:pPr marL="0" indent="0">
              <a:buNone/>
            </a:pPr>
            <a:r>
              <a:rPr lang="ja-JP" altLang="en-US" sz="3600" dirty="0">
                <a:latin typeface="メイリオ" panose="020B0604030504040204" pitchFamily="50" charset="-128"/>
                <a:ea typeface="メイリオ" panose="020B0604030504040204" pitchFamily="50" charset="-128"/>
              </a:rPr>
              <a:t>しらないうちに、ほか</a:t>
            </a:r>
            <a:r>
              <a:rPr lang="ja-JP" altLang="en-US" sz="3600" dirty="0" smtClean="0">
                <a:latin typeface="メイリオ" panose="020B0604030504040204" pitchFamily="50" charset="-128"/>
                <a:ea typeface="メイリオ" panose="020B0604030504040204" pitchFamily="50" charset="-128"/>
              </a:rPr>
              <a:t>の ゲーム</a:t>
            </a:r>
            <a:r>
              <a:rPr lang="ja-JP" altLang="en-US" sz="3600" dirty="0" smtClean="0">
                <a:latin typeface="メイリオ" panose="020B0604030504040204" pitchFamily="50" charset="-128"/>
                <a:ea typeface="メイリオ" panose="020B0604030504040204" pitchFamily="50" charset="-128"/>
              </a:rPr>
              <a:t>に</a:t>
            </a:r>
            <a:r>
              <a:rPr lang="en-US" altLang="ja-JP" sz="3600" dirty="0" smtClean="0">
                <a:latin typeface="メイリオ" panose="020B0604030504040204" pitchFamily="50" charset="-128"/>
                <a:ea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rPr>
            </a:br>
            <a:r>
              <a:rPr lang="ja-JP" altLang="en-US" sz="3600" dirty="0" smtClean="0">
                <a:latin typeface="メイリオ" panose="020B0604030504040204" pitchFamily="50" charset="-128"/>
                <a:ea typeface="メイリオ" panose="020B0604030504040204" pitchFamily="50" charset="-128"/>
              </a:rPr>
              <a:t>さんか して</a:t>
            </a:r>
            <a:r>
              <a:rPr lang="ja-JP" altLang="en-US" sz="3600" dirty="0">
                <a:latin typeface="メイリオ" panose="020B0604030504040204" pitchFamily="50" charset="-128"/>
                <a:ea typeface="メイリオ" panose="020B0604030504040204" pitchFamily="50" charset="-128"/>
              </a:rPr>
              <a:t>いる！</a:t>
            </a:r>
            <a:endParaRPr kumimoji="1" lang="ja-JP" altLang="en-US" sz="3600" dirty="0">
              <a:latin typeface="メイリオ" panose="020B0604030504040204" pitchFamily="50" charset="-128"/>
              <a:ea typeface="メイリオ" panose="020B0604030504040204" pitchFamily="50" charset="-128"/>
            </a:endParaRPr>
          </a:p>
        </p:txBody>
      </p:sp>
      <p:sp>
        <p:nvSpPr>
          <p:cNvPr id="4" name="角丸四角形吹き出し 3"/>
          <p:cNvSpPr/>
          <p:nvPr/>
        </p:nvSpPr>
        <p:spPr>
          <a:xfrm>
            <a:off x="245100" y="1713909"/>
            <a:ext cx="7747832" cy="3162892"/>
          </a:xfrm>
          <a:prstGeom prst="wedgeRoundRectCallout">
            <a:avLst>
              <a:gd name="adj1" fmla="val 35658"/>
              <a:gd name="adj2" fmla="val 68079"/>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画面の領域"/>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6365651" y="4168764"/>
            <a:ext cx="2874455" cy="2864538"/>
          </a:xfrm>
          <a:prstGeom prst="rect">
            <a:avLst/>
          </a:prstGeom>
        </p:spPr>
      </p:pic>
    </p:spTree>
    <p:extLst>
      <p:ext uri="{BB962C8B-B14F-4D97-AF65-F5344CB8AC3E}">
        <p14:creationId xmlns:p14="http://schemas.microsoft.com/office/powerpoint/2010/main" val="84704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432560" y="363220"/>
            <a:ext cx="4450080" cy="936625"/>
          </a:xfrm>
        </p:spPr>
        <p:txBody>
          <a:bodyPr/>
          <a:lstStyle/>
          <a:p>
            <a:r>
              <a:rPr kumimoji="1" lang="ja-JP" altLang="en-US" b="1" dirty="0" smtClean="0">
                <a:latin typeface="メイリオ" panose="020B0604030504040204" pitchFamily="50" charset="-128"/>
                <a:ea typeface="メイリオ" panose="020B0604030504040204" pitchFamily="50" charset="-128"/>
              </a:rPr>
              <a:t>あい</a:t>
            </a:r>
            <a:r>
              <a:rPr kumimoji="1" lang="ja-JP" altLang="en-US" b="1" dirty="0" smtClean="0">
                <a:latin typeface="メイリオ" panose="020B0604030504040204" pitchFamily="50" charset="-128"/>
                <a:ea typeface="メイリオ" panose="020B0604030504040204" pitchFamily="50" charset="-128"/>
              </a:rPr>
              <a:t>に いったら</a:t>
            </a:r>
            <a:endParaRPr kumimoji="1" lang="ja-JP" altLang="en-US" b="1" dirty="0">
              <a:latin typeface="メイリオ" panose="020B0604030504040204" pitchFamily="50" charset="-128"/>
              <a:ea typeface="メイリオ" panose="020B0604030504040204" pitchFamily="50" charset="-128"/>
            </a:endParaRPr>
          </a:p>
        </p:txBody>
      </p:sp>
      <p:pic>
        <p:nvPicPr>
          <p:cNvPr id="4" name="キミはどっち？【会いに行ったら】">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2092" y="1837426"/>
            <a:ext cx="7067318" cy="3889697"/>
          </a:xfrm>
          <a:prstGeom prst="rect">
            <a:avLst/>
          </a:prstGeom>
        </p:spPr>
      </p:pic>
    </p:spTree>
    <p:extLst>
      <p:ext uri="{BB962C8B-B14F-4D97-AF65-F5344CB8AC3E}">
        <p14:creationId xmlns:p14="http://schemas.microsoft.com/office/powerpoint/2010/main" val="2081793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736601" y="690177"/>
            <a:ext cx="7696199" cy="3871913"/>
          </a:xfrm>
        </p:spPr>
        <p:txBody>
          <a:bodyPr>
            <a:noAutofit/>
          </a:bodyPr>
          <a:lstStyle/>
          <a:p>
            <a:pPr marL="0" indent="0">
              <a:buNone/>
            </a:pPr>
            <a:r>
              <a:rPr lang="ja-JP" altLang="en-US" sz="7200" b="1" dirty="0" smtClean="0">
                <a:latin typeface="メイリオ" panose="020B0604030504040204" pitchFamily="50" charset="-128"/>
                <a:ea typeface="メイリオ" panose="020B0604030504040204" pitchFamily="50" charset="-128"/>
              </a:rPr>
              <a:t>インターネットのむこうの</a:t>
            </a:r>
            <a:r>
              <a:rPr lang="ja-JP" altLang="en-US" sz="7200" b="1" dirty="0">
                <a:latin typeface="メイリオ" panose="020B0604030504040204" pitchFamily="50" charset="-128"/>
                <a:ea typeface="メイリオ" panose="020B0604030504040204" pitchFamily="50" charset="-128"/>
              </a:rPr>
              <a:t>人</a:t>
            </a:r>
            <a:r>
              <a:rPr lang="ja-JP" altLang="en-US" sz="7200" b="1" dirty="0" smtClean="0">
                <a:latin typeface="メイリオ" panose="020B0604030504040204" pitchFamily="50" charset="-128"/>
                <a:ea typeface="メイリオ" panose="020B0604030504040204" pitchFamily="50" charset="-128"/>
              </a:rPr>
              <a:t>は</a:t>
            </a:r>
            <a:r>
              <a:rPr lang="en-US" altLang="ja-JP" sz="7200" b="1" dirty="0" smtClean="0">
                <a:latin typeface="メイリオ" panose="020B0604030504040204" pitchFamily="50" charset="-128"/>
                <a:ea typeface="メイリオ" panose="020B0604030504040204" pitchFamily="50" charset="-128"/>
              </a:rPr>
              <a:t/>
            </a:r>
            <a:br>
              <a:rPr lang="en-US" altLang="ja-JP" sz="7200" b="1" dirty="0" smtClean="0">
                <a:latin typeface="メイリオ" panose="020B0604030504040204" pitchFamily="50" charset="-128"/>
                <a:ea typeface="メイリオ" panose="020B0604030504040204" pitchFamily="50" charset="-128"/>
              </a:rPr>
            </a:br>
            <a:r>
              <a:rPr lang="ja-JP" altLang="en-US" sz="7200" b="1" dirty="0" smtClean="0">
                <a:latin typeface="メイリオ" panose="020B0604030504040204" pitchFamily="50" charset="-128"/>
                <a:ea typeface="メイリオ" panose="020B0604030504040204" pitchFamily="50" charset="-128"/>
              </a:rPr>
              <a:t>どんな</a:t>
            </a:r>
            <a:r>
              <a:rPr lang="ja-JP" altLang="en-US" sz="7200" b="1" dirty="0">
                <a:latin typeface="メイリオ" panose="020B0604030504040204" pitchFamily="50" charset="-128"/>
                <a:ea typeface="メイリオ" panose="020B0604030504040204" pitchFamily="50" charset="-128"/>
              </a:rPr>
              <a:t>人</a:t>
            </a:r>
            <a:r>
              <a:rPr lang="ja-JP" altLang="en-US" sz="7200" b="1" dirty="0" smtClean="0">
                <a:latin typeface="メイリオ" panose="020B0604030504040204" pitchFamily="50" charset="-128"/>
                <a:ea typeface="メイリオ" panose="020B0604030504040204" pitchFamily="50" charset="-128"/>
              </a:rPr>
              <a:t>か</a:t>
            </a:r>
            <a:r>
              <a:rPr lang="en-US" altLang="ja-JP" sz="7200" b="1" dirty="0" smtClean="0">
                <a:latin typeface="メイリオ" panose="020B0604030504040204" pitchFamily="50" charset="-128"/>
                <a:ea typeface="メイリオ" panose="020B0604030504040204" pitchFamily="50" charset="-128"/>
              </a:rPr>
              <a:t/>
            </a:r>
            <a:br>
              <a:rPr lang="en-US" altLang="ja-JP" sz="7200" b="1" dirty="0" smtClean="0">
                <a:latin typeface="メイリオ" panose="020B0604030504040204" pitchFamily="50" charset="-128"/>
                <a:ea typeface="メイリオ" panose="020B0604030504040204" pitchFamily="50" charset="-128"/>
              </a:rPr>
            </a:br>
            <a:r>
              <a:rPr lang="ja-JP" altLang="en-US" sz="7200" b="1" dirty="0" smtClean="0">
                <a:latin typeface="メイリオ" panose="020B0604030504040204" pitchFamily="50" charset="-128"/>
                <a:ea typeface="メイリオ" panose="020B0604030504040204" pitchFamily="50" charset="-128"/>
              </a:rPr>
              <a:t>わからない</a:t>
            </a:r>
            <a:r>
              <a:rPr lang="ja-JP" altLang="en-US" sz="7200" b="1" dirty="0">
                <a:latin typeface="メイリオ" panose="020B0604030504040204" pitchFamily="50" charset="-128"/>
                <a:ea typeface="メイリオ" panose="020B0604030504040204" pitchFamily="50" charset="-128"/>
              </a:rPr>
              <a:t>。</a:t>
            </a:r>
            <a:endParaRPr lang="en-US" altLang="ja-JP" sz="7200" b="1" dirty="0">
              <a:latin typeface="メイリオ" panose="020B0604030504040204" pitchFamily="50" charset="-128"/>
              <a:ea typeface="メイリオ" panose="020B0604030504040204" pitchFamily="50" charset="-128"/>
            </a:endParaRPr>
          </a:p>
        </p:txBody>
      </p:sp>
      <p:pic>
        <p:nvPicPr>
          <p:cNvPr id="2" name="図 1" descr="画面の領域"/>
          <p:cNvPicPr>
            <a:picLocks noChangeAspect="1"/>
          </p:cNvPicPr>
          <p:nvPr/>
        </p:nvPicPr>
        <p:blipFill>
          <a:blip r:embed="rId3" cstate="print">
            <a:extLst>
              <a:ext uri="{BEBA8EAE-BF5A-486C-A8C5-ECC9F3942E4B}">
                <a14:imgProps xmlns:a14="http://schemas.microsoft.com/office/drawing/2010/main">
                  <a14:imgLayer r:embed="rId4">
                    <a14:imgEffect>
                      <a14:backgroundRemoval t="2658" b="93688" l="9309" r="97606">
                        <a14:foregroundMark x1="25665" y1="6146" x2="25665" y2="6146"/>
                        <a14:foregroundMark x1="47074" y1="4651" x2="47074" y2="4651"/>
                        <a14:foregroundMark x1="24335" y1="2658" x2="24335" y2="2658"/>
                        <a14:foregroundMark x1="93484" y1="28738" x2="93484" y2="28738"/>
                        <a14:foregroundMark x1="97739" y1="23422" x2="97739" y2="23422"/>
                        <a14:foregroundMark x1="38830" y1="93688" x2="38830" y2="93688"/>
                      </a14:backgroundRemoval>
                    </a14:imgEffect>
                    <a14:imgEffect>
                      <a14:artisticCrisscrossEtching/>
                    </a14:imgEffect>
                  </a14:imgLayer>
                </a14:imgProps>
              </a:ext>
              <a:ext uri="{28A0092B-C50C-407E-A947-70E740481C1C}">
                <a14:useLocalDpi xmlns:a14="http://schemas.microsoft.com/office/drawing/2010/main" val="0"/>
              </a:ext>
            </a:extLst>
          </a:blip>
          <a:stretch>
            <a:fillRect/>
          </a:stretch>
        </p:blipFill>
        <p:spPr>
          <a:xfrm>
            <a:off x="6028941" y="4376737"/>
            <a:ext cx="2866439" cy="2294675"/>
          </a:xfrm>
          <a:prstGeom prst="rect">
            <a:avLst/>
          </a:prstGeom>
          <a:noFill/>
          <a:effectLst/>
        </p:spPr>
      </p:pic>
    </p:spTree>
    <p:extLst>
      <p:ext uri="{BB962C8B-B14F-4D97-AF65-F5344CB8AC3E}">
        <p14:creationId xmlns:p14="http://schemas.microsoft.com/office/powerpoint/2010/main" val="165344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188125" y="446053"/>
            <a:ext cx="8229600" cy="936625"/>
          </a:xfrm>
        </p:spPr>
        <p:txBody>
          <a:bodyPr>
            <a:normAutofit/>
          </a:bodyPr>
          <a:lstStyle/>
          <a:p>
            <a:r>
              <a:rPr lang="ja-JP" altLang="en-US" sz="4000" b="1" dirty="0">
                <a:latin typeface="メイリオ" panose="020B0604030504040204" pitchFamily="50" charset="-128"/>
                <a:ea typeface="メイリオ" panose="020B0604030504040204" pitchFamily="50" charset="-128"/>
              </a:rPr>
              <a:t>マモリちゃん</a:t>
            </a:r>
            <a:r>
              <a:rPr lang="ja-JP" altLang="en-US" sz="4000" b="1" dirty="0" smtClean="0">
                <a:latin typeface="メイリオ" panose="020B0604030504040204" pitchFamily="50" charset="-128"/>
                <a:ea typeface="メイリオ" panose="020B0604030504040204" pitchFamily="50" charset="-128"/>
              </a:rPr>
              <a:t>は どう</a:t>
            </a:r>
            <a:r>
              <a:rPr lang="ja-JP" altLang="en-US" sz="4000" b="1" dirty="0">
                <a:latin typeface="メイリオ" panose="020B0604030504040204" pitchFamily="50" charset="-128"/>
                <a:ea typeface="メイリオ" panose="020B0604030504040204" pitchFamily="50" charset="-128"/>
              </a:rPr>
              <a:t>したかな？</a:t>
            </a:r>
            <a:endParaRPr kumimoji="1" lang="ja-JP" altLang="en-US" sz="4000" b="1" dirty="0">
              <a:latin typeface="メイリオ" panose="020B0604030504040204" pitchFamily="50" charset="-128"/>
              <a:ea typeface="メイリオ" panose="020B0604030504040204" pitchFamily="50" charset="-128"/>
            </a:endParaRPr>
          </a:p>
        </p:txBody>
      </p:sp>
      <p:pic>
        <p:nvPicPr>
          <p:cNvPr id="4" name="キミはどっち？【マモリちゃんの判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2569" y="1784949"/>
            <a:ext cx="7524642" cy="4141398"/>
          </a:xfrm>
          <a:prstGeom prst="rect">
            <a:avLst/>
          </a:prstGeom>
        </p:spPr>
      </p:pic>
    </p:spTree>
    <p:extLst>
      <p:ext uri="{BB962C8B-B14F-4D97-AF65-F5344CB8AC3E}">
        <p14:creationId xmlns:p14="http://schemas.microsoft.com/office/powerpoint/2010/main" val="3873733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5303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idx="4294967295"/>
          </p:nvPr>
        </p:nvSpPr>
        <p:spPr>
          <a:xfrm>
            <a:off x="795194" y="1563688"/>
            <a:ext cx="7498952" cy="3331690"/>
          </a:xfrm>
        </p:spPr>
        <p:txBody>
          <a:bodyPr>
            <a:noAutofit/>
          </a:bodyPr>
          <a:lstStyle/>
          <a:p>
            <a:r>
              <a:rPr lang="ja-JP" altLang="en-US" sz="4000" b="1" dirty="0" smtClean="0">
                <a:latin typeface="メイリオ" panose="020B0604030504040204" pitchFamily="50" charset="-128"/>
                <a:ea typeface="メイリオ" panose="020B0604030504040204" pitchFamily="50" charset="-128"/>
              </a:rPr>
              <a:t>インターネット</a:t>
            </a:r>
            <a:r>
              <a:rPr lang="ja-JP" altLang="en-US" sz="4000" b="1" dirty="0" smtClean="0">
                <a:latin typeface="メイリオ" panose="020B0604030504040204" pitchFamily="50" charset="-128"/>
                <a:ea typeface="メイリオ" panose="020B0604030504040204" pitchFamily="50" charset="-128"/>
              </a:rPr>
              <a:t>の むこう</a:t>
            </a:r>
            <a:r>
              <a:rPr lang="ja-JP" altLang="en-US" sz="4000" b="1" dirty="0" smtClean="0">
                <a:latin typeface="メイリオ" panose="020B0604030504040204" pitchFamily="50" charset="-128"/>
                <a:ea typeface="メイリオ" panose="020B0604030504040204" pitchFamily="50" charset="-128"/>
              </a:rPr>
              <a:t>の人は</a:t>
            </a:r>
            <a:r>
              <a:rPr lang="en-US" altLang="ja-JP" sz="4000" b="1" dirty="0" smtClean="0">
                <a:latin typeface="メイリオ" panose="020B0604030504040204" pitchFamily="50" charset="-128"/>
                <a:ea typeface="メイリオ" panose="020B0604030504040204" pitchFamily="50" charset="-128"/>
              </a:rPr>
              <a:t/>
            </a:r>
            <a:br>
              <a:rPr lang="en-US" altLang="ja-JP" sz="4000" b="1" dirty="0" smtClean="0">
                <a:latin typeface="メイリオ" panose="020B0604030504040204" pitchFamily="50" charset="-128"/>
                <a:ea typeface="メイリオ" panose="020B0604030504040204" pitchFamily="50" charset="-128"/>
              </a:rPr>
            </a:br>
            <a:r>
              <a:rPr lang="ja-JP" altLang="en-US" sz="4000" b="1" dirty="0" smtClean="0">
                <a:latin typeface="メイリオ" panose="020B0604030504040204" pitchFamily="50" charset="-128"/>
                <a:ea typeface="メイリオ" panose="020B0604030504040204" pitchFamily="50" charset="-128"/>
              </a:rPr>
              <a:t>どんな人</a:t>
            </a:r>
            <a:r>
              <a:rPr lang="ja-JP" altLang="en-US" sz="4000" b="1" dirty="0" smtClean="0">
                <a:latin typeface="メイリオ" panose="020B0604030504040204" pitchFamily="50" charset="-128"/>
                <a:ea typeface="メイリオ" panose="020B0604030504040204" pitchFamily="50" charset="-128"/>
              </a:rPr>
              <a:t>か わからない</a:t>
            </a:r>
            <a:r>
              <a:rPr lang="ja-JP" altLang="en-US" sz="4000" b="1" dirty="0" smtClean="0">
                <a:latin typeface="メイリオ" panose="020B0604030504040204" pitchFamily="50" charset="-128"/>
                <a:ea typeface="メイリオ" panose="020B0604030504040204" pitchFamily="50" charset="-128"/>
              </a:rPr>
              <a:t>。</a:t>
            </a:r>
            <a:r>
              <a:rPr lang="ja-JP" altLang="en-US" sz="4000" b="1" dirty="0">
                <a:latin typeface="メイリオ" panose="020B0604030504040204" pitchFamily="50" charset="-128"/>
                <a:ea typeface="メイリオ" panose="020B0604030504040204" pitchFamily="50" charset="-128"/>
              </a:rPr>
              <a:t/>
            </a:r>
            <a:br>
              <a:rPr lang="ja-JP" altLang="en-US" sz="4000" b="1" dirty="0">
                <a:latin typeface="メイリオ" panose="020B0604030504040204" pitchFamily="50" charset="-128"/>
                <a:ea typeface="メイリオ" panose="020B0604030504040204" pitchFamily="50" charset="-128"/>
              </a:rPr>
            </a:br>
            <a:r>
              <a:rPr lang="ja-JP" altLang="en-US" sz="4000" b="1" dirty="0">
                <a:latin typeface="メイリオ" panose="020B0604030504040204" pitchFamily="50" charset="-128"/>
                <a:ea typeface="メイリオ" panose="020B0604030504040204" pitchFamily="50" charset="-128"/>
              </a:rPr>
              <a:t/>
            </a:r>
            <a:br>
              <a:rPr lang="ja-JP" altLang="en-US" sz="4000" b="1" dirty="0">
                <a:latin typeface="メイリオ" panose="020B0604030504040204" pitchFamily="50" charset="-128"/>
                <a:ea typeface="メイリオ" panose="020B0604030504040204" pitchFamily="50" charset="-128"/>
              </a:rPr>
            </a:br>
            <a:r>
              <a:rPr lang="ja-JP" altLang="en-US" sz="4000" b="1" dirty="0" smtClean="0">
                <a:latin typeface="メイリオ" panose="020B0604030504040204" pitchFamily="50" charset="-128"/>
                <a:ea typeface="メイリオ" panose="020B0604030504040204" pitchFamily="50" charset="-128"/>
              </a:rPr>
              <a:t>名まえ</a:t>
            </a:r>
            <a:r>
              <a:rPr lang="en-US" altLang="ja-JP" sz="4000" b="1" dirty="0" smtClean="0">
                <a:latin typeface="メイリオ" panose="020B0604030504040204" pitchFamily="50" charset="-128"/>
                <a:ea typeface="メイリオ" panose="020B0604030504040204" pitchFamily="50" charset="-128"/>
              </a:rPr>
              <a:t>(</a:t>
            </a:r>
            <a:r>
              <a:rPr lang="ja-JP" altLang="en-US" sz="4000" b="1" dirty="0" smtClean="0">
                <a:latin typeface="メイリオ" panose="020B0604030504040204" pitchFamily="50" charset="-128"/>
                <a:ea typeface="メイリオ" panose="020B0604030504040204" pitchFamily="50" charset="-128"/>
              </a:rPr>
              <a:t>ユーザ</a:t>
            </a:r>
            <a:r>
              <a:rPr lang="en-US" altLang="ja-JP" sz="4000" b="1" dirty="0" smtClean="0">
                <a:latin typeface="メイリオ" panose="020B0604030504040204" pitchFamily="50" charset="-128"/>
                <a:ea typeface="メイリオ" panose="020B0604030504040204" pitchFamily="50" charset="-128"/>
              </a:rPr>
              <a:t>ID)</a:t>
            </a:r>
            <a:r>
              <a:rPr lang="ja-JP" altLang="en-US" sz="4000" b="1" dirty="0" smtClean="0">
                <a:latin typeface="メイリオ" panose="020B0604030504040204" pitchFamily="50" charset="-128"/>
                <a:ea typeface="メイリオ" panose="020B0604030504040204" pitchFamily="50" charset="-128"/>
              </a:rPr>
              <a:t>や</a:t>
            </a:r>
            <a:r>
              <a:rPr lang="en-US" altLang="ja-JP" sz="4000" b="1" dirty="0" smtClean="0">
                <a:latin typeface="メイリオ" panose="020B0604030504040204" pitchFamily="50" charset="-128"/>
                <a:ea typeface="メイリオ" panose="020B0604030504040204" pitchFamily="50" charset="-128"/>
              </a:rPr>
              <a:t/>
            </a:r>
            <a:br>
              <a:rPr lang="en-US" altLang="ja-JP" sz="4000" b="1" dirty="0" smtClean="0">
                <a:latin typeface="メイリオ" panose="020B0604030504040204" pitchFamily="50" charset="-128"/>
                <a:ea typeface="メイリオ" panose="020B0604030504040204" pitchFamily="50" charset="-128"/>
              </a:rPr>
            </a:br>
            <a:r>
              <a:rPr lang="ja-JP" altLang="en-US" sz="4000" b="1" dirty="0" smtClean="0">
                <a:latin typeface="メイリオ" panose="020B0604030504040204" pitchFamily="50" charset="-128"/>
                <a:ea typeface="メイリオ" panose="020B0604030504040204" pitchFamily="50" charset="-128"/>
              </a:rPr>
              <a:t>パスワード</a:t>
            </a:r>
            <a:r>
              <a:rPr lang="ja-JP" altLang="en-US" sz="4000" b="1" dirty="0" smtClean="0">
                <a:latin typeface="メイリオ" panose="020B0604030504040204" pitchFamily="50" charset="-128"/>
                <a:ea typeface="メイリオ" panose="020B0604030504040204" pitchFamily="50" charset="-128"/>
              </a:rPr>
              <a:t>は 大</a:t>
            </a:r>
            <a:r>
              <a:rPr lang="ja-JP" altLang="en-US" sz="4000" b="1" dirty="0" smtClean="0">
                <a:latin typeface="メイリオ" panose="020B0604030504040204" pitchFamily="50" charset="-128"/>
                <a:ea typeface="メイリオ" panose="020B0604030504040204" pitchFamily="50" charset="-128"/>
              </a:rPr>
              <a:t>せつ</a:t>
            </a:r>
            <a:r>
              <a:rPr lang="ja-JP" altLang="en-US" sz="4000" b="1" dirty="0">
                <a:latin typeface="メイリオ" panose="020B0604030504040204" pitchFamily="50" charset="-128"/>
                <a:ea typeface="メイリオ" panose="020B0604030504040204" pitchFamily="50" charset="-128"/>
              </a:rPr>
              <a:t>。</a:t>
            </a:r>
            <a:br>
              <a:rPr lang="ja-JP" altLang="en-US" sz="4000" b="1" dirty="0">
                <a:latin typeface="メイリオ" panose="020B0604030504040204" pitchFamily="50" charset="-128"/>
                <a:ea typeface="メイリオ" panose="020B0604030504040204" pitchFamily="50" charset="-128"/>
              </a:rPr>
            </a:br>
            <a:r>
              <a:rPr lang="ja-JP" altLang="en-US" sz="4000" b="1" dirty="0" smtClean="0">
                <a:latin typeface="メイリオ" panose="020B0604030504040204" pitchFamily="50" charset="-128"/>
                <a:ea typeface="メイリオ" panose="020B0604030504040204" pitchFamily="50" charset="-128"/>
              </a:rPr>
              <a:t>おしえないように しよう</a:t>
            </a:r>
            <a:r>
              <a:rPr lang="ja-JP" altLang="en-US" sz="4000" b="1" dirty="0" smtClean="0">
                <a:latin typeface="メイリオ" panose="020B0604030504040204" pitchFamily="50" charset="-128"/>
                <a:ea typeface="メイリオ" panose="020B0604030504040204" pitchFamily="50" charset="-128"/>
              </a:rPr>
              <a:t>。</a:t>
            </a:r>
            <a:endParaRPr kumimoji="1" lang="ja-JP" altLang="en-US" sz="4000" b="1" dirty="0">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Tree>
    <p:extLst>
      <p:ext uri="{BB962C8B-B14F-4D97-AF65-F5344CB8AC3E}">
        <p14:creationId xmlns:p14="http://schemas.microsoft.com/office/powerpoint/2010/main" val="4117863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正方形/長方形 4"/>
          <p:cNvSpPr/>
          <p:nvPr/>
        </p:nvSpPr>
        <p:spPr>
          <a:xfrm>
            <a:off x="931893" y="2033659"/>
            <a:ext cx="7891669" cy="1477328"/>
          </a:xfrm>
          <a:prstGeom prst="rect">
            <a:avLst/>
          </a:prstGeom>
        </p:spPr>
        <p:txBody>
          <a:bodyPr wrap="square">
            <a:spAutoFit/>
          </a:bodyPr>
          <a:lstStyle/>
          <a:p>
            <a:r>
              <a:rPr lang="ja-JP" altLang="en-US" dirty="0" smtClean="0">
                <a:solidFill>
                  <a:prstClr val="black"/>
                </a:solidFill>
              </a:rPr>
              <a:t>正式版</a:t>
            </a:r>
            <a:r>
              <a:rPr lang="ja-JP" altLang="en-US" dirty="0">
                <a:solidFill>
                  <a:prstClr val="black"/>
                </a:solidFill>
              </a:rPr>
              <a:t>が</a:t>
            </a:r>
            <a:r>
              <a:rPr lang="en-US" altLang="ja-JP" dirty="0">
                <a:solidFill>
                  <a:prstClr val="black"/>
                </a:solidFill>
              </a:rPr>
              <a:t>IPA</a:t>
            </a:r>
            <a:r>
              <a:rPr lang="ja-JP" altLang="en-US" dirty="0">
                <a:solidFill>
                  <a:prstClr val="black"/>
                </a:solidFill>
              </a:rPr>
              <a:t>サイトにてリリース後はこちらの教材は使用できません。</a:t>
            </a:r>
          </a:p>
          <a:p>
            <a:r>
              <a:rPr lang="ja-JP" altLang="en-US" dirty="0">
                <a:solidFill>
                  <a:prstClr val="black"/>
                </a:solidFill>
              </a:rPr>
              <a:t>正式版リリースまでの試行教材としてご利用ください。</a:t>
            </a:r>
          </a:p>
          <a:p>
            <a:r>
              <a:rPr lang="ja-JP" altLang="en-US" dirty="0" smtClean="0">
                <a:solidFill>
                  <a:prstClr val="black"/>
                </a:solidFill>
              </a:rPr>
              <a:t>正式版</a:t>
            </a:r>
            <a:r>
              <a:rPr lang="ja-JP" altLang="en-US" dirty="0">
                <a:solidFill>
                  <a:prstClr val="black"/>
                </a:solidFill>
              </a:rPr>
              <a:t>とは内容は変更される可能性がございます。</a:t>
            </a:r>
          </a:p>
          <a:p>
            <a:r>
              <a:rPr lang="ja-JP" altLang="en-US" dirty="0">
                <a:solidFill>
                  <a:prstClr val="black"/>
                </a:solidFill>
              </a:rPr>
              <a:t>試行版についての御利用者様のご意見をお待ちしております</a:t>
            </a:r>
            <a:r>
              <a:rPr lang="ja-JP" altLang="en-US" dirty="0" smtClean="0">
                <a:solidFill>
                  <a:prstClr val="black"/>
                </a:solidFill>
              </a:rPr>
              <a:t>。</a:t>
            </a:r>
            <a:endParaRPr lang="en-US" altLang="ja-JP" dirty="0" smtClean="0">
              <a:solidFill>
                <a:prstClr val="black"/>
              </a:solidFill>
            </a:endParaRPr>
          </a:p>
          <a:p>
            <a:r>
              <a:rPr lang="ja-JP" altLang="en-US" dirty="0" smtClean="0">
                <a:solidFill>
                  <a:prstClr val="black"/>
                </a:solidFill>
              </a:rPr>
              <a:t>お気づき</a:t>
            </a:r>
            <a:r>
              <a:rPr lang="ja-JP" altLang="en-US" dirty="0">
                <a:solidFill>
                  <a:prstClr val="black"/>
                </a:solidFill>
              </a:rPr>
              <a:t>の点がございましたら　下記</a:t>
            </a:r>
            <a:r>
              <a:rPr lang="ja-JP" altLang="en-US" dirty="0" smtClean="0">
                <a:solidFill>
                  <a:prstClr val="black"/>
                </a:solidFill>
              </a:rPr>
              <a:t>まで</a:t>
            </a:r>
            <a:r>
              <a:rPr lang="ja-JP" altLang="en-US" dirty="0">
                <a:solidFill>
                  <a:prstClr val="black"/>
                </a:solidFill>
              </a:rPr>
              <a:t>お寄せください</a:t>
            </a:r>
            <a:r>
              <a:rPr lang="ja-JP" altLang="en-US" dirty="0" smtClean="0">
                <a:solidFill>
                  <a:prstClr val="black"/>
                </a:solidFill>
              </a:rPr>
              <a:t>。</a:t>
            </a:r>
            <a:endParaRPr lang="ja-JP" altLang="en-US" dirty="0">
              <a:solidFill>
                <a:prstClr val="black"/>
              </a:solidFill>
            </a:endParaRPr>
          </a:p>
        </p:txBody>
      </p:sp>
      <p:sp>
        <p:nvSpPr>
          <p:cNvPr id="6" name="テキスト ボックス 5"/>
          <p:cNvSpPr txBox="1"/>
          <p:nvPr/>
        </p:nvSpPr>
        <p:spPr>
          <a:xfrm>
            <a:off x="1002293" y="995227"/>
            <a:ext cx="7571303" cy="830997"/>
          </a:xfrm>
          <a:prstGeom prst="rect">
            <a:avLst/>
          </a:prstGeom>
          <a:noFill/>
        </p:spPr>
        <p:txBody>
          <a:bodyPr wrap="none" rtlCol="0">
            <a:spAutoFit/>
          </a:bodyPr>
          <a:lstStyle/>
          <a:p>
            <a:r>
              <a:rPr lang="ja-JP" altLang="en-US" sz="4800" b="1" dirty="0">
                <a:solidFill>
                  <a:srgbClr val="FF0000"/>
                </a:solidFill>
              </a:rPr>
              <a:t>当教材は試行版になります</a:t>
            </a:r>
          </a:p>
        </p:txBody>
      </p:sp>
      <p:cxnSp>
        <p:nvCxnSpPr>
          <p:cNvPr id="8" name="直線コネクタ 7"/>
          <p:cNvCxnSpPr/>
          <p:nvPr/>
        </p:nvCxnSpPr>
        <p:spPr>
          <a:xfrm>
            <a:off x="1087637" y="1766454"/>
            <a:ext cx="7324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916840" y="4352002"/>
            <a:ext cx="3094180" cy="523220"/>
          </a:xfrm>
          <a:prstGeom prst="rect">
            <a:avLst/>
          </a:prstGeom>
          <a:noFill/>
        </p:spPr>
        <p:txBody>
          <a:bodyPr wrap="none" rtlCol="0">
            <a:spAutoFit/>
          </a:bodyPr>
          <a:lstStyle/>
          <a:p>
            <a:r>
              <a:rPr lang="en-US" altLang="ja-JP" sz="2800" dirty="0">
                <a:solidFill>
                  <a:prstClr val="black"/>
                </a:solidFill>
              </a:rPr>
              <a:t>ipa@edu-net.co.jp</a:t>
            </a:r>
            <a:endParaRPr lang="ja-JP" altLang="en-US" sz="2800" dirty="0">
              <a:solidFill>
                <a:prstClr val="black"/>
              </a:solidFill>
            </a:endParaRPr>
          </a:p>
        </p:txBody>
      </p:sp>
      <p:sp>
        <p:nvSpPr>
          <p:cNvPr id="25" name="テキスト ボックス 24"/>
          <p:cNvSpPr txBox="1"/>
          <p:nvPr/>
        </p:nvSpPr>
        <p:spPr>
          <a:xfrm>
            <a:off x="2363932" y="4087004"/>
            <a:ext cx="4199996" cy="369332"/>
          </a:xfrm>
          <a:prstGeom prst="rect">
            <a:avLst/>
          </a:prstGeom>
          <a:noFill/>
        </p:spPr>
        <p:txBody>
          <a:bodyPr wrap="none" rtlCol="0">
            <a:spAutoFit/>
          </a:bodyPr>
          <a:lstStyle/>
          <a:p>
            <a:r>
              <a:rPr lang="en-US" altLang="ja-JP" dirty="0" smtClean="0">
                <a:solidFill>
                  <a:prstClr val="black"/>
                </a:solidFill>
              </a:rPr>
              <a:t>IPA</a:t>
            </a:r>
            <a:r>
              <a:rPr lang="ja-JP" altLang="en-US" dirty="0" smtClean="0">
                <a:solidFill>
                  <a:prstClr val="black"/>
                </a:solidFill>
              </a:rPr>
              <a:t>インターネット安全教室事務局まで</a:t>
            </a:r>
            <a:endParaRPr lang="ja-JP" altLang="en-US" dirty="0">
              <a:solidFill>
                <a:prstClr val="black"/>
              </a:solidFill>
            </a:endParaRPr>
          </a:p>
        </p:txBody>
      </p:sp>
      <p:sp>
        <p:nvSpPr>
          <p:cNvPr id="26" name="正方形/長方形 25"/>
          <p:cNvSpPr/>
          <p:nvPr/>
        </p:nvSpPr>
        <p:spPr>
          <a:xfrm>
            <a:off x="2078178" y="3906981"/>
            <a:ext cx="4771505" cy="11804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543698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idx="4294967295"/>
          </p:nvPr>
        </p:nvSpPr>
        <p:spPr>
          <a:xfrm>
            <a:off x="1371600" y="1597025"/>
            <a:ext cx="7772400" cy="2954338"/>
          </a:xfrm>
        </p:spPr>
        <p:txBody>
          <a:bodyPr>
            <a:normAutofit/>
          </a:bodyPr>
          <a:lstStyle/>
          <a:p>
            <a:r>
              <a:rPr lang="ja-JP" altLang="en-US" sz="6600" b="1" dirty="0">
                <a:latin typeface="メイリオ" panose="020B0604030504040204" pitchFamily="50" charset="-128"/>
                <a:ea typeface="メイリオ" panose="020B0604030504040204" pitchFamily="50" charset="-128"/>
              </a:rPr>
              <a:t>まよったときは、</a:t>
            </a:r>
            <a:br>
              <a:rPr lang="ja-JP" altLang="en-US" sz="6600" b="1" dirty="0">
                <a:latin typeface="メイリオ" panose="020B0604030504040204" pitchFamily="50" charset="-128"/>
                <a:ea typeface="メイリオ" panose="020B0604030504040204" pitchFamily="50" charset="-128"/>
              </a:rPr>
            </a:br>
            <a:r>
              <a:rPr lang="ja-JP" altLang="en-US" sz="6600" b="1" dirty="0" smtClean="0">
                <a:latin typeface="メイリオ" panose="020B0604030504040204" pitchFamily="50" charset="-128"/>
                <a:ea typeface="メイリオ" panose="020B0604030504040204" pitchFamily="50" charset="-128"/>
              </a:rPr>
              <a:t>おうちの</a:t>
            </a:r>
            <a:r>
              <a:rPr lang="ja-JP" altLang="en-US" sz="6600" b="1" dirty="0">
                <a:latin typeface="メイリオ" panose="020B0604030504040204" pitchFamily="50" charset="-128"/>
                <a:ea typeface="メイリオ" panose="020B0604030504040204" pitchFamily="50" charset="-128"/>
              </a:rPr>
              <a:t>人</a:t>
            </a:r>
            <a:r>
              <a:rPr lang="ja-JP" altLang="en-US" sz="6600" b="1" dirty="0" smtClean="0">
                <a:latin typeface="メイリオ" panose="020B0604030504040204" pitchFamily="50" charset="-128"/>
                <a:ea typeface="メイリオ" panose="020B0604030504040204" pitchFamily="50" charset="-128"/>
              </a:rPr>
              <a:t>に</a:t>
            </a:r>
            <a:r>
              <a:rPr lang="ja-JP" altLang="en-US" sz="6600" b="1" dirty="0">
                <a:latin typeface="メイリオ" panose="020B0604030504040204" pitchFamily="50" charset="-128"/>
                <a:ea typeface="メイリオ" panose="020B0604030504040204" pitchFamily="50" charset="-128"/>
              </a:rPr>
              <a:t/>
            </a:r>
            <a:br>
              <a:rPr lang="ja-JP" altLang="en-US" sz="6600" b="1" dirty="0">
                <a:latin typeface="メイリオ" panose="020B0604030504040204" pitchFamily="50" charset="-128"/>
                <a:ea typeface="メイリオ" panose="020B0604030504040204" pitchFamily="50" charset="-128"/>
              </a:rPr>
            </a:br>
            <a:r>
              <a:rPr lang="ja-JP" altLang="en-US" sz="6600" b="1" dirty="0">
                <a:latin typeface="メイリオ" panose="020B0604030504040204" pitchFamily="50" charset="-128"/>
                <a:ea typeface="メイリオ" panose="020B0604030504040204" pitchFamily="50" charset="-128"/>
              </a:rPr>
              <a:t>そう</a:t>
            </a:r>
            <a:r>
              <a:rPr lang="ja-JP" altLang="en-US" sz="6600" b="1" dirty="0" smtClean="0">
                <a:latin typeface="メイリオ" panose="020B0604030504040204" pitchFamily="50" charset="-128"/>
                <a:ea typeface="メイリオ" panose="020B0604030504040204" pitchFamily="50" charset="-128"/>
              </a:rPr>
              <a:t>だんしよう。</a:t>
            </a:r>
            <a:endParaRPr kumimoji="1" lang="ja-JP" altLang="en-US" sz="6600" b="1" dirty="0">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Tree>
    <p:extLst>
      <p:ext uri="{BB962C8B-B14F-4D97-AF65-F5344CB8AC3E}">
        <p14:creationId xmlns:p14="http://schemas.microsoft.com/office/powerpoint/2010/main" val="56138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sz="11500" dirty="0">
                <a:solidFill>
                  <a:prstClr val="black"/>
                </a:solidFill>
                <a:latin typeface="メイリオ"/>
              </a:rPr>
              <a:t>SNS</a:t>
            </a:r>
            <a:endParaRPr kumimoji="1" lang="ja-JP" altLang="en-US" dirty="0"/>
          </a:p>
        </p:txBody>
      </p:sp>
      <p:sp>
        <p:nvSpPr>
          <p:cNvPr id="6" name="コンテンツ プレースホルダー 5"/>
          <p:cNvSpPr>
            <a:spLocks noGrp="1"/>
          </p:cNvSpPr>
          <p:nvPr>
            <p:ph sz="half" idx="1"/>
          </p:nvPr>
        </p:nvSpPr>
        <p:spPr>
          <a:xfrm>
            <a:off x="4702657" y="6180156"/>
            <a:ext cx="4619918" cy="748620"/>
          </a:xfrm>
        </p:spPr>
        <p:txBody>
          <a:bodyPr/>
          <a:lstStyle/>
          <a:p>
            <a:r>
              <a:rPr kumimoji="1" lang="ja-JP" altLang="en-US" dirty="0" smtClean="0"/>
              <a:t>対象：小学校</a:t>
            </a:r>
            <a:r>
              <a:rPr kumimoji="1" lang="en-US" altLang="ja-JP" dirty="0" smtClean="0"/>
              <a:t>1</a:t>
            </a:r>
            <a:r>
              <a:rPr kumimoji="1" lang="ja-JP" altLang="en-US" dirty="0" smtClean="0"/>
              <a:t>～</a:t>
            </a:r>
            <a:r>
              <a:rPr kumimoji="1" lang="en-US" altLang="ja-JP" dirty="0" smtClean="0"/>
              <a:t>3</a:t>
            </a:r>
            <a:r>
              <a:rPr kumimoji="1" lang="ja-JP" altLang="en-US" dirty="0" smtClean="0"/>
              <a:t>年</a:t>
            </a:r>
            <a:endParaRPr kumimoji="1" lang="ja-JP" altLang="en-US" dirty="0"/>
          </a:p>
        </p:txBody>
      </p:sp>
    </p:spTree>
    <p:extLst>
      <p:ext uri="{BB962C8B-B14F-4D97-AF65-F5344CB8AC3E}">
        <p14:creationId xmlns:p14="http://schemas.microsoft.com/office/powerpoint/2010/main" val="2712351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396" y="164088"/>
            <a:ext cx="9046723" cy="510363"/>
          </a:xfrm>
          <a:solidFill>
            <a:schemeClr val="accent2">
              <a:lumMod val="20000"/>
              <a:lumOff val="80000"/>
            </a:schemeClr>
          </a:solidFill>
          <a:ln w="28575">
            <a:noFill/>
          </a:ln>
        </p:spPr>
        <p:txBody>
          <a:bodyPr>
            <a:normAutofit/>
          </a:bodyPr>
          <a:lstStyle/>
          <a:p>
            <a:pPr algn="ctr"/>
            <a:r>
              <a:rPr kumimoji="1" lang="ja-JP" altLang="en-US" sz="2400" dirty="0" smtClean="0"/>
              <a:t>本教材の使用方法　</a:t>
            </a:r>
            <a:r>
              <a:rPr kumimoji="1" lang="en-US" altLang="ja-JP" sz="2400" dirty="0" smtClean="0"/>
              <a:t>SNS_</a:t>
            </a:r>
            <a:r>
              <a:rPr kumimoji="1" lang="ja-JP" altLang="en-US" sz="2400" dirty="0" smtClean="0"/>
              <a:t>小学校</a:t>
            </a:r>
            <a:r>
              <a:rPr kumimoji="1" lang="en-US" altLang="ja-JP" sz="2400" dirty="0" smtClean="0"/>
              <a:t>1</a:t>
            </a:r>
            <a:r>
              <a:rPr kumimoji="1" lang="ja-JP" altLang="en-US" sz="2400" dirty="0" smtClean="0"/>
              <a:t>年生</a:t>
            </a:r>
            <a:r>
              <a:rPr kumimoji="1" lang="en-US" altLang="ja-JP" sz="2400" dirty="0" smtClean="0"/>
              <a:t>~3</a:t>
            </a:r>
            <a:r>
              <a:rPr kumimoji="1" lang="ja-JP" altLang="en-US" sz="2400" dirty="0" smtClean="0"/>
              <a:t>年生</a:t>
            </a:r>
            <a:endParaRPr kumimoji="1" lang="ja-JP" altLang="en-US" sz="2400" dirty="0"/>
          </a:p>
        </p:txBody>
      </p:sp>
      <p:sp>
        <p:nvSpPr>
          <p:cNvPr id="3" name="タイトル 1"/>
          <p:cNvSpPr txBox="1">
            <a:spLocks/>
          </p:cNvSpPr>
          <p:nvPr/>
        </p:nvSpPr>
        <p:spPr>
          <a:xfrm>
            <a:off x="122808" y="1976709"/>
            <a:ext cx="2931673" cy="442269"/>
          </a:xfrm>
          <a:prstGeom prst="rect">
            <a:avLst/>
          </a:prstGeom>
          <a:ln w="28575">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smtClean="0"/>
              <a:t>本教材のねらい</a:t>
            </a:r>
            <a:endParaRPr lang="ja-JP" altLang="en-US" sz="2400" dirty="0"/>
          </a:p>
        </p:txBody>
      </p:sp>
      <p:sp>
        <p:nvSpPr>
          <p:cNvPr id="5" name="テキスト ボックス 4"/>
          <p:cNvSpPr txBox="1"/>
          <p:nvPr/>
        </p:nvSpPr>
        <p:spPr>
          <a:xfrm>
            <a:off x="155234" y="2471077"/>
            <a:ext cx="8755299" cy="1200329"/>
          </a:xfrm>
          <a:prstGeom prst="rect">
            <a:avLst/>
          </a:prstGeom>
          <a:noFill/>
        </p:spPr>
        <p:txBody>
          <a:bodyPr wrap="square" rtlCol="0">
            <a:spAutoFit/>
          </a:bodyPr>
          <a:lstStyle/>
          <a:p>
            <a:r>
              <a:rPr lang="ja-JP" altLang="en-US" dirty="0" smtClean="0"/>
              <a:t>小学校の低学年においては、世界中の人とつながることができる</a:t>
            </a:r>
            <a:r>
              <a:rPr lang="en-US" altLang="ja-JP" dirty="0" smtClean="0"/>
              <a:t>SNS</a:t>
            </a:r>
            <a:r>
              <a:rPr lang="ja-JP" altLang="en-US" dirty="0" smtClean="0"/>
              <a:t>の一つとして</a:t>
            </a:r>
            <a:endParaRPr lang="en-US" altLang="ja-JP" dirty="0" smtClean="0"/>
          </a:p>
          <a:p>
            <a:r>
              <a:rPr kumimoji="1" lang="ja-JP" altLang="en-US" dirty="0" smtClean="0"/>
              <a:t>オンランゲームが挙げられる。オンライン</a:t>
            </a:r>
            <a:r>
              <a:rPr lang="ja-JP" altLang="en-US" dirty="0" smtClean="0"/>
              <a:t>ゲームでは</a:t>
            </a:r>
            <a:r>
              <a:rPr kumimoji="1" lang="ja-JP" altLang="en-US" dirty="0" smtClean="0"/>
              <a:t>会ったこともない人、</a:t>
            </a:r>
            <a:r>
              <a:rPr lang="ja-JP" altLang="en-US" dirty="0" smtClean="0"/>
              <a:t>知らない人がネットの向こうにいることを想像させ、安易につながることの危険性を考える。</a:t>
            </a:r>
            <a:endParaRPr lang="en-US" altLang="ja-JP" dirty="0" smtClean="0"/>
          </a:p>
          <a:p>
            <a:r>
              <a:rPr lang="ja-JP" altLang="en-US" dirty="0" smtClean="0"/>
              <a:t>またその対処方法として</a:t>
            </a:r>
            <a:r>
              <a:rPr lang="en-US" altLang="ja-JP" dirty="0" smtClean="0"/>
              <a:t>ICT</a:t>
            </a:r>
            <a:r>
              <a:rPr lang="ja-JP" altLang="en-US" dirty="0" smtClean="0"/>
              <a:t>機器は大人と一緒に使うことを提案する。</a:t>
            </a:r>
            <a:endParaRPr lang="en-US" altLang="ja-JP" dirty="0" smtClean="0"/>
          </a:p>
        </p:txBody>
      </p:sp>
      <p:sp>
        <p:nvSpPr>
          <p:cNvPr id="6" name="タイトル 1"/>
          <p:cNvSpPr txBox="1">
            <a:spLocks/>
          </p:cNvSpPr>
          <p:nvPr/>
        </p:nvSpPr>
        <p:spPr>
          <a:xfrm>
            <a:off x="122808" y="795357"/>
            <a:ext cx="2996525" cy="442269"/>
          </a:xfrm>
          <a:prstGeom prst="rect">
            <a:avLst/>
          </a:prstGeom>
          <a:ln w="28575">
            <a:solidFill>
              <a:schemeClr val="accent2"/>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smtClean="0"/>
              <a:t>テーマ①</a:t>
            </a:r>
            <a:r>
              <a:rPr lang="en-US" altLang="ja-JP" sz="2400" dirty="0" smtClean="0"/>
              <a:t>SNS</a:t>
            </a:r>
            <a:r>
              <a:rPr lang="ja-JP" altLang="en-US" sz="2400" dirty="0" smtClean="0"/>
              <a:t>教材のねらい</a:t>
            </a:r>
            <a:endParaRPr lang="ja-JP" altLang="en-US" sz="2400" dirty="0"/>
          </a:p>
        </p:txBody>
      </p:sp>
      <p:sp>
        <p:nvSpPr>
          <p:cNvPr id="7" name="テキスト ボックス 6"/>
          <p:cNvSpPr txBox="1"/>
          <p:nvPr/>
        </p:nvSpPr>
        <p:spPr>
          <a:xfrm>
            <a:off x="155235" y="1249917"/>
            <a:ext cx="8552341" cy="646331"/>
          </a:xfrm>
          <a:prstGeom prst="rect">
            <a:avLst/>
          </a:prstGeom>
          <a:noFill/>
        </p:spPr>
        <p:txBody>
          <a:bodyPr wrap="none" rtlCol="0">
            <a:spAutoFit/>
          </a:bodyPr>
          <a:lstStyle/>
          <a:p>
            <a:r>
              <a:rPr lang="en-US" altLang="ja-JP" dirty="0"/>
              <a:t>SNS</a:t>
            </a:r>
            <a:r>
              <a:rPr lang="ja-JP" altLang="en-US" dirty="0"/>
              <a:t>とは？</a:t>
            </a:r>
            <a:r>
              <a:rPr lang="en-US" altLang="ja-JP" dirty="0"/>
              <a:t>SNS</a:t>
            </a:r>
            <a:r>
              <a:rPr lang="ja-JP" altLang="en-US" dirty="0"/>
              <a:t>の可能性、利点も確認した上で、個人情報拡散や危険な「出会い」など</a:t>
            </a:r>
            <a:r>
              <a:rPr lang="ja-JP" altLang="en-US" dirty="0" smtClean="0"/>
              <a:t>の</a:t>
            </a:r>
            <a:endParaRPr lang="en-US" altLang="ja-JP" dirty="0" smtClean="0"/>
          </a:p>
          <a:p>
            <a:r>
              <a:rPr lang="ja-JP" altLang="en-US" dirty="0" smtClean="0"/>
              <a:t>負</a:t>
            </a:r>
            <a:r>
              <a:rPr lang="ja-JP" altLang="en-US" dirty="0"/>
              <a:t>の面があることを</a:t>
            </a:r>
            <a:r>
              <a:rPr lang="ja-JP" altLang="en-US" dirty="0" smtClean="0"/>
              <a:t>理解し、対応する力をつける。</a:t>
            </a:r>
            <a:endParaRPr kumimoji="1" lang="ja-JP" altLang="en-US" dirty="0"/>
          </a:p>
        </p:txBody>
      </p:sp>
      <p:sp>
        <p:nvSpPr>
          <p:cNvPr id="8" name="タイトル 1"/>
          <p:cNvSpPr txBox="1">
            <a:spLocks/>
          </p:cNvSpPr>
          <p:nvPr/>
        </p:nvSpPr>
        <p:spPr>
          <a:xfrm>
            <a:off x="129291" y="3685255"/>
            <a:ext cx="2931673" cy="442269"/>
          </a:xfrm>
          <a:prstGeom prst="rect">
            <a:avLst/>
          </a:prstGeom>
          <a:ln w="28575">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smtClean="0"/>
              <a:t>指導のポイント</a:t>
            </a:r>
            <a:endParaRPr lang="ja-JP" altLang="en-US" sz="2400" dirty="0"/>
          </a:p>
        </p:txBody>
      </p:sp>
      <p:sp>
        <p:nvSpPr>
          <p:cNvPr id="9" name="タイトル 1"/>
          <p:cNvSpPr txBox="1">
            <a:spLocks/>
          </p:cNvSpPr>
          <p:nvPr/>
        </p:nvSpPr>
        <p:spPr>
          <a:xfrm>
            <a:off x="155234" y="5621189"/>
            <a:ext cx="3307812" cy="442269"/>
          </a:xfrm>
          <a:prstGeom prst="rect">
            <a:avLst/>
          </a:prstGeom>
          <a:ln w="28575">
            <a:solidFill>
              <a:schemeClr val="accent2"/>
            </a:solidFill>
          </a:ln>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smtClean="0"/>
              <a:t>情報モラル指導カリキュラムとの対応</a:t>
            </a:r>
            <a:endParaRPr lang="ja-JP" altLang="en-US" sz="2400" dirty="0"/>
          </a:p>
        </p:txBody>
      </p:sp>
      <p:sp>
        <p:nvSpPr>
          <p:cNvPr id="10" name="テキスト ボックス 9"/>
          <p:cNvSpPr txBox="1"/>
          <p:nvPr/>
        </p:nvSpPr>
        <p:spPr>
          <a:xfrm>
            <a:off x="155234" y="4149690"/>
            <a:ext cx="8755299" cy="1477328"/>
          </a:xfrm>
          <a:prstGeom prst="rect">
            <a:avLst/>
          </a:prstGeom>
          <a:noFill/>
        </p:spPr>
        <p:txBody>
          <a:bodyPr wrap="square" rtlCol="0">
            <a:spAutoFit/>
          </a:bodyPr>
          <a:lstStyle/>
          <a:p>
            <a:r>
              <a:rPr lang="ja-JP" altLang="en-US" dirty="0" smtClean="0"/>
              <a:t>最近のゲームは「オンライン」「通信」が主流になっており、保護者と共に実際の友達や世界中の人と安全に楽しんでいる現実もある。ほとんどの場合「みなさんと同じようにゲームを楽しんでいる人」であること、しかし、中には「悪意のある人」がいること、また「みなさんは悪意のある人に狙われやすい」事を自覚してもらい、「自分を守る」意識の重要性を伝える。</a:t>
            </a:r>
            <a:endParaRPr lang="en-US" altLang="ja-JP" dirty="0" smtClean="0"/>
          </a:p>
        </p:txBody>
      </p:sp>
      <p:sp>
        <p:nvSpPr>
          <p:cNvPr id="11" name="テキスト ボックス 10"/>
          <p:cNvSpPr txBox="1"/>
          <p:nvPr/>
        </p:nvSpPr>
        <p:spPr>
          <a:xfrm>
            <a:off x="2042590" y="6334614"/>
            <a:ext cx="8755299" cy="523220"/>
          </a:xfrm>
          <a:prstGeom prst="rect">
            <a:avLst/>
          </a:prstGeom>
          <a:noFill/>
        </p:spPr>
        <p:txBody>
          <a:bodyPr wrap="square" rtlCol="0">
            <a:spAutoFit/>
          </a:bodyPr>
          <a:lstStyle/>
          <a:p>
            <a:r>
              <a:rPr lang="en-US" altLang="ja-JP" sz="1400" dirty="0" smtClean="0"/>
              <a:t>d1-1</a:t>
            </a:r>
            <a:r>
              <a:rPr lang="ja-JP" altLang="en-US" sz="1400" dirty="0" smtClean="0"/>
              <a:t>・</a:t>
            </a:r>
            <a:r>
              <a:rPr lang="en-US" altLang="ja-JP" sz="1400" dirty="0" smtClean="0"/>
              <a:t>d2-1</a:t>
            </a:r>
            <a:r>
              <a:rPr lang="ja-JP" altLang="en-US" sz="1400" dirty="0" smtClean="0"/>
              <a:t>　大人と一緒に使い、危険に近づかない</a:t>
            </a:r>
            <a:endParaRPr lang="en-US" altLang="ja-JP" sz="1400" dirty="0" smtClean="0"/>
          </a:p>
          <a:p>
            <a:r>
              <a:rPr lang="en-US" altLang="ja-JP" sz="1400" dirty="0" smtClean="0"/>
              <a:t>e1-2</a:t>
            </a:r>
            <a:r>
              <a:rPr lang="ja-JP" altLang="en-US" sz="1400" dirty="0" smtClean="0"/>
              <a:t>・</a:t>
            </a:r>
            <a:r>
              <a:rPr lang="en-US" altLang="ja-JP" sz="1400" dirty="0" smtClean="0"/>
              <a:t>e2-2</a:t>
            </a:r>
            <a:r>
              <a:rPr lang="ja-JP" altLang="en-US" sz="1400" dirty="0" smtClean="0"/>
              <a:t>　知らない人に、連絡先を教えない</a:t>
            </a:r>
            <a:endParaRPr lang="en-US" altLang="ja-JP" sz="1400" dirty="0" smtClean="0"/>
          </a:p>
        </p:txBody>
      </p:sp>
      <p:sp>
        <p:nvSpPr>
          <p:cNvPr id="12" name="テキスト ボックス 11"/>
          <p:cNvSpPr txBox="1"/>
          <p:nvPr/>
        </p:nvSpPr>
        <p:spPr>
          <a:xfrm>
            <a:off x="2042590" y="6014370"/>
            <a:ext cx="5597056" cy="369332"/>
          </a:xfrm>
          <a:prstGeom prst="rect">
            <a:avLst/>
          </a:prstGeom>
          <a:noFill/>
        </p:spPr>
        <p:txBody>
          <a:bodyPr wrap="square" rtlCol="0">
            <a:spAutoFit/>
          </a:bodyPr>
          <a:lstStyle/>
          <a:p>
            <a:r>
              <a:rPr lang="ja-JP" altLang="en-US" dirty="0" smtClean="0"/>
              <a:t>３．安全への知恵　　</a:t>
            </a:r>
            <a:r>
              <a:rPr lang="ja-JP" altLang="en-US" sz="1200" dirty="0" smtClean="0"/>
              <a:t>講義要領：文科省情報モラル指導カリキュラム参照</a:t>
            </a:r>
            <a:endParaRPr lang="en-US" altLang="ja-JP" sz="1200" dirty="0" smtClean="0"/>
          </a:p>
        </p:txBody>
      </p:sp>
    </p:spTree>
    <p:extLst>
      <p:ext uri="{BB962C8B-B14F-4D97-AF65-F5344CB8AC3E}">
        <p14:creationId xmlns:p14="http://schemas.microsoft.com/office/powerpoint/2010/main" val="2182365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3">
            <a:clrChange>
              <a:clrFrom>
                <a:srgbClr val="E7FDF9"/>
              </a:clrFrom>
              <a:clrTo>
                <a:srgbClr val="E7FDF9">
                  <a:alpha val="0"/>
                </a:srgbClr>
              </a:clrTo>
            </a:clrChange>
            <a:extLst>
              <a:ext uri="{28A0092B-C50C-407E-A947-70E740481C1C}">
                <a14:useLocalDpi xmlns:a14="http://schemas.microsoft.com/office/drawing/2010/main" val="0"/>
              </a:ext>
            </a:extLst>
          </a:blip>
          <a:stretch>
            <a:fillRect/>
          </a:stretch>
        </p:blipFill>
        <p:spPr>
          <a:xfrm>
            <a:off x="590976" y="2701726"/>
            <a:ext cx="8192044" cy="3505976"/>
          </a:xfrm>
          <a:prstGeom prst="rect">
            <a:avLst/>
          </a:prstGeom>
        </p:spPr>
      </p:pic>
      <p:sp>
        <p:nvSpPr>
          <p:cNvPr id="5" name="タイトル 4"/>
          <p:cNvSpPr>
            <a:spLocks noGrp="1"/>
          </p:cNvSpPr>
          <p:nvPr>
            <p:ph type="title" idx="4294967295"/>
          </p:nvPr>
        </p:nvSpPr>
        <p:spPr>
          <a:xfrm>
            <a:off x="1519690" y="354749"/>
            <a:ext cx="8229600" cy="936625"/>
          </a:xfrm>
        </p:spPr>
        <p:txBody>
          <a:bodyPr/>
          <a:lstStyle/>
          <a:p>
            <a:r>
              <a:rPr lang="ja-JP" altLang="en-US" b="1" dirty="0">
                <a:latin typeface="メイリオ" panose="020B0604030504040204" pitchFamily="50" charset="-128"/>
                <a:ea typeface="メイリオ" panose="020B0604030504040204" pitchFamily="50" charset="-128"/>
              </a:rPr>
              <a:t>きょう</a:t>
            </a:r>
            <a:r>
              <a:rPr lang="ja-JP" altLang="en-US" b="1" dirty="0" smtClean="0">
                <a:latin typeface="メイリオ" panose="020B0604030504040204" pitchFamily="50" charset="-128"/>
                <a:ea typeface="メイリオ" panose="020B0604030504040204" pitchFamily="50" charset="-128"/>
              </a:rPr>
              <a:t>の なかま</a:t>
            </a:r>
            <a:endParaRPr kumimoji="1" lang="ja-JP" altLang="en-US" b="1" dirty="0">
              <a:latin typeface="メイリオ" panose="020B0604030504040204" pitchFamily="50" charset="-128"/>
              <a:ea typeface="メイリオ" panose="020B0604030504040204" pitchFamily="50" charset="-128"/>
            </a:endParaRPr>
          </a:p>
        </p:txBody>
      </p:sp>
      <p:sp>
        <p:nvSpPr>
          <p:cNvPr id="8" name="円形吹き出し 7"/>
          <p:cNvSpPr/>
          <p:nvPr/>
        </p:nvSpPr>
        <p:spPr>
          <a:xfrm rot="20629926">
            <a:off x="249445" y="1600159"/>
            <a:ext cx="4420198" cy="1388182"/>
          </a:xfrm>
          <a:prstGeom prst="wedgeEllipseCallout">
            <a:avLst>
              <a:gd name="adj1" fmla="val 16752"/>
              <a:gd name="adj2" fmla="val 913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いっしょに</a:t>
            </a:r>
            <a:endParaRPr kumimoji="1" lang="en-US" altLang="ja-JP" sz="2400" dirty="0">
              <a:solidFill>
                <a:schemeClr val="tx1"/>
              </a:solidFill>
            </a:endParaRPr>
          </a:p>
          <a:p>
            <a:pPr algn="ctr"/>
            <a:r>
              <a:rPr kumimoji="1" lang="ja-JP" altLang="en-US" sz="2400" dirty="0">
                <a:solidFill>
                  <a:schemeClr val="tx1"/>
                </a:solidFill>
              </a:rPr>
              <a:t>インターネットについて</a:t>
            </a:r>
            <a:endParaRPr kumimoji="1" lang="en-US" altLang="ja-JP" sz="2400" dirty="0">
              <a:solidFill>
                <a:schemeClr val="tx1"/>
              </a:solidFill>
            </a:endParaRPr>
          </a:p>
          <a:p>
            <a:pPr algn="ctr"/>
            <a:r>
              <a:rPr lang="ja-JP" altLang="en-US" sz="2400" dirty="0">
                <a:solidFill>
                  <a:schemeClr val="tx1"/>
                </a:solidFill>
              </a:rPr>
              <a:t>かんがえよう！</a:t>
            </a:r>
            <a:endParaRPr kumimoji="1" lang="en-US" altLang="ja-JP" sz="2400" dirty="0">
              <a:solidFill>
                <a:schemeClr val="tx1"/>
              </a:solidFill>
            </a:endParaRPr>
          </a:p>
        </p:txBody>
      </p:sp>
      <p:sp>
        <p:nvSpPr>
          <p:cNvPr id="9" name="円形吹き出し 8"/>
          <p:cNvSpPr/>
          <p:nvPr/>
        </p:nvSpPr>
        <p:spPr>
          <a:xfrm rot="439493">
            <a:off x="5655485" y="1367666"/>
            <a:ext cx="3213825" cy="1414130"/>
          </a:xfrm>
          <a:prstGeom prst="wedgeEllipseCallout">
            <a:avLst>
              <a:gd name="adj1" fmla="val -10338"/>
              <a:gd name="adj2" fmla="val 768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よろしく</a:t>
            </a:r>
            <a:r>
              <a:rPr kumimoji="1" lang="ja-JP" altLang="en-US" sz="2800" dirty="0" err="1">
                <a:solidFill>
                  <a:schemeClr val="tx1"/>
                </a:solidFill>
              </a:rPr>
              <a:t>ね</a:t>
            </a:r>
            <a:r>
              <a:rPr kumimoji="1" lang="ja-JP" altLang="en-US" sz="2800" dirty="0">
                <a:solidFill>
                  <a:schemeClr val="tx1"/>
                </a:solidFill>
              </a:rPr>
              <a:t>！</a:t>
            </a:r>
          </a:p>
        </p:txBody>
      </p:sp>
    </p:spTree>
    <p:extLst>
      <p:ext uri="{BB962C8B-B14F-4D97-AF65-F5344CB8AC3E}">
        <p14:creationId xmlns:p14="http://schemas.microsoft.com/office/powerpoint/2010/main" val="2171499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キミはどっち？便利だけど困ったっこともあ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6987" y="1716120"/>
            <a:ext cx="8217171" cy="4522551"/>
          </a:xfrm>
          <a:prstGeom prst="rect">
            <a:avLst/>
          </a:prstGeom>
        </p:spPr>
      </p:pic>
      <p:sp>
        <p:nvSpPr>
          <p:cNvPr id="7" name="タイトル 6"/>
          <p:cNvSpPr>
            <a:spLocks noGrp="1"/>
          </p:cNvSpPr>
          <p:nvPr>
            <p:ph type="title"/>
          </p:nvPr>
        </p:nvSpPr>
        <p:spPr>
          <a:xfrm>
            <a:off x="1304842" y="503343"/>
            <a:ext cx="7749988" cy="709322"/>
          </a:xfrm>
        </p:spPr>
        <p:txBody>
          <a:bodyPr/>
          <a:lstStyle/>
          <a:p>
            <a:r>
              <a:rPr kumimoji="1" lang="ja-JP" altLang="en-US" dirty="0" smtClean="0"/>
              <a:t>どう</a:t>
            </a:r>
            <a:r>
              <a:rPr kumimoji="1" lang="ja-JP" altLang="en-US" dirty="0" smtClean="0"/>
              <a:t>がを 見て</a:t>
            </a:r>
            <a:r>
              <a:rPr kumimoji="1" lang="ja-JP" altLang="en-US" dirty="0" smtClean="0"/>
              <a:t>みよう</a:t>
            </a:r>
            <a:endParaRPr kumimoji="1" lang="ja-JP" altLang="en-US" dirty="0"/>
          </a:p>
        </p:txBody>
      </p:sp>
    </p:spTree>
    <p:extLst>
      <p:ext uri="{BB962C8B-B14F-4D97-AF65-F5344CB8AC3E}">
        <p14:creationId xmlns:p14="http://schemas.microsoft.com/office/powerpoint/2010/main" val="2739504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42424">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idx="4294967295"/>
          </p:nvPr>
        </p:nvSpPr>
        <p:spPr>
          <a:xfrm>
            <a:off x="84307" y="331992"/>
            <a:ext cx="8229600" cy="936625"/>
          </a:xfrm>
        </p:spPr>
        <p:txBody>
          <a:bodyPr/>
          <a:lstStyle/>
          <a:p>
            <a:r>
              <a:rPr kumimoji="1" lang="ja-JP" altLang="en-US" b="1" dirty="0"/>
              <a:t>インターネット</a:t>
            </a:r>
            <a:r>
              <a:rPr kumimoji="1" lang="ja-JP" altLang="en-US" b="1" dirty="0" smtClean="0"/>
              <a:t>で できる</a:t>
            </a:r>
            <a:r>
              <a:rPr kumimoji="1" lang="ja-JP" altLang="en-US" b="1" dirty="0"/>
              <a:t>こと</a:t>
            </a:r>
          </a:p>
        </p:txBody>
      </p:sp>
      <p:sp>
        <p:nvSpPr>
          <p:cNvPr id="4" name="コンテンツ プレースホルダー 3"/>
          <p:cNvSpPr>
            <a:spLocks noGrp="1"/>
          </p:cNvSpPr>
          <p:nvPr>
            <p:ph idx="4294967295"/>
          </p:nvPr>
        </p:nvSpPr>
        <p:spPr>
          <a:xfrm>
            <a:off x="526274" y="2027095"/>
            <a:ext cx="8229600" cy="4525962"/>
          </a:xfrm>
        </p:spPr>
        <p:txBody>
          <a:bodyPr>
            <a:normAutofit/>
          </a:bodyPr>
          <a:lstStyle/>
          <a:p>
            <a:pPr marL="0" indent="0">
              <a:buNone/>
            </a:pPr>
            <a:r>
              <a:rPr lang="ja-JP" altLang="en-US" sz="4800" dirty="0"/>
              <a:t>・しらべもの</a:t>
            </a:r>
            <a:endParaRPr lang="en-US" altLang="ja-JP" sz="4800" dirty="0"/>
          </a:p>
          <a:p>
            <a:pPr marL="0" indent="0">
              <a:buNone/>
            </a:pPr>
            <a:r>
              <a:rPr lang="ja-JP" altLang="en-US" sz="4800" dirty="0"/>
              <a:t>・ゲーム</a:t>
            </a:r>
            <a:r>
              <a:rPr lang="ja-JP" altLang="en-US" sz="4800" dirty="0" smtClean="0"/>
              <a:t>や ショッピング</a:t>
            </a:r>
            <a:endParaRPr lang="en-US" altLang="ja-JP" sz="4800" dirty="0"/>
          </a:p>
          <a:p>
            <a:pPr marL="0" indent="0">
              <a:buNone/>
            </a:pPr>
            <a:r>
              <a:rPr lang="ja-JP" altLang="en-US" sz="4800" dirty="0"/>
              <a:t>・メール</a:t>
            </a:r>
            <a:r>
              <a:rPr lang="ja-JP" altLang="en-US" sz="4800" dirty="0" smtClean="0"/>
              <a:t>や どう</a:t>
            </a:r>
            <a:r>
              <a:rPr lang="ja-JP" altLang="en-US" sz="4800" dirty="0"/>
              <a:t>が</a:t>
            </a:r>
            <a:endParaRPr lang="en-US" altLang="ja-JP" sz="4800" dirty="0"/>
          </a:p>
        </p:txBody>
      </p:sp>
      <p:grpSp>
        <p:nvGrpSpPr>
          <p:cNvPr id="5" name="グループ化 4"/>
          <p:cNvGrpSpPr/>
          <p:nvPr/>
        </p:nvGrpSpPr>
        <p:grpSpPr>
          <a:xfrm>
            <a:off x="396279" y="270366"/>
            <a:ext cx="8474960" cy="6352636"/>
            <a:chOff x="67556" y="594429"/>
            <a:chExt cx="8474960" cy="6352636"/>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6" y="594429"/>
              <a:ext cx="8474960" cy="6352636"/>
            </a:xfrm>
            <a:prstGeom prst="rect">
              <a:avLst/>
            </a:prstGeom>
          </p:spPr>
        </p:pic>
        <p:sp>
          <p:nvSpPr>
            <p:cNvPr id="16" name="テキスト ボックス 15">
              <a:extLst>
                <a:ext uri="{FF2B5EF4-FFF2-40B4-BE49-F238E27FC236}">
                  <a16:creationId xmlns="" xmlns:a16="http://schemas.microsoft.com/office/drawing/2014/main" id="{287A66BB-015B-4D9B-B50C-365B8591DDE7}"/>
                </a:ext>
              </a:extLst>
            </p:cNvPr>
            <p:cNvSpPr txBox="1"/>
            <p:nvPr/>
          </p:nvSpPr>
          <p:spPr>
            <a:xfrm rot="21192419">
              <a:off x="1757165" y="2033360"/>
              <a:ext cx="5264357" cy="2123658"/>
            </a:xfrm>
            <a:prstGeom prst="rect">
              <a:avLst/>
            </a:prstGeom>
            <a:noFill/>
          </p:spPr>
          <p:txBody>
            <a:bodyPr wrap="square" rtlCol="0">
              <a:spAutoFit/>
            </a:bodyPr>
            <a:lstStyle/>
            <a:p>
              <a:r>
                <a:rPr kumimoji="1" lang="ja-JP" altLang="en-US" sz="4400" dirty="0">
                  <a:latin typeface="メイリオ" panose="020B0604030504040204" pitchFamily="50" charset="-128"/>
                  <a:ea typeface="メイリオ" panose="020B0604030504040204" pitchFamily="50" charset="-128"/>
                </a:rPr>
                <a:t>インターネットは</a:t>
              </a:r>
              <a:endParaRPr kumimoji="1" lang="en-US" altLang="ja-JP" sz="4400" dirty="0">
                <a:latin typeface="メイリオ" panose="020B0604030504040204" pitchFamily="50" charset="-128"/>
                <a:ea typeface="メイリオ" panose="020B0604030504040204" pitchFamily="50" charset="-128"/>
              </a:endParaRPr>
            </a:p>
            <a:p>
              <a:r>
                <a:rPr kumimoji="1" lang="ja-JP" altLang="en-US" sz="4400" dirty="0">
                  <a:latin typeface="メイリオ" panose="020B0604030504040204" pitchFamily="50" charset="-128"/>
                  <a:ea typeface="メイリオ" panose="020B0604030504040204" pitchFamily="50" charset="-128"/>
                </a:rPr>
                <a:t>せ</a:t>
              </a:r>
              <a:r>
                <a:rPr kumimoji="1" lang="ja-JP" altLang="en-US" sz="4400" dirty="0" smtClean="0">
                  <a:latin typeface="メイリオ" panose="020B0604030504040204" pitchFamily="50" charset="-128"/>
                  <a:ea typeface="メイリオ" panose="020B0604030504040204" pitchFamily="50" charset="-128"/>
                </a:rPr>
                <a:t>かい</a:t>
              </a:r>
              <a:r>
                <a:rPr lang="ja-JP" altLang="en-US" sz="4400" dirty="0">
                  <a:latin typeface="メイリオ" panose="020B0604030504040204" pitchFamily="50" charset="-128"/>
                  <a:ea typeface="メイリオ" panose="020B0604030504040204" pitchFamily="50" charset="-128"/>
                </a:rPr>
                <a:t>中</a:t>
              </a:r>
              <a:r>
                <a:rPr kumimoji="1" lang="ja-JP" altLang="en-US" sz="4400" dirty="0" smtClean="0">
                  <a:latin typeface="メイリオ" panose="020B0604030504040204" pitchFamily="50" charset="-128"/>
                  <a:ea typeface="メイリオ" panose="020B0604030504040204" pitchFamily="50" charset="-128"/>
                </a:rPr>
                <a:t>と</a:t>
              </a:r>
              <a:endParaRPr kumimoji="1" lang="en-US" altLang="ja-JP" sz="4400" dirty="0">
                <a:latin typeface="メイリオ" panose="020B0604030504040204" pitchFamily="50" charset="-128"/>
                <a:ea typeface="メイリオ" panose="020B0604030504040204" pitchFamily="50" charset="-128"/>
              </a:endParaRPr>
            </a:p>
            <a:p>
              <a:r>
                <a:rPr kumimoji="1" lang="ja-JP" altLang="en-US" sz="4400" dirty="0">
                  <a:latin typeface="メイリオ" panose="020B0604030504040204" pitchFamily="50" charset="-128"/>
                  <a:ea typeface="メイリオ" panose="020B0604030504040204" pitchFamily="50" charset="-128"/>
                </a:rPr>
                <a:t>つながっている</a:t>
              </a:r>
              <a:r>
                <a:rPr lang="ja-JP" altLang="en-US" sz="4400" dirty="0">
                  <a:latin typeface="メイリオ" panose="020B0604030504040204" pitchFamily="50" charset="-128"/>
                  <a:ea typeface="メイリオ" panose="020B0604030504040204" pitchFamily="50" charset="-128"/>
                </a:rPr>
                <a:t>！！</a:t>
              </a:r>
              <a:endParaRPr kumimoji="1" lang="ja-JP" altLang="en-US" sz="44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34148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idx="4294967295"/>
          </p:nvPr>
        </p:nvSpPr>
        <p:spPr>
          <a:xfrm>
            <a:off x="265889" y="2310792"/>
            <a:ext cx="7772400" cy="2955925"/>
          </a:xfrm>
        </p:spPr>
        <p:txBody>
          <a:bodyPr>
            <a:normAutofit/>
          </a:bodyPr>
          <a:lstStyle/>
          <a:p>
            <a:r>
              <a:rPr kumimoji="1" lang="ja-JP" altLang="en-US" sz="6600" dirty="0" smtClean="0">
                <a:latin typeface="メイリオ" panose="020B0604030504040204" pitchFamily="50" charset="-128"/>
                <a:ea typeface="メイリオ" panose="020B0604030504040204" pitchFamily="50" charset="-128"/>
              </a:rPr>
              <a:t>オンラインゲーム</a:t>
            </a:r>
            <a:endParaRPr kumimoji="1" lang="ja-JP" altLang="en-US" sz="6600"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1413753" y="531779"/>
            <a:ext cx="6413770" cy="769441"/>
          </a:xfrm>
          <a:prstGeom prst="rect">
            <a:avLst/>
          </a:prstGeom>
          <a:noFill/>
        </p:spPr>
        <p:txBody>
          <a:bodyPr wrap="square" rtlCol="0">
            <a:spAutoFit/>
          </a:bodyPr>
          <a:lstStyle/>
          <a:p>
            <a:r>
              <a:rPr kumimoji="1" lang="ja-JP" altLang="en-US" sz="4400" b="1" dirty="0" smtClean="0">
                <a:latin typeface="メイリオ" panose="020B0604030504040204" pitchFamily="50" charset="-128"/>
                <a:ea typeface="メイリオ" panose="020B0604030504040204" pitchFamily="50" charset="-128"/>
              </a:rPr>
              <a:t>しって います</a:t>
            </a:r>
            <a:r>
              <a:rPr kumimoji="1" lang="ja-JP" altLang="en-US" sz="4400" b="1" dirty="0" smtClean="0">
                <a:latin typeface="メイリオ" panose="020B0604030504040204" pitchFamily="50" charset="-128"/>
                <a:ea typeface="メイリオ" panose="020B0604030504040204" pitchFamily="50" charset="-128"/>
              </a:rPr>
              <a:t>か？</a:t>
            </a:r>
            <a:endParaRPr kumimoji="1" lang="ja-JP" altLang="en-US" sz="4400" b="1"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2958" y="4549849"/>
            <a:ext cx="1887136" cy="1927865"/>
          </a:xfrm>
          <a:prstGeom prst="rect">
            <a:avLst/>
          </a:prstGeom>
        </p:spPr>
      </p:pic>
    </p:spTree>
    <p:extLst>
      <p:ext uri="{BB962C8B-B14F-4D97-AF65-F5344CB8AC3E}">
        <p14:creationId xmlns:p14="http://schemas.microsoft.com/office/powerpoint/2010/main" val="1686721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idx="4294967295"/>
          </p:nvPr>
        </p:nvSpPr>
        <p:spPr>
          <a:xfrm>
            <a:off x="0" y="379413"/>
            <a:ext cx="8229600" cy="936625"/>
          </a:xfrm>
        </p:spPr>
        <p:txBody>
          <a:bodyPr>
            <a:normAutofit/>
          </a:bodyPr>
          <a:lstStyle/>
          <a:p>
            <a:r>
              <a:rPr kumimoji="1" lang="ja-JP" altLang="en-US" sz="4000" b="1" dirty="0">
                <a:latin typeface="メイリオ" panose="020B0604030504040204" pitchFamily="50" charset="-128"/>
                <a:ea typeface="メイリオ" panose="020B0604030504040204" pitchFamily="50" charset="-128"/>
              </a:rPr>
              <a:t>オンラインゲーム</a:t>
            </a:r>
            <a:r>
              <a:rPr kumimoji="1" lang="ja-JP" altLang="en-US" sz="4000" b="1" dirty="0" smtClean="0">
                <a:latin typeface="メイリオ" panose="020B0604030504040204" pitchFamily="50" charset="-128"/>
                <a:ea typeface="メイリオ" panose="020B0604030504040204" pitchFamily="50" charset="-128"/>
              </a:rPr>
              <a:t>で できる</a:t>
            </a:r>
            <a:r>
              <a:rPr kumimoji="1" lang="ja-JP" altLang="en-US" sz="4000" b="1" dirty="0">
                <a:latin typeface="メイリオ" panose="020B0604030504040204" pitchFamily="50" charset="-128"/>
                <a:ea typeface="メイリオ" panose="020B0604030504040204" pitchFamily="50" charset="-128"/>
              </a:rPr>
              <a:t>こと</a:t>
            </a:r>
          </a:p>
        </p:txBody>
      </p:sp>
      <p:sp>
        <p:nvSpPr>
          <p:cNvPr id="4" name="コンテンツ プレースホルダー 3"/>
          <p:cNvSpPr>
            <a:spLocks noGrp="1"/>
          </p:cNvSpPr>
          <p:nvPr>
            <p:ph idx="4294967295"/>
          </p:nvPr>
        </p:nvSpPr>
        <p:spPr>
          <a:xfrm>
            <a:off x="537883" y="1634602"/>
            <a:ext cx="8229600" cy="4525963"/>
          </a:xfrm>
        </p:spPr>
        <p:txBody>
          <a:bodyPr>
            <a:noAutofit/>
          </a:bodyPr>
          <a:lstStyle/>
          <a:p>
            <a:r>
              <a:rPr kumimoji="1" lang="ja-JP" altLang="en-US" sz="4400" dirty="0" smtClean="0"/>
              <a:t>とおく</a:t>
            </a:r>
            <a:r>
              <a:rPr kumimoji="1" lang="ja-JP" altLang="en-US" sz="4400" dirty="0" smtClean="0"/>
              <a:t>の ともだちと ゲーム</a:t>
            </a:r>
            <a:r>
              <a:rPr kumimoji="1" lang="ja-JP" altLang="en-US" sz="4400" dirty="0" smtClean="0"/>
              <a:t>が</a:t>
            </a:r>
            <a:endParaRPr kumimoji="1" lang="en-US" altLang="ja-JP" sz="4400" dirty="0" smtClean="0"/>
          </a:p>
          <a:p>
            <a:pPr marL="0" indent="0">
              <a:buNone/>
            </a:pPr>
            <a:r>
              <a:rPr lang="ja-JP" altLang="en-US" sz="4400" dirty="0" smtClean="0"/>
              <a:t> </a:t>
            </a:r>
            <a:r>
              <a:rPr kumimoji="1" lang="ja-JP" altLang="en-US" sz="4400" dirty="0" smtClean="0"/>
              <a:t>できる。</a:t>
            </a:r>
            <a:endParaRPr kumimoji="1" lang="en-US" altLang="ja-JP" sz="4400" dirty="0"/>
          </a:p>
          <a:p>
            <a:pPr marL="0" indent="0">
              <a:buNone/>
            </a:pPr>
            <a:endParaRPr lang="en-US" altLang="ja-JP" sz="1100" dirty="0"/>
          </a:p>
          <a:p>
            <a:r>
              <a:rPr kumimoji="1" lang="ja-JP" altLang="en-US" sz="4400" dirty="0" smtClean="0"/>
              <a:t>あったことの</a:t>
            </a:r>
            <a:r>
              <a:rPr kumimoji="1" lang="ja-JP" altLang="en-US" sz="4400" dirty="0" smtClean="0"/>
              <a:t>ない </a:t>
            </a:r>
            <a:r>
              <a:rPr kumimoji="1" lang="ja-JP" altLang="en-US" sz="4400" dirty="0" err="1" smtClean="0"/>
              <a:t>せ</a:t>
            </a:r>
            <a:r>
              <a:rPr kumimoji="1" lang="ja-JP" altLang="en-US" sz="4400" dirty="0" smtClean="0"/>
              <a:t>かい</a:t>
            </a:r>
            <a:r>
              <a:rPr lang="ja-JP" altLang="en-US" sz="4400" dirty="0"/>
              <a:t>中</a:t>
            </a:r>
            <a:r>
              <a:rPr kumimoji="1" lang="ja-JP" altLang="en-US" sz="4400" dirty="0" smtClean="0"/>
              <a:t>の </a:t>
            </a:r>
            <a:endParaRPr kumimoji="1" lang="en-US" altLang="ja-JP" sz="4400" dirty="0" smtClean="0"/>
          </a:p>
          <a:p>
            <a:pPr marL="0" indent="0">
              <a:buNone/>
            </a:pPr>
            <a:r>
              <a:rPr lang="en-US" altLang="ja-JP" sz="4400" dirty="0"/>
              <a:t> </a:t>
            </a:r>
            <a:r>
              <a:rPr kumimoji="1" lang="ja-JP" altLang="en-US" sz="4400" dirty="0" smtClean="0"/>
              <a:t>人と ゲーム</a:t>
            </a:r>
            <a:r>
              <a:rPr kumimoji="1" lang="ja-JP" altLang="en-US" sz="4400" dirty="0" smtClean="0"/>
              <a:t>が</a:t>
            </a:r>
            <a:r>
              <a:rPr lang="en-US" altLang="ja-JP" sz="4400" dirty="0" smtClean="0"/>
              <a:t> </a:t>
            </a:r>
            <a:r>
              <a:rPr kumimoji="1" lang="ja-JP" altLang="en-US" sz="4400" dirty="0" smtClean="0"/>
              <a:t>できる。</a:t>
            </a:r>
            <a:endParaRPr kumimoji="1" lang="en-US" altLang="ja-JP" sz="4400" dirty="0"/>
          </a:p>
          <a:p>
            <a:endParaRPr lang="en-US" altLang="ja-JP" sz="1100" dirty="0"/>
          </a:p>
          <a:p>
            <a:r>
              <a:rPr kumimoji="1" lang="ja-JP" altLang="en-US" sz="4400" dirty="0"/>
              <a:t>メッセージ</a:t>
            </a:r>
            <a:r>
              <a:rPr kumimoji="1" lang="ja-JP" altLang="en-US" sz="4400" dirty="0" smtClean="0"/>
              <a:t>の やりとりも できる</a:t>
            </a:r>
            <a:r>
              <a:rPr kumimoji="1" lang="ja-JP" altLang="en-US" sz="4400" dirty="0" smtClean="0"/>
              <a:t>。</a:t>
            </a:r>
            <a:endParaRPr kumimoji="1" lang="ja-JP" altLang="en-US" sz="4400" dirty="0"/>
          </a:p>
        </p:txBody>
      </p:sp>
    </p:spTree>
    <p:extLst>
      <p:ext uri="{BB962C8B-B14F-4D97-AF65-F5344CB8AC3E}">
        <p14:creationId xmlns:p14="http://schemas.microsoft.com/office/powerpoint/2010/main" val="3818098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1923</Words>
  <Application>Microsoft Office PowerPoint</Application>
  <PresentationFormat>画面に合わせる (4:3)</PresentationFormat>
  <Paragraphs>346</Paragraphs>
  <Slides>20</Slides>
  <Notes>19</Notes>
  <HiddenSlides>1</HiddenSlides>
  <MMClips>4</MMClips>
  <ScaleCrop>false</ScaleCrop>
  <HeadingPairs>
    <vt:vector size="4" baseType="variant">
      <vt:variant>
        <vt:lpstr>テーマ</vt:lpstr>
      </vt:variant>
      <vt:variant>
        <vt:i4>2</vt:i4>
      </vt:variant>
      <vt:variant>
        <vt:lpstr>スライド タイトル</vt:lpstr>
      </vt:variant>
      <vt:variant>
        <vt:i4>20</vt:i4>
      </vt:variant>
    </vt:vector>
  </HeadingPairs>
  <TitlesOfParts>
    <vt:vector size="22" baseType="lpstr">
      <vt:lpstr>1_Office テーマ</vt:lpstr>
      <vt:lpstr>2_Office テーマ</vt:lpstr>
      <vt:lpstr>PowerPoint プレゼンテーション</vt:lpstr>
      <vt:lpstr>PowerPoint プレゼンテーション</vt:lpstr>
      <vt:lpstr>SNS</vt:lpstr>
      <vt:lpstr>本教材の使用方法　SNS_小学校1年生~3年生</vt:lpstr>
      <vt:lpstr>きょうの なかま</vt:lpstr>
      <vt:lpstr>どうがを 見てみよう</vt:lpstr>
      <vt:lpstr>インターネットで できること</vt:lpstr>
      <vt:lpstr>オンラインゲーム</vt:lpstr>
      <vt:lpstr>オンラインゲームで できること</vt:lpstr>
      <vt:lpstr>PowerPoint プレゼンテーション</vt:lpstr>
      <vt:lpstr>こまることって なんだろう？</vt:lpstr>
      <vt:lpstr>おはなしを 見て かんがえよう</vt:lpstr>
      <vt:lpstr>きみなら どうする？</vt:lpstr>
      <vt:lpstr>きみなら どうする？</vt:lpstr>
      <vt:lpstr>パスワードを おしえたら</vt:lpstr>
      <vt:lpstr>あいに いったら</vt:lpstr>
      <vt:lpstr>PowerPoint プレゼンテーション</vt:lpstr>
      <vt:lpstr>マモリちゃんは どうしたかな？</vt:lpstr>
      <vt:lpstr>インターネットの むこうの人は どんな人か わからない。  名まえ(ユーザID)や パスワードは 大せつ。 おしえないように しよう。</vt:lpstr>
      <vt:lpstr>まよったときは、 おうちの人に そうだんしよう。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2019-09-18T05:15:08Z</dcterms:created>
  <dcterms:modified xsi:type="dcterms:W3CDTF">2019-09-20T02:52:06Z</dcterms:modified>
</cp:coreProperties>
</file>