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85" r:id="rId1"/>
    <p:sldMasterId id="2147483903" r:id="rId2"/>
  </p:sldMasterIdLst>
  <p:notesMasterIdLst>
    <p:notesMasterId r:id="rId14"/>
  </p:notesMasterIdLst>
  <p:handoutMasterIdLst>
    <p:handoutMasterId r:id="rId15"/>
  </p:handoutMasterIdLst>
  <p:sldIdLst>
    <p:sldId id="754" r:id="rId3"/>
    <p:sldId id="765" r:id="rId4"/>
    <p:sldId id="755" r:id="rId5"/>
    <p:sldId id="756" r:id="rId6"/>
    <p:sldId id="757" r:id="rId7"/>
    <p:sldId id="758" r:id="rId8"/>
    <p:sldId id="759" r:id="rId9"/>
    <p:sldId id="760" r:id="rId10"/>
    <p:sldId id="761" r:id="rId11"/>
    <p:sldId id="762" r:id="rId12"/>
    <p:sldId id="763" r:id="rId13"/>
  </p:sldIdLst>
  <p:sldSz cx="9144000" cy="6858000" type="screen4x3"/>
  <p:notesSz cx="7053263" cy="10180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成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FF99CC"/>
    <a:srgbClr val="D62475"/>
    <a:srgbClr val="F6281E"/>
    <a:srgbClr val="FFFFCC"/>
    <a:srgbClr val="F60052"/>
    <a:srgbClr val="FBD1AF"/>
    <a:srgbClr val="FFF2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3" autoAdjust="0"/>
    <p:restoredTop sz="44920" autoAdjust="0"/>
  </p:normalViewPr>
  <p:slideViewPr>
    <p:cSldViewPr snapToGrid="0">
      <p:cViewPr varScale="1">
        <p:scale>
          <a:sx n="50" d="100"/>
          <a:sy n="50" d="100"/>
        </p:scale>
        <p:origin x="-3384" y="-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55702" cy="509762"/>
          </a:xfrm>
          <a:prstGeom prst="rect">
            <a:avLst/>
          </a:prstGeom>
        </p:spPr>
        <p:txBody>
          <a:bodyPr vert="horz" lIns="93982" tIns="46991" rIns="93982" bIns="4699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995918" y="1"/>
            <a:ext cx="3055701" cy="509762"/>
          </a:xfrm>
          <a:prstGeom prst="rect">
            <a:avLst/>
          </a:prstGeom>
        </p:spPr>
        <p:txBody>
          <a:bodyPr vert="horz" lIns="93982" tIns="46991" rIns="93982" bIns="46991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670876"/>
            <a:ext cx="3055702" cy="509762"/>
          </a:xfrm>
          <a:prstGeom prst="rect">
            <a:avLst/>
          </a:prstGeom>
        </p:spPr>
        <p:txBody>
          <a:bodyPr vert="horz" lIns="93982" tIns="46991" rIns="93982" bIns="46991" rtlCol="0" anchor="b"/>
          <a:lstStyle>
            <a:lvl1pPr algn="l">
              <a:defRPr sz="1200"/>
            </a:lvl1pPr>
          </a:lstStyle>
          <a:p>
            <a:r>
              <a:rPr kumimoji="1" lang="en-US" altLang="ja-JP"/>
              <a:t>Copyright (C) 2009-2017 Edu-net Co., Ltd.  All Rights Reserved. 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995918" y="9670876"/>
            <a:ext cx="3055701" cy="509762"/>
          </a:xfrm>
          <a:prstGeom prst="rect">
            <a:avLst/>
          </a:prstGeom>
        </p:spPr>
        <p:txBody>
          <a:bodyPr vert="horz" lIns="93982" tIns="46991" rIns="93982" bIns="46991" rtlCol="0" anchor="b"/>
          <a:lstStyle>
            <a:lvl1pPr algn="r">
              <a:defRPr sz="1200"/>
            </a:lvl1pPr>
          </a:lstStyle>
          <a:p>
            <a:fld id="{5951B48D-9D36-4DF8-897D-043405FC11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6882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6414" cy="510800"/>
          </a:xfrm>
          <a:prstGeom prst="rect">
            <a:avLst/>
          </a:prstGeom>
        </p:spPr>
        <p:txBody>
          <a:bodyPr vert="horz" lIns="93982" tIns="46991" rIns="93982" bIns="46991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95218" y="0"/>
            <a:ext cx="3056414" cy="510800"/>
          </a:xfrm>
          <a:prstGeom prst="rect">
            <a:avLst/>
          </a:prstGeom>
        </p:spPr>
        <p:txBody>
          <a:bodyPr vert="horz" lIns="93982" tIns="46991" rIns="93982" bIns="46991" rtlCol="0"/>
          <a:lstStyle>
            <a:lvl1pPr algn="r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36663" y="1273175"/>
            <a:ext cx="4579937" cy="3435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82" tIns="46991" rIns="93982" bIns="46991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5327" y="4899432"/>
            <a:ext cx="5642610" cy="4008626"/>
          </a:xfrm>
          <a:prstGeom prst="rect">
            <a:avLst/>
          </a:prstGeom>
        </p:spPr>
        <p:txBody>
          <a:bodyPr vert="horz" lIns="93982" tIns="46991" rIns="93982" bIns="4699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669840"/>
            <a:ext cx="3056414" cy="510798"/>
          </a:xfrm>
          <a:prstGeom prst="rect">
            <a:avLst/>
          </a:prstGeom>
        </p:spPr>
        <p:txBody>
          <a:bodyPr vert="horz" lIns="93982" tIns="46991" rIns="93982" bIns="46991" rtlCol="0" anchor="b"/>
          <a:lstStyle>
            <a:lvl1pPr algn="l">
              <a:defRPr sz="1200"/>
            </a:lvl1pPr>
          </a:lstStyle>
          <a:p>
            <a:r>
              <a:rPr kumimoji="1" lang="en-US" altLang="ja-JP"/>
              <a:t>Copyright (C) 2009-2017 Edu-net Co., Ltd.  All Rights Reserved. 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95218" y="9669840"/>
            <a:ext cx="3056414" cy="510798"/>
          </a:xfrm>
          <a:prstGeom prst="rect">
            <a:avLst/>
          </a:prstGeom>
        </p:spPr>
        <p:txBody>
          <a:bodyPr vert="horz" lIns="93982" tIns="46991" rIns="93982" bIns="46991" rtlCol="0" anchor="b"/>
          <a:lstStyle>
            <a:lvl1pPr algn="r">
              <a:defRPr sz="1200"/>
            </a:lvl1pPr>
          </a:lstStyle>
          <a:p>
            <a:fld id="{99569974-2F47-451E-96BB-2DC3A8AF487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91343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教材　</a:t>
            </a:r>
            <a:r>
              <a:rPr kumimoji="1" lang="en-US" altLang="ja-JP" dirty="0"/>
              <a:t>ver.1_20190830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当教材について</a:t>
            </a:r>
            <a:endParaRPr kumimoji="1" lang="en-US" altLang="ja-JP" dirty="0"/>
          </a:p>
          <a:p>
            <a:r>
              <a:rPr kumimoji="1" lang="ja-JP" altLang="en-US" dirty="0"/>
              <a:t>スライド教材のノートには以下の内容が記載されております。</a:t>
            </a:r>
            <a:endParaRPr kumimoji="1" lang="en-US" altLang="ja-JP" dirty="0"/>
          </a:p>
          <a:p>
            <a:r>
              <a:rPr kumimoji="1" lang="ja-JP" altLang="en-US" dirty="0"/>
              <a:t>・</a:t>
            </a:r>
            <a:r>
              <a:rPr kumimoji="1" lang="en-US" altLang="ja-JP" dirty="0"/>
              <a:t>【</a:t>
            </a:r>
            <a:r>
              <a:rPr kumimoji="1" lang="ja-JP" altLang="en-US" dirty="0"/>
              <a:t>導入時のポイント</a:t>
            </a:r>
            <a:r>
              <a:rPr kumimoji="1" lang="en-US" altLang="ja-JP" dirty="0"/>
              <a:t>】</a:t>
            </a:r>
            <a:r>
              <a:rPr kumimoji="1" lang="ja-JP" altLang="en-US" dirty="0"/>
              <a:t>または</a:t>
            </a:r>
            <a:r>
              <a:rPr kumimoji="1" lang="en-US" altLang="ja-JP" dirty="0"/>
              <a:t>【</a:t>
            </a:r>
            <a:r>
              <a:rPr kumimoji="1" lang="ja-JP" altLang="en-US" dirty="0"/>
              <a:t>ポイント</a:t>
            </a:r>
            <a:r>
              <a:rPr kumimoji="1" lang="en-US" altLang="ja-JP" dirty="0"/>
              <a:t>】</a:t>
            </a:r>
            <a:r>
              <a:rPr kumimoji="1" lang="ja-JP" altLang="en-US" dirty="0"/>
              <a:t>・・・導入時、またそのスライドでかならずふれるべきこと</a:t>
            </a:r>
            <a:endParaRPr kumimoji="1" lang="en-US" altLang="ja-JP" dirty="0"/>
          </a:p>
          <a:p>
            <a:r>
              <a:rPr kumimoji="1" lang="ja-JP" altLang="en-US" dirty="0"/>
              <a:t>・</a:t>
            </a:r>
            <a:r>
              <a:rPr kumimoji="1" lang="en-US" altLang="ja-JP" dirty="0"/>
              <a:t>【</a:t>
            </a:r>
            <a:r>
              <a:rPr kumimoji="1" lang="ja-JP" altLang="en-US" dirty="0"/>
              <a:t>進行のポイント</a:t>
            </a:r>
            <a:r>
              <a:rPr kumimoji="1" lang="en-US" altLang="ja-JP" dirty="0"/>
              <a:t>】</a:t>
            </a:r>
            <a:r>
              <a:rPr kumimoji="1" lang="ja-JP" altLang="en-US" dirty="0"/>
              <a:t>または</a:t>
            </a:r>
            <a:r>
              <a:rPr kumimoji="1" lang="en-US" altLang="ja-JP" dirty="0"/>
              <a:t>【</a:t>
            </a:r>
            <a:r>
              <a:rPr kumimoji="1" lang="ja-JP" altLang="en-US" dirty="0"/>
              <a:t>ポイント</a:t>
            </a:r>
            <a:r>
              <a:rPr kumimoji="1" lang="en-US" altLang="ja-JP" dirty="0"/>
              <a:t>】</a:t>
            </a:r>
            <a:r>
              <a:rPr kumimoji="1" lang="ja-JP" altLang="en-US" dirty="0"/>
              <a:t>・・・進行時、またそのスライドでかならずふれるべきこと</a:t>
            </a:r>
          </a:p>
          <a:p>
            <a:r>
              <a:rPr kumimoji="1" lang="ja-JP" altLang="en-US" dirty="0"/>
              <a:t>・</a:t>
            </a:r>
            <a:r>
              <a:rPr kumimoji="1" lang="en-US" altLang="ja-JP" dirty="0"/>
              <a:t>《</a:t>
            </a:r>
            <a:r>
              <a:rPr kumimoji="1" lang="ja-JP" altLang="en-US" dirty="0"/>
              <a:t>講師のセリフ例</a:t>
            </a:r>
            <a:r>
              <a:rPr kumimoji="1" lang="en-US" altLang="ja-JP" dirty="0"/>
              <a:t>》</a:t>
            </a:r>
            <a:r>
              <a:rPr kumimoji="1" lang="ja-JP" altLang="en-US" dirty="0"/>
              <a:t>・・・ポイントを踏まえて話す内容</a:t>
            </a:r>
          </a:p>
          <a:p>
            <a:r>
              <a:rPr kumimoji="1" lang="ja-JP" altLang="en-US" dirty="0"/>
              <a:t>・</a:t>
            </a:r>
            <a:r>
              <a:rPr kumimoji="1" lang="en-US" altLang="ja-JP" dirty="0"/>
              <a:t>&lt;</a:t>
            </a:r>
            <a:r>
              <a:rPr kumimoji="1" lang="ja-JP" altLang="en-US" dirty="0"/>
              <a:t>問いかけ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・・・児童に問いかける場面</a:t>
            </a:r>
          </a:p>
          <a:p>
            <a:r>
              <a:rPr kumimoji="1" lang="ja-JP" altLang="en-US" dirty="0"/>
              <a:t>・</a:t>
            </a:r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・・・アニメーション設定されたスライドを動かすときにクリックする。</a:t>
            </a:r>
          </a:p>
          <a:p>
            <a:endParaRPr kumimoji="1" lang="ja-JP" altLang="en-US" dirty="0"/>
          </a:p>
          <a:p>
            <a:r>
              <a:rPr kumimoji="1" lang="en-US" altLang="ja-JP" dirty="0"/>
              <a:t>※</a:t>
            </a:r>
            <a:r>
              <a:rPr kumimoji="1" lang="ja-JP" altLang="en-US" dirty="0"/>
              <a:t>ポイントさえ押さえていれば、話し方、問いかけの場面などは、講師の判断で変化させてかまいません。</a:t>
            </a:r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バージョン</a:t>
            </a:r>
            <a:r>
              <a:rPr kumimoji="1" lang="en-US" altLang="ja-JP" dirty="0"/>
              <a:t>】</a:t>
            </a:r>
          </a:p>
          <a:p>
            <a:r>
              <a:rPr kumimoji="1" lang="en-US" altLang="ja-JP" dirty="0"/>
              <a:t>20190830_ver1</a:t>
            </a:r>
          </a:p>
          <a:p>
            <a:endParaRPr kumimoji="1" lang="ja-JP" altLang="en-US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ポイント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・自己紹介</a:t>
            </a:r>
          </a:p>
          <a:p>
            <a:r>
              <a:rPr kumimoji="1" lang="ja-JP" altLang="en-US" dirty="0"/>
              <a:t>・今日の講座の内容</a:t>
            </a:r>
          </a:p>
          <a:p>
            <a:endParaRPr kumimoji="1" lang="ja-JP" altLang="en-US" dirty="0"/>
          </a:p>
          <a:p>
            <a:r>
              <a:rPr kumimoji="1" lang="en-US" altLang="ja-JP" dirty="0"/>
              <a:t>《</a:t>
            </a:r>
            <a:r>
              <a:rPr kumimoji="1" lang="ja-JP" altLang="en-US" dirty="0"/>
              <a:t>講師のセリフ例</a:t>
            </a:r>
            <a:r>
              <a:rPr kumimoji="1" lang="en-US" altLang="ja-JP" dirty="0"/>
              <a:t>》</a:t>
            </a:r>
          </a:p>
          <a:p>
            <a:r>
              <a:rPr kumimoji="1" lang="ja-JP" altLang="en-US" dirty="0"/>
              <a:t>はじめまして。</a:t>
            </a:r>
          </a:p>
          <a:p>
            <a:r>
              <a:rPr kumimoji="1" lang="ja-JP" altLang="en-US" dirty="0"/>
              <a:t>私は</a:t>
            </a:r>
            <a:r>
              <a:rPr kumimoji="1" lang="en-US" altLang="ja-JP" dirty="0"/>
              <a:t>IPA</a:t>
            </a:r>
            <a:r>
              <a:rPr kumimoji="1" lang="ja-JP" altLang="en-US" dirty="0"/>
              <a:t>インターネット安全教室の講師を務めます</a:t>
            </a:r>
          </a:p>
          <a:p>
            <a:r>
              <a:rPr kumimoji="1" lang="ja-JP" altLang="en-US" dirty="0"/>
              <a:t>△△△の○○です。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今日はネットリテラシー、情報モラル、情報セキュリティについて、</a:t>
            </a:r>
            <a:endParaRPr kumimoji="1" lang="en-US" altLang="ja-JP" dirty="0"/>
          </a:p>
          <a:p>
            <a:r>
              <a:rPr kumimoji="1" lang="ja-JP" altLang="en-US" dirty="0"/>
              <a:t>共に学び、考える、インターネット安全教室を行います。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今日、ここに集まった仲間と一緒に「考える」、そんな教室にしたいと思います。</a:t>
            </a:r>
            <a:endParaRPr kumimoji="1" lang="en-US" altLang="ja-JP" dirty="0"/>
          </a:p>
          <a:p>
            <a:r>
              <a:rPr kumimoji="1" lang="ja-JP" altLang="en-US" dirty="0"/>
              <a:t>よろしくお願いします。</a:t>
            </a:r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6108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36663" y="1273175"/>
            <a:ext cx="4579937" cy="34353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ポイント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スライド内容</a:t>
            </a:r>
          </a:p>
          <a:p>
            <a:endParaRPr kumimoji="1" lang="ja-JP" altLang="en-US" dirty="0"/>
          </a:p>
          <a:p>
            <a:r>
              <a:rPr kumimoji="1" lang="en-US" altLang="ja-JP" dirty="0"/>
              <a:t>《</a:t>
            </a:r>
            <a:r>
              <a:rPr kumimoji="1" lang="ja-JP" altLang="en-US" dirty="0"/>
              <a:t>講師のセリフ例</a:t>
            </a:r>
            <a:r>
              <a:rPr kumimoji="1" lang="en-US" altLang="ja-JP" dirty="0"/>
              <a:t>》</a:t>
            </a:r>
          </a:p>
          <a:p>
            <a:r>
              <a:rPr kumimoji="1" lang="ja-JP" altLang="en-US" dirty="0"/>
              <a:t>今日はみなさんと一緒にモラルやセキュリティを学んで、</a:t>
            </a:r>
          </a:p>
          <a:p>
            <a:r>
              <a:rPr kumimoji="1" lang="ja-JP" altLang="en-US" dirty="0"/>
              <a:t>安全にインターネットを使う方法を考えていきましょう。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※</a:t>
            </a:r>
            <a:r>
              <a:rPr kumimoji="1" lang="ja-JP" altLang="en-US" dirty="0"/>
              <a:t>学年、年齢に合わせて使用してください。</a:t>
            </a:r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1539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テーマ　対象</a:t>
            </a:r>
            <a:endParaRPr kumimoji="1" lang="en-US" altLang="ja-JP" dirty="0"/>
          </a:p>
          <a:p>
            <a:r>
              <a:rPr kumimoji="1" lang="en-US" altLang="ja-JP" dirty="0"/>
              <a:t>※</a:t>
            </a:r>
            <a:r>
              <a:rPr kumimoji="1" lang="ja-JP" altLang="en-US" dirty="0"/>
              <a:t>使用時は非表示</a:t>
            </a:r>
          </a:p>
        </p:txBody>
      </p:sp>
    </p:spTree>
    <p:extLst>
      <p:ext uri="{BB962C8B-B14F-4D97-AF65-F5344CB8AC3E}">
        <p14:creationId xmlns:p14="http://schemas.microsoft.com/office/powerpoint/2010/main" val="3152452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ポイント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アイスブレイク　全体の緊張をほぐし、これから始まる教室の内容を伝える。</a:t>
            </a:r>
            <a:endParaRPr kumimoji="1" lang="en-US" altLang="ja-JP" dirty="0"/>
          </a:p>
          <a:p>
            <a:r>
              <a:rPr kumimoji="1" lang="en-US" altLang="ja-JP" dirty="0"/>
              <a:t>YES</a:t>
            </a:r>
            <a:r>
              <a:rPr kumimoji="1" lang="ja-JP" altLang="en-US" dirty="0"/>
              <a:t>　</a:t>
            </a:r>
            <a:r>
              <a:rPr kumimoji="1" lang="en-US" altLang="ja-JP" dirty="0"/>
              <a:t>NO</a:t>
            </a:r>
            <a:r>
              <a:rPr kumimoji="1" lang="ja-JP" altLang="en-US" dirty="0"/>
              <a:t>で挙手を求めたり、隣の人と</a:t>
            </a:r>
            <a:r>
              <a:rPr kumimoji="1" lang="ja-JP" altLang="en-US" dirty="0" smtClean="0"/>
              <a:t>話したりするなど</a:t>
            </a:r>
            <a:r>
              <a:rPr kumimoji="1" lang="ja-JP" altLang="en-US" dirty="0"/>
              <a:t>、参加者に動きを出し、緊張をほぐすことができる。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・インターネットってなんだろう</a:t>
            </a:r>
            <a:endParaRPr kumimoji="1" lang="en-US" altLang="ja-JP" dirty="0"/>
          </a:p>
          <a:p>
            <a:r>
              <a:rPr kumimoji="1" lang="ja-JP" altLang="en-US" dirty="0"/>
              <a:t>日常的に利用しているインターネット、ネットとはなにか？</a:t>
            </a:r>
            <a:endParaRPr kumimoji="1" lang="en-US" altLang="ja-JP" dirty="0"/>
          </a:p>
          <a:p>
            <a:r>
              <a:rPr kumimoji="1" lang="ja-JP" altLang="en-US" dirty="0"/>
              <a:t>あらためて考えてみる。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  <a:p>
            <a:r>
              <a:rPr kumimoji="1" lang="ja-JP" altLang="en-US" dirty="0"/>
              <a:t>小学校１～３年</a:t>
            </a:r>
            <a:endParaRPr kumimoji="1" lang="en-US" altLang="ja-JP" dirty="0"/>
          </a:p>
          <a:p>
            <a:r>
              <a:rPr kumimoji="1" lang="en-US" altLang="ja-JP" dirty="0"/>
              <a:t>《</a:t>
            </a:r>
            <a:r>
              <a:rPr kumimoji="1" lang="ja-JP" altLang="en-US" dirty="0"/>
              <a:t>講師のセリフ例</a:t>
            </a:r>
            <a:r>
              <a:rPr kumimoji="1" lang="en-US" altLang="ja-JP" dirty="0"/>
              <a:t>》</a:t>
            </a:r>
          </a:p>
          <a:p>
            <a:r>
              <a:rPr kumimoji="1" lang="ja-JP" altLang="en-US" dirty="0"/>
              <a:t>みなさんはインターネットということばは聞いたことがありますか？</a:t>
            </a:r>
            <a:endParaRPr kumimoji="1" lang="en-US" altLang="ja-JP" dirty="0"/>
          </a:p>
          <a:p>
            <a:r>
              <a:rPr kumimoji="1" lang="ja-JP" altLang="en-US" dirty="0"/>
              <a:t>インターネット、使ったことはありますか？</a:t>
            </a:r>
            <a:endParaRPr kumimoji="1" lang="en-US" altLang="ja-JP" dirty="0"/>
          </a:p>
          <a:p>
            <a:r>
              <a:rPr kumimoji="1" lang="ja-JP" altLang="en-US" dirty="0"/>
              <a:t>使ってる人もいるみたいですね。</a:t>
            </a:r>
            <a:endParaRPr kumimoji="1" lang="en-US" altLang="ja-JP" dirty="0"/>
          </a:p>
          <a:p>
            <a:r>
              <a:rPr kumimoji="1" lang="ja-JP" altLang="en-US" dirty="0"/>
              <a:t>＜クリック＞</a:t>
            </a:r>
            <a:endParaRPr kumimoji="1" lang="en-US" altLang="ja-JP" dirty="0"/>
          </a:p>
          <a:p>
            <a:r>
              <a:rPr kumimoji="1" lang="ja-JP" altLang="en-US" dirty="0" smtClean="0"/>
              <a:t>情報を伝え合うためにコンピュータなどの情報機器同士がつながっていることを</a:t>
            </a:r>
            <a:endParaRPr kumimoji="1" lang="en-US" altLang="ja-JP" dirty="0" smtClean="0"/>
          </a:p>
          <a:p>
            <a:r>
              <a:rPr kumimoji="1" lang="ja-JP" altLang="en-US" dirty="0" smtClean="0"/>
              <a:t>ネットワークといいます。このネットワークが世界中にいっぱいあって、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それが全部つながっているのがインターネットとよばれます。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小学校</a:t>
            </a:r>
            <a:r>
              <a:rPr kumimoji="1" lang="en-US" altLang="ja-JP" dirty="0"/>
              <a:t>4</a:t>
            </a:r>
            <a:r>
              <a:rPr kumimoji="1" lang="ja-JP" altLang="en-US" dirty="0"/>
              <a:t>年生～</a:t>
            </a:r>
            <a:endParaRPr kumimoji="1" lang="en-US" altLang="ja-JP" dirty="0"/>
          </a:p>
          <a:p>
            <a:r>
              <a:rPr kumimoji="1" lang="en-US" altLang="ja-JP" dirty="0"/>
              <a:t>《</a:t>
            </a:r>
            <a:r>
              <a:rPr kumimoji="1" lang="ja-JP" altLang="en-US" dirty="0"/>
              <a:t>講師のセリフ例</a:t>
            </a:r>
            <a:r>
              <a:rPr kumimoji="1" lang="en-US" altLang="ja-JP" dirty="0"/>
              <a:t>》</a:t>
            </a:r>
          </a:p>
          <a:p>
            <a:r>
              <a:rPr kumimoji="1" lang="ja-JP" altLang="en-US" dirty="0"/>
              <a:t>さて、今日はインターネットとのつきあい方を考えていきますが、</a:t>
            </a:r>
            <a:endParaRPr kumimoji="1" lang="en-US" altLang="ja-JP" dirty="0"/>
          </a:p>
          <a:p>
            <a:r>
              <a:rPr kumimoji="1" lang="ja-JP" altLang="en-US" dirty="0"/>
              <a:t>みなさんは「インターネット」ってなにか？説明できますか？</a:t>
            </a:r>
            <a:endParaRPr kumimoji="1" lang="en-US" altLang="ja-JP" dirty="0"/>
          </a:p>
          <a:p>
            <a:r>
              <a:rPr kumimoji="1" lang="ja-JP" altLang="en-US" dirty="0"/>
              <a:t>お隣の人と少し話をしてみましょう。</a:t>
            </a:r>
            <a:endParaRPr kumimoji="1" lang="en-US" altLang="ja-JP" dirty="0"/>
          </a:p>
          <a:p>
            <a:r>
              <a:rPr kumimoji="1" lang="ja-JP" altLang="en-US" dirty="0"/>
              <a:t>＜クリック＞</a:t>
            </a:r>
          </a:p>
          <a:p>
            <a:r>
              <a:rPr kumimoji="1" lang="ja-JP" altLang="en-US" dirty="0"/>
              <a:t>インターネットは少し難しい言葉になりますが、情報伝達のためのコンピュータどうしがつながっている</a:t>
            </a:r>
          </a:p>
          <a:p>
            <a:r>
              <a:rPr kumimoji="1" lang="ja-JP" altLang="en-US" dirty="0"/>
              <a:t>ネットワークのしくみのことです。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09303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ポイント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アイスブレイク　全体の緊張をほぐし、これから始まる教室の内容を伝える。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・インターネットにつながるもの</a:t>
            </a:r>
            <a:endParaRPr kumimoji="1" lang="en-US" altLang="ja-JP" dirty="0"/>
          </a:p>
          <a:p>
            <a:r>
              <a:rPr kumimoji="1" lang="ja-JP" altLang="en-US" dirty="0"/>
              <a:t>情報通信機器</a:t>
            </a:r>
            <a:r>
              <a:rPr kumimoji="1" lang="en-US" altLang="ja-JP" dirty="0"/>
              <a:t>(ICT</a:t>
            </a:r>
            <a:r>
              <a:rPr kumimoji="1" lang="ja-JP" altLang="en-US" dirty="0"/>
              <a:t>機器）について考える。</a:t>
            </a:r>
          </a:p>
          <a:p>
            <a:endParaRPr kumimoji="1" lang="ja-JP" altLang="en-US" dirty="0"/>
          </a:p>
          <a:p>
            <a:r>
              <a:rPr kumimoji="1" lang="en-US" altLang="ja-JP" dirty="0"/>
              <a:t>《</a:t>
            </a:r>
            <a:r>
              <a:rPr kumimoji="1" lang="ja-JP" altLang="en-US" dirty="0"/>
              <a:t>講師のセリフ例</a:t>
            </a:r>
            <a:r>
              <a:rPr kumimoji="1" lang="en-US" altLang="ja-JP" dirty="0"/>
              <a:t>》</a:t>
            </a:r>
          </a:p>
          <a:p>
            <a:r>
              <a:rPr kumimoji="1" lang="ja-JP" altLang="en-US" dirty="0"/>
              <a:t>インターネットを使ったことがある人もいましたが、ではネットにつながるもの</a:t>
            </a:r>
            <a:r>
              <a:rPr kumimoji="1" lang="en-US" altLang="ja-JP" dirty="0"/>
              <a:t>(</a:t>
            </a:r>
            <a:r>
              <a:rPr kumimoji="1" lang="ja-JP" altLang="en-US" dirty="0"/>
              <a:t>機械、機器）って</a:t>
            </a:r>
            <a:endParaRPr kumimoji="1" lang="en-US" altLang="ja-JP" dirty="0"/>
          </a:p>
          <a:p>
            <a:r>
              <a:rPr kumimoji="1" lang="ja-JP" altLang="en-US" dirty="0"/>
              <a:t>どんなものがありますか？</a:t>
            </a:r>
            <a:endParaRPr kumimoji="1" lang="en-US" altLang="ja-JP" dirty="0"/>
          </a:p>
          <a:p>
            <a:r>
              <a:rPr kumimoji="1" lang="en-US" altLang="ja-JP" dirty="0"/>
              <a:t>※</a:t>
            </a:r>
            <a:r>
              <a:rPr kumimoji="1" lang="ja-JP" altLang="en-US" dirty="0"/>
              <a:t>講師の手持ちのスマートフォンなどをヒントで示すとよい。</a:t>
            </a:r>
            <a:endParaRPr kumimoji="1" lang="en-US" altLang="ja-JP" dirty="0"/>
          </a:p>
          <a:p>
            <a:r>
              <a:rPr kumimoji="1" lang="ja-JP" altLang="en-US" dirty="0"/>
              <a:t>＜クリック＞</a:t>
            </a:r>
            <a:endParaRPr kumimoji="1" lang="en-US" altLang="ja-JP" dirty="0"/>
          </a:p>
          <a:p>
            <a:r>
              <a:rPr kumimoji="1" lang="ja-JP" altLang="en-US" dirty="0"/>
              <a:t>そうですね。このようにたくさんの機械、機器がネットにつながってます。使ったことがある人もいると思います。</a:t>
            </a:r>
            <a:endParaRPr kumimoji="1" lang="en-US" altLang="ja-JP" dirty="0"/>
          </a:p>
          <a:p>
            <a:r>
              <a:rPr kumimoji="1" lang="ja-JP" altLang="en-US" dirty="0"/>
              <a:t>使ったことがない人も、きっとこれから触れることもあると思いますので、一緒に考えてくださいね。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23902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236663" y="1273175"/>
            <a:ext cx="4579937" cy="34353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ポイント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インターネットまたそれにつながる機器でできることの確認。</a:t>
            </a:r>
            <a:endParaRPr kumimoji="1" lang="en-US" altLang="ja-JP" dirty="0"/>
          </a:p>
          <a:p>
            <a:r>
              <a:rPr kumimoji="1" lang="ja-JP" altLang="en-US" dirty="0"/>
              <a:t>参加者に発言を促し、アイスブレイクを行う。</a:t>
            </a:r>
            <a:endParaRPr kumimoji="1" lang="en-US" altLang="ja-JP" dirty="0"/>
          </a:p>
          <a:p>
            <a:r>
              <a:rPr kumimoji="1" lang="ja-JP" altLang="en-US" dirty="0"/>
              <a:t>ゲーム、動画、検索、また</a:t>
            </a:r>
            <a:r>
              <a:rPr kumimoji="1" lang="en-US" altLang="ja-JP" dirty="0"/>
              <a:t>SNS</a:t>
            </a:r>
            <a:r>
              <a:rPr kumimoji="1" lang="ja-JP" altLang="en-US" dirty="0"/>
              <a:t>特にトークアプリなどは必ず確認する。</a:t>
            </a:r>
            <a:endParaRPr kumimoji="1" lang="en-US" altLang="ja-JP" dirty="0"/>
          </a:p>
          <a:p>
            <a:endParaRPr kumimoji="1" lang="en-US" altLang="ja-JP" dirty="0"/>
          </a:p>
          <a:p>
            <a:pPr defTabSz="984717">
              <a:defRPr/>
            </a:pPr>
            <a:r>
              <a:rPr lang="en-US" altLang="ja-JP" sz="1300" dirty="0">
                <a:solidFill>
                  <a:prstClr val="black"/>
                </a:solidFill>
              </a:rPr>
              <a:t>《</a:t>
            </a:r>
            <a:r>
              <a:rPr lang="ja-JP" altLang="en-US" sz="1300" dirty="0">
                <a:solidFill>
                  <a:prstClr val="black"/>
                </a:solidFill>
              </a:rPr>
              <a:t>講師のセリフ例</a:t>
            </a:r>
            <a:r>
              <a:rPr lang="en-US" altLang="ja-JP" sz="1300" dirty="0">
                <a:solidFill>
                  <a:prstClr val="black"/>
                </a:solidFill>
              </a:rPr>
              <a:t>》</a:t>
            </a:r>
          </a:p>
          <a:p>
            <a:r>
              <a:rPr kumimoji="1" lang="en-US" altLang="ja-JP" dirty="0"/>
              <a:t>&lt;</a:t>
            </a:r>
            <a:r>
              <a:rPr kumimoji="1" lang="ja-JP" altLang="en-US" dirty="0"/>
              <a:t>問いかけ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では、ゲーム機、スマホ、タブレットなどで何ができますか？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ありがとうございます！そうですね。</a:t>
            </a:r>
            <a:endParaRPr kumimoji="1" lang="en-US" altLang="ja-JP" dirty="0"/>
          </a:p>
          <a:p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・おや、これはトークアプリかな？遠くの人とも連絡がとれますね。</a:t>
            </a:r>
            <a:endParaRPr kumimoji="1" lang="en-US" altLang="ja-JP" dirty="0"/>
          </a:p>
          <a:p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・これは写真を</a:t>
            </a:r>
            <a:r>
              <a:rPr kumimoji="1" lang="ja-JP" altLang="en-US" dirty="0" smtClean="0"/>
              <a:t>撮っています</a:t>
            </a:r>
            <a:r>
              <a:rPr kumimoji="1" lang="ja-JP" altLang="en-US" dirty="0"/>
              <a:t>ね。そしてその写真を</a:t>
            </a:r>
            <a:r>
              <a:rPr kumimoji="1" lang="ja-JP" altLang="en-US" dirty="0" smtClean="0"/>
              <a:t>インターネットで公開すること</a:t>
            </a:r>
            <a:r>
              <a:rPr kumimoji="1" lang="ja-JP" altLang="en-US" dirty="0"/>
              <a:t>もできます。</a:t>
            </a:r>
            <a:endParaRPr kumimoji="1" lang="en-US" altLang="ja-JP" dirty="0"/>
          </a:p>
          <a:p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・もちろん、ゲームもできます。今はオンラインで目の前にいない人とも一緒にゲームもできてしまいます。</a:t>
            </a:r>
            <a:endParaRPr kumimoji="1" lang="en-US" altLang="ja-JP" dirty="0"/>
          </a:p>
          <a:p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・これは勉強しているのかな？調べもの、検索にも使えますね。</a:t>
            </a:r>
            <a:endParaRPr kumimoji="1" lang="en-US" altLang="ja-JP" dirty="0"/>
          </a:p>
          <a:p>
            <a:r>
              <a:rPr kumimoji="1" lang="ja-JP" altLang="en-US" dirty="0"/>
              <a:t>それから、そうです。動画も見ることができますね！</a:t>
            </a:r>
            <a:endParaRPr kumimoji="1" lang="en-US" altLang="ja-JP" dirty="0"/>
          </a:p>
          <a:p>
            <a:r>
              <a:rPr kumimoji="1" lang="en-US" altLang="ja-JP" dirty="0"/>
              <a:t>&lt;</a:t>
            </a:r>
            <a:r>
              <a:rPr kumimoji="1" lang="ja-JP" altLang="en-US" dirty="0"/>
              <a:t>問いかけ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動画見ている人はいますか？</a:t>
            </a:r>
            <a:r>
              <a:rPr kumimoji="1" lang="en-US" altLang="ja-JP" dirty="0"/>
              <a:t>~</a:t>
            </a:r>
            <a:r>
              <a:rPr kumimoji="1" lang="ja-JP" altLang="en-US" dirty="0"/>
              <a:t>挙手∼</a:t>
            </a:r>
            <a:endParaRPr kumimoji="1" lang="en-US" altLang="ja-JP" dirty="0"/>
          </a:p>
          <a:p>
            <a:r>
              <a:rPr kumimoji="1" lang="en-US" altLang="ja-JP" dirty="0"/>
              <a:t>&lt;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・・・アニメーション設定されたスライドを動かすときにクリックする。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※</a:t>
            </a:r>
            <a:r>
              <a:rPr kumimoji="1" lang="ja-JP" altLang="en-US" dirty="0"/>
              <a:t>ゲーム、動画、トークアプリなどは参加者から発言してもらいたい。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10734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36663" y="1273175"/>
            <a:ext cx="4579937" cy="34353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ポイント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インターネットは私たちの生活を豊かにする技術</a:t>
            </a:r>
          </a:p>
          <a:p>
            <a:r>
              <a:rPr kumimoji="1" lang="ja-JP" altLang="en-US" dirty="0"/>
              <a:t>みんなが利用するものだからこそ、正しい知識と対策によって、安心して便利な</a:t>
            </a:r>
          </a:p>
          <a:p>
            <a:r>
              <a:rPr kumimoji="1" lang="ja-JP" altLang="en-US" dirty="0"/>
              <a:t>インターネットを活用しよう！</a:t>
            </a:r>
          </a:p>
          <a:p>
            <a:endParaRPr kumimoji="1" lang="ja-JP" altLang="en-US" dirty="0"/>
          </a:p>
          <a:p>
            <a:r>
              <a:rPr kumimoji="1" lang="en-US" altLang="ja-JP" dirty="0"/>
              <a:t>《</a:t>
            </a:r>
            <a:r>
              <a:rPr kumimoji="1" lang="ja-JP" altLang="en-US" dirty="0"/>
              <a:t>講師のセリフ例</a:t>
            </a:r>
            <a:r>
              <a:rPr kumimoji="1" lang="en-US" altLang="ja-JP" dirty="0"/>
              <a:t>》</a:t>
            </a:r>
          </a:p>
          <a:p>
            <a:r>
              <a:rPr kumimoji="1" lang="ja-JP" altLang="en-US" dirty="0"/>
              <a:t>私たちはインターネット、そしてネットにつながるパソコンやスマホ、ゲーム機を日常的に</a:t>
            </a:r>
          </a:p>
          <a:p>
            <a:r>
              <a:rPr kumimoji="1" lang="ja-JP" altLang="en-US" dirty="0"/>
              <a:t>使っています。ネットがないと困る、という人も多いかもしれません。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そう、インターネットは私たちの生活を豊かにする技術です。</a:t>
            </a:r>
          </a:p>
          <a:p>
            <a:r>
              <a:rPr kumimoji="1" lang="ja-JP" altLang="en-US" dirty="0"/>
              <a:t>でも＜クリック＞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A1EBF-2035-4A76-8B21-84C5FC343FEE}" type="slidenum">
              <a:rPr lang="ja-JP" altLang="en-US" smtClean="0">
                <a:solidFill>
                  <a:prstClr val="black"/>
                </a:solidFill>
              </a:rPr>
              <a:pPr/>
              <a:t>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535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36663" y="1273175"/>
            <a:ext cx="4579937" cy="34353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ポイント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インターネットは私たちの生活を豊かにする技術</a:t>
            </a:r>
          </a:p>
          <a:p>
            <a:r>
              <a:rPr kumimoji="1" lang="ja-JP" altLang="en-US" dirty="0"/>
              <a:t>みんなが利用するものだからこそ、正しい知識と対策によって、安心して便利な</a:t>
            </a:r>
          </a:p>
          <a:p>
            <a:r>
              <a:rPr kumimoji="1" lang="ja-JP" altLang="en-US" dirty="0"/>
              <a:t>インターネットを活用しよう！</a:t>
            </a:r>
          </a:p>
          <a:p>
            <a:endParaRPr kumimoji="1" lang="ja-JP" altLang="en-US" dirty="0"/>
          </a:p>
          <a:p>
            <a:r>
              <a:rPr kumimoji="1" lang="en-US" altLang="ja-JP" dirty="0"/>
              <a:t>《</a:t>
            </a:r>
            <a:r>
              <a:rPr kumimoji="1" lang="ja-JP" altLang="en-US" dirty="0"/>
              <a:t>講師のセリフ例</a:t>
            </a:r>
            <a:r>
              <a:rPr kumimoji="1" lang="en-US" altLang="ja-JP" dirty="0"/>
              <a:t>》</a:t>
            </a:r>
          </a:p>
          <a:p>
            <a:r>
              <a:rPr kumimoji="1" lang="ja-JP" altLang="en-US" dirty="0"/>
              <a:t>使い方を間違えたり、知識が足りないと、危ない目にあったり、悲しい思いをしたり、</a:t>
            </a:r>
            <a:endParaRPr kumimoji="1" lang="en-US" altLang="ja-JP" dirty="0"/>
          </a:p>
          <a:p>
            <a:r>
              <a:rPr kumimoji="1" lang="ja-JP" altLang="en-US" dirty="0"/>
              <a:t>使い過ぎて生活を乱してしまうかもしれません。</a:t>
            </a:r>
            <a:endParaRPr kumimoji="1" lang="en-US" altLang="ja-JP" dirty="0"/>
          </a:p>
          <a:p>
            <a:r>
              <a:rPr kumimoji="1" lang="ja-JP" altLang="en-US" dirty="0"/>
              <a:t>正しい知識と対策をしって、安心して便利にインターネットを活用したいですね。</a:t>
            </a:r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A1EBF-2035-4A76-8B21-84C5FC343FEE}" type="slidenum">
              <a:rPr lang="ja-JP" altLang="en-US">
                <a:solidFill>
                  <a:prstClr val="black"/>
                </a:solidFill>
              </a:rPr>
              <a:pPr/>
              <a:t>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634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36663" y="1273175"/>
            <a:ext cx="4579937" cy="34353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ポイント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スライド内容</a:t>
            </a:r>
            <a:endParaRPr kumimoji="1" lang="en-US" altLang="ja-JP" dirty="0"/>
          </a:p>
          <a:p>
            <a:endParaRPr kumimoji="1" lang="ja-JP" altLang="en-US" dirty="0"/>
          </a:p>
          <a:p>
            <a:r>
              <a:rPr kumimoji="1" lang="en-US" altLang="ja-JP" dirty="0"/>
              <a:t>《</a:t>
            </a:r>
            <a:r>
              <a:rPr kumimoji="1" lang="ja-JP" altLang="en-US" dirty="0"/>
              <a:t>講師のセリフ例</a:t>
            </a:r>
            <a:r>
              <a:rPr kumimoji="1" lang="en-US" altLang="ja-JP" dirty="0"/>
              <a:t>》</a:t>
            </a:r>
          </a:p>
          <a:p>
            <a:r>
              <a:rPr kumimoji="1" lang="ja-JP" altLang="en-US" dirty="0"/>
              <a:t>今日はみなさんと一緒にモラルやセキュリティを学んで、</a:t>
            </a:r>
            <a:endParaRPr kumimoji="1" lang="en-US" altLang="ja-JP" dirty="0"/>
          </a:p>
          <a:p>
            <a:r>
              <a:rPr kumimoji="1" lang="ja-JP" altLang="en-US" dirty="0"/>
              <a:t>安全にインターネットを使いましょう。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※</a:t>
            </a:r>
            <a:r>
              <a:rPr kumimoji="1" lang="ja-JP" altLang="en-US" dirty="0"/>
              <a:t>学年、年齢に合わせて使用してください。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89529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36663" y="1273175"/>
            <a:ext cx="4579937" cy="34353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ポイント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スライド内容</a:t>
            </a:r>
          </a:p>
          <a:p>
            <a:endParaRPr kumimoji="1" lang="ja-JP" altLang="en-US" dirty="0"/>
          </a:p>
          <a:p>
            <a:r>
              <a:rPr kumimoji="1" lang="en-US" altLang="ja-JP" dirty="0"/>
              <a:t>《</a:t>
            </a:r>
            <a:r>
              <a:rPr kumimoji="1" lang="ja-JP" altLang="en-US" dirty="0"/>
              <a:t>講師のセリフ例</a:t>
            </a:r>
            <a:r>
              <a:rPr kumimoji="1" lang="en-US" altLang="ja-JP" dirty="0"/>
              <a:t>》</a:t>
            </a:r>
          </a:p>
          <a:p>
            <a:r>
              <a:rPr kumimoji="1" lang="ja-JP" altLang="en-US" dirty="0"/>
              <a:t>今日はみなさんと一緒にモラルやセキュリティを学んで、</a:t>
            </a:r>
          </a:p>
          <a:p>
            <a:r>
              <a:rPr kumimoji="1" lang="ja-JP" altLang="en-US" dirty="0"/>
              <a:t>安全にインターネットを使う方法を考えていきましょう。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※</a:t>
            </a:r>
            <a:r>
              <a:rPr kumimoji="1" lang="ja-JP" altLang="en-US" dirty="0"/>
              <a:t>学年、年齢に合わせて使用してください。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4962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>
            <a:spLocks/>
          </p:cNvSpPr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606798 w 9144000"/>
              <a:gd name="connsiteY5" fmla="*/ 729000 h 6858000"/>
              <a:gd name="connsiteX6" fmla="*/ 606798 w 9144000"/>
              <a:gd name="connsiteY6" fmla="*/ 6129000 h 6858000"/>
              <a:gd name="connsiteX7" fmla="*/ 8537201 w 9144000"/>
              <a:gd name="connsiteY7" fmla="*/ 6129000 h 6858000"/>
              <a:gd name="connsiteX8" fmla="*/ 8537201 w 9144000"/>
              <a:gd name="connsiteY8" fmla="*/ 729000 h 6858000"/>
              <a:gd name="connsiteX9" fmla="*/ 606798 w 9144000"/>
              <a:gd name="connsiteY9" fmla="*/ 7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606798" y="729000"/>
                </a:moveTo>
                <a:lnTo>
                  <a:pt x="606798" y="6129000"/>
                </a:lnTo>
                <a:lnTo>
                  <a:pt x="8537201" y="6129000"/>
                </a:lnTo>
                <a:lnTo>
                  <a:pt x="8537201" y="729000"/>
                </a:lnTo>
                <a:lnTo>
                  <a:pt x="606798" y="729000"/>
                </a:lnTo>
                <a:close/>
              </a:path>
            </a:pathLst>
          </a:custGeom>
          <a:solidFill>
            <a:srgbClr val="ED7D31"/>
          </a:solidFill>
          <a:ln w="76200">
            <a:solidFill>
              <a:srgbClr val="ED7D3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6798" y="799434"/>
            <a:ext cx="7930403" cy="5314149"/>
          </a:xfrm>
          <a:noFill/>
          <a:ln w="76200">
            <a:noFill/>
          </a:ln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309" y="4799328"/>
            <a:ext cx="2407282" cy="135768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51" y="6228051"/>
            <a:ext cx="915198" cy="515481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825531"/>
            <a:ext cx="3232150" cy="1345286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557485" y="6142499"/>
            <a:ext cx="4619918" cy="748620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ja-JP" altLang="en-US" dirty="0"/>
              <a:t>マスター テキストの書式設定</a:t>
            </a:r>
            <a:endParaRPr lang="en-US" dirty="0"/>
          </a:p>
        </p:txBody>
      </p:sp>
      <p:sp>
        <p:nvSpPr>
          <p:cNvPr id="10" name="テキスト ボックス 9"/>
          <p:cNvSpPr txBox="1"/>
          <p:nvPr userDrawn="1"/>
        </p:nvSpPr>
        <p:spPr>
          <a:xfrm>
            <a:off x="1041131" y="6250613"/>
            <a:ext cx="2639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試行版</a:t>
            </a: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900" dirty="0" smtClean="0">
                <a:solidFill>
                  <a:schemeClr val="tx1"/>
                </a:solidFill>
              </a:rPr>
              <a:t>©2019</a:t>
            </a:r>
            <a:r>
              <a:rPr lang="ja-JP" altLang="en-US" sz="900" dirty="0" smtClean="0">
                <a:solidFill>
                  <a:schemeClr val="tx1"/>
                </a:solidFill>
              </a:rPr>
              <a:t>教育ネット</a:t>
            </a:r>
            <a:endParaRPr lang="en-US" altLang="ja-JP" sz="9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050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D90D8-D151-455B-8A19-D96C10F24CC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91440" y="304800"/>
            <a:ext cx="8976360" cy="91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94" y="369701"/>
            <a:ext cx="987588" cy="121177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7886701" cy="4351338"/>
          </a:xfrm>
        </p:spPr>
        <p:txBody>
          <a:bodyPr/>
          <a:lstStyle>
            <a:lvl1pPr marL="0" indent="0">
              <a:buNone/>
              <a:defRPr sz="3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1109382" y="450475"/>
            <a:ext cx="7958418" cy="703823"/>
          </a:xfrm>
        </p:spPr>
        <p:txBody>
          <a:bodyPr>
            <a:noAutofit/>
          </a:bodyPr>
          <a:lstStyle>
            <a:lvl1pPr>
              <a:defRPr sz="4400" b="1">
                <a:latin typeface="+mj-ea"/>
                <a:ea typeface="+mj-ea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99599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ユーザー設定レイアウト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D90D8-D151-455B-8A19-D96C10F24CC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91440" y="304800"/>
            <a:ext cx="8976360" cy="914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776" y="357313"/>
            <a:ext cx="1219531" cy="116509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7886701" cy="4351338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161364" y="345516"/>
            <a:ext cx="7958418" cy="784598"/>
          </a:xfrm>
        </p:spPr>
        <p:txBody>
          <a:bodyPr>
            <a:noAutofit/>
          </a:bodyPr>
          <a:lstStyle>
            <a:lvl1pPr>
              <a:defRPr sz="4400" b="1">
                <a:latin typeface="+mj-ea"/>
                <a:ea typeface="+mj-ea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82083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73105" y="6420745"/>
            <a:ext cx="2057400" cy="365125"/>
          </a:xfrm>
        </p:spPr>
        <p:txBody>
          <a:bodyPr/>
          <a:lstStyle/>
          <a:p>
            <a:fld id="{E94D90D8-D151-455B-8A19-D96C10F24CC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714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>
            <a:spLocks/>
          </p:cNvSpPr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606798 w 9144000"/>
              <a:gd name="connsiteY5" fmla="*/ 729000 h 6858000"/>
              <a:gd name="connsiteX6" fmla="*/ 606798 w 9144000"/>
              <a:gd name="connsiteY6" fmla="*/ 6129000 h 6858000"/>
              <a:gd name="connsiteX7" fmla="*/ 8537201 w 9144000"/>
              <a:gd name="connsiteY7" fmla="*/ 6129000 h 6858000"/>
              <a:gd name="connsiteX8" fmla="*/ 8537201 w 9144000"/>
              <a:gd name="connsiteY8" fmla="*/ 729000 h 6858000"/>
              <a:gd name="connsiteX9" fmla="*/ 606798 w 9144000"/>
              <a:gd name="connsiteY9" fmla="*/ 7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606798" y="729000"/>
                </a:moveTo>
                <a:lnTo>
                  <a:pt x="606798" y="6129000"/>
                </a:lnTo>
                <a:lnTo>
                  <a:pt x="8537201" y="6129000"/>
                </a:lnTo>
                <a:lnTo>
                  <a:pt x="8537201" y="729000"/>
                </a:lnTo>
                <a:lnTo>
                  <a:pt x="606798" y="729000"/>
                </a:lnTo>
                <a:close/>
              </a:path>
            </a:pathLst>
          </a:custGeom>
          <a:solidFill>
            <a:srgbClr val="ED7D31"/>
          </a:solidFill>
          <a:ln w="76200">
            <a:solidFill>
              <a:srgbClr val="ED7D3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6798" y="799434"/>
            <a:ext cx="7930403" cy="5314149"/>
          </a:xfrm>
          <a:noFill/>
          <a:ln w="76200">
            <a:noFill/>
          </a:ln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309" y="4799328"/>
            <a:ext cx="2407282" cy="135768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51" y="6228051"/>
            <a:ext cx="915198" cy="515481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825531"/>
            <a:ext cx="3232150" cy="1345286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557485" y="6142499"/>
            <a:ext cx="4619918" cy="748620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ja-JP" altLang="en-US" dirty="0"/>
              <a:t>マスター テキストの書式設定</a:t>
            </a:r>
            <a:endParaRPr lang="en-US" dirty="0"/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1071492" y="6373429"/>
            <a:ext cx="263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試行版</a:t>
            </a:r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829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D90D8-D151-455B-8A19-D96C10F24CC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91440" y="304800"/>
            <a:ext cx="8976360" cy="91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94" y="369701"/>
            <a:ext cx="987588" cy="1211772"/>
          </a:xfrm>
          <a:prstGeom prst="rect">
            <a:avLst/>
          </a:prstGeom>
        </p:spPr>
      </p:pic>
      <p:sp>
        <p:nvSpPr>
          <p:cNvPr id="6" name="Content Placeholder 2" hidden="1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7886701" cy="4351338"/>
          </a:xfrm>
        </p:spPr>
        <p:txBody>
          <a:bodyPr/>
          <a:lstStyle>
            <a:lvl1pPr marL="0" indent="0">
              <a:buNone/>
              <a:defRPr sz="3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1109382" y="450475"/>
            <a:ext cx="7958418" cy="703823"/>
          </a:xfrm>
        </p:spPr>
        <p:txBody>
          <a:bodyPr>
            <a:noAutofit/>
          </a:bodyPr>
          <a:lstStyle>
            <a:lvl1pPr>
              <a:defRPr sz="4400" b="1">
                <a:latin typeface="+mj-ea"/>
                <a:ea typeface="+mj-ea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5027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ユーザー設定レイアウト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D90D8-D151-455B-8A19-D96C10F24CC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91440" y="304800"/>
            <a:ext cx="8976360" cy="914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776" y="357313"/>
            <a:ext cx="1219531" cy="116509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7886701" cy="4351338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161364" y="345516"/>
            <a:ext cx="7958418" cy="784598"/>
          </a:xfrm>
        </p:spPr>
        <p:txBody>
          <a:bodyPr>
            <a:noAutofit/>
          </a:bodyPr>
          <a:lstStyle>
            <a:lvl1pPr>
              <a:defRPr sz="4400" b="1">
                <a:latin typeface="+mj-ea"/>
                <a:ea typeface="+mj-ea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7442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73105" y="6420745"/>
            <a:ext cx="2057400" cy="365125"/>
          </a:xfrm>
        </p:spPr>
        <p:txBody>
          <a:bodyPr/>
          <a:lstStyle/>
          <a:p>
            <a:fld id="{E94D90D8-D151-455B-8A19-D96C10F24CC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28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0907" y="637840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D90D8-D151-455B-8A19-D96C10F24CC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51" y="6228051"/>
            <a:ext cx="915198" cy="515481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 userDrawn="1"/>
        </p:nvSpPr>
        <p:spPr>
          <a:xfrm>
            <a:off x="1041131" y="6250613"/>
            <a:ext cx="2639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試行版</a:t>
            </a: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900" dirty="0" smtClean="0">
                <a:solidFill>
                  <a:prstClr val="black">
                    <a:tint val="75000"/>
                  </a:prstClr>
                </a:solidFill>
              </a:rPr>
              <a:t>©2019</a:t>
            </a:r>
            <a:r>
              <a:rPr lang="ja-JP" altLang="en-US" sz="900" dirty="0" smtClean="0">
                <a:solidFill>
                  <a:prstClr val="black">
                    <a:tint val="75000"/>
                  </a:prstClr>
                </a:solidFill>
              </a:rPr>
              <a:t>教育ネット</a:t>
            </a:r>
            <a:endParaRPr lang="en-US" altLang="ja-JP" sz="900" dirty="0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1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9" r:id="rId2"/>
    <p:sldLayoutId id="2147483895" r:id="rId3"/>
    <p:sldLayoutId id="214748390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0907" y="637840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D90D8-D151-455B-8A19-D96C10F24CC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51" y="6228051"/>
            <a:ext cx="915198" cy="515481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 userDrawn="1"/>
        </p:nvSpPr>
        <p:spPr>
          <a:xfrm>
            <a:off x="1041131" y="6337701"/>
            <a:ext cx="263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試行版</a:t>
            </a:r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24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/>
          <p:cNvSpPr txBox="1"/>
          <p:nvPr/>
        </p:nvSpPr>
        <p:spPr>
          <a:xfrm>
            <a:off x="467751" y="1139705"/>
            <a:ext cx="7472502" cy="1249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4000" dirty="0">
                <a:solidFill>
                  <a:schemeClr val="accent5">
                    <a:lumMod val="50000"/>
                  </a:schemeClr>
                </a:solidFill>
                <a:latin typeface="HGPSoeiKakugothicUB" pitchFamily="50" charset="-128"/>
                <a:ea typeface="HGPSoeiKakugothicUB" pitchFamily="50" charset="-128"/>
              </a:rPr>
              <a:t>ともに学ぶ。考える。</a:t>
            </a:r>
            <a:endParaRPr lang="en-US" altLang="ja-JP" sz="4000" dirty="0">
              <a:solidFill>
                <a:schemeClr val="accent5">
                  <a:lumMod val="50000"/>
                </a:schemeClr>
              </a:solidFill>
              <a:latin typeface="HGPSoeiKakugothicUB" pitchFamily="50" charset="-128"/>
              <a:ea typeface="HGPSoeiKakugothicUB" pitchFamily="50" charset="-128"/>
            </a:endParaRPr>
          </a:p>
          <a:p>
            <a:pPr>
              <a:lnSpc>
                <a:spcPct val="80000"/>
              </a:lnSpc>
            </a:pPr>
            <a:r>
              <a:rPr lang="ja-JP" altLang="en-US" sz="5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SoeiKakugothicUB" pitchFamily="50" charset="-128"/>
                <a:ea typeface="HGPSoeiKakugothicUB" pitchFamily="50" charset="-128"/>
              </a:rPr>
              <a:t>インターネット安全教室</a:t>
            </a:r>
            <a:endParaRPr lang="en-US" sz="5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SoeiKakugothicUB" pitchFamily="50" charset="-128"/>
              <a:ea typeface="HGPSoeiKakugothicUB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37" y="181765"/>
            <a:ext cx="1713796" cy="42996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2026" y="5942519"/>
            <a:ext cx="648610" cy="795376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467751" y="2389278"/>
            <a:ext cx="8522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～大人もこどもも一緒に学び、考える。</a:t>
            </a:r>
            <a:r>
              <a:rPr kumimoji="1" lang="ja-JP" altLang="en-US" dirty="0"/>
              <a:t>インターネットとのつきあい方～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486" y="1126564"/>
            <a:ext cx="1423150" cy="144738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163" y="5433657"/>
            <a:ext cx="4943485" cy="124587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516244" y="125875"/>
            <a:ext cx="4863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0_</a:t>
            </a:r>
            <a:r>
              <a:rPr kumimoji="1" lang="ja-JP" altLang="en-US" dirty="0"/>
              <a:t>情報モラル・情報セキュリティとは</a:t>
            </a:r>
            <a:r>
              <a:rPr kumimoji="1" lang="en-US" altLang="ja-JP" dirty="0"/>
              <a:t>_ALL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5421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 idx="4294967295"/>
          </p:nvPr>
        </p:nvSpPr>
        <p:spPr>
          <a:xfrm>
            <a:off x="292063" y="1337496"/>
            <a:ext cx="7772400" cy="2954338"/>
          </a:xfrm>
        </p:spPr>
        <p:txBody>
          <a:bodyPr>
            <a:normAutofit fontScale="90000"/>
          </a:bodyPr>
          <a:lstStyle/>
          <a:p>
            <a:r>
              <a:rPr lang="ja-JP" altLang="en-US" sz="6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情報モラルを学んで</a:t>
            </a:r>
            <a:br>
              <a:rPr lang="ja-JP" altLang="en-US" sz="6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6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安全にインターネット</a:t>
            </a:r>
            <a:br>
              <a:rPr lang="ja-JP" altLang="en-US" sz="6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6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を使おう。</a:t>
            </a:r>
            <a:endParaRPr kumimoji="1" lang="ja-JP" altLang="en-US" sz="6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292063" y="278757"/>
            <a:ext cx="2444652" cy="510721"/>
          </a:xfrm>
          <a:prstGeom prst="roundRect">
            <a:avLst/>
          </a:prstGeom>
          <a:noFill/>
          <a:ln w="38100">
            <a:solidFill>
              <a:srgbClr val="1F497D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prstClr val="black"/>
                </a:solidFill>
              </a:rPr>
              <a:t>小学校</a:t>
            </a:r>
            <a:r>
              <a:rPr lang="en-US" altLang="ja-JP" sz="2000" b="1" dirty="0">
                <a:solidFill>
                  <a:prstClr val="black"/>
                </a:solidFill>
              </a:rPr>
              <a:t>4</a:t>
            </a:r>
            <a:r>
              <a:rPr lang="ja-JP" altLang="en-US" sz="2000" b="1" dirty="0">
                <a:solidFill>
                  <a:prstClr val="black"/>
                </a:solidFill>
              </a:rPr>
              <a:t>年</a:t>
            </a:r>
            <a:r>
              <a:rPr lang="en-US" altLang="ja-JP" sz="2000" b="1" dirty="0">
                <a:solidFill>
                  <a:prstClr val="black"/>
                </a:solidFill>
              </a:rPr>
              <a:t>~</a:t>
            </a:r>
            <a:r>
              <a:rPr lang="ja-JP" altLang="en-US" sz="2000" b="1" dirty="0">
                <a:solidFill>
                  <a:prstClr val="black"/>
                </a:solidFill>
              </a:rPr>
              <a:t>高校生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218" y="4895378"/>
            <a:ext cx="5670816" cy="1801372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477079" y="1152830"/>
            <a:ext cx="1331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じょうほう</a:t>
            </a:r>
          </a:p>
        </p:txBody>
      </p:sp>
    </p:spTree>
    <p:extLst>
      <p:ext uri="{BB962C8B-B14F-4D97-AF65-F5344CB8AC3E}">
        <p14:creationId xmlns:p14="http://schemas.microsoft.com/office/powerpoint/2010/main" val="1477592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 idx="4294967295"/>
          </p:nvPr>
        </p:nvSpPr>
        <p:spPr>
          <a:xfrm>
            <a:off x="292063" y="1343981"/>
            <a:ext cx="8475801" cy="2954338"/>
          </a:xfrm>
        </p:spPr>
        <p:txBody>
          <a:bodyPr>
            <a:normAutofit/>
          </a:bodyPr>
          <a:lstStyle/>
          <a:p>
            <a:r>
              <a:rPr lang="ja-JP" altLang="en-US" sz="6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安心・安全に</a:t>
            </a:r>
            <a:r>
              <a:rPr lang="en-US" altLang="ja-JP" sz="6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6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6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使用するには</a:t>
            </a:r>
            <a:r>
              <a:rPr lang="en-US" altLang="ja-JP" sz="6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6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6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知識と心構えが必要。</a:t>
            </a:r>
            <a:endParaRPr kumimoji="1" lang="ja-JP" altLang="en-US" sz="6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292063" y="278757"/>
            <a:ext cx="2166740" cy="510721"/>
          </a:xfrm>
          <a:prstGeom prst="roundRect">
            <a:avLst/>
          </a:prstGeom>
          <a:noFill/>
          <a:ln w="38100">
            <a:solidFill>
              <a:srgbClr val="1F497D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prstClr val="black"/>
                </a:solidFill>
              </a:rPr>
              <a:t>保護者・一般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218" y="4895378"/>
            <a:ext cx="5670816" cy="180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76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931893" y="2033659"/>
            <a:ext cx="78916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正式版</a:t>
            </a:r>
            <a:r>
              <a:rPr lang="ja-JP" altLang="en-US" dirty="0">
                <a:solidFill>
                  <a:prstClr val="black"/>
                </a:solidFill>
              </a:rPr>
              <a:t>が</a:t>
            </a:r>
            <a:r>
              <a:rPr lang="en-US" altLang="ja-JP" dirty="0">
                <a:solidFill>
                  <a:prstClr val="black"/>
                </a:solidFill>
              </a:rPr>
              <a:t>IPA</a:t>
            </a:r>
            <a:r>
              <a:rPr lang="ja-JP" altLang="en-US" dirty="0">
                <a:solidFill>
                  <a:prstClr val="black"/>
                </a:solidFill>
              </a:rPr>
              <a:t>サイトにてリリース後はこちらの教材は使用できません。</a:t>
            </a:r>
          </a:p>
          <a:p>
            <a:r>
              <a:rPr lang="ja-JP" altLang="en-US" dirty="0">
                <a:solidFill>
                  <a:prstClr val="black"/>
                </a:solidFill>
              </a:rPr>
              <a:t>正式版リリースまでの試行教材としてご利用ください。</a:t>
            </a:r>
          </a:p>
          <a:p>
            <a:r>
              <a:rPr lang="ja-JP" altLang="en-US" dirty="0" smtClean="0">
                <a:solidFill>
                  <a:prstClr val="black"/>
                </a:solidFill>
              </a:rPr>
              <a:t>正式版</a:t>
            </a:r>
            <a:r>
              <a:rPr lang="ja-JP" altLang="en-US" dirty="0">
                <a:solidFill>
                  <a:prstClr val="black"/>
                </a:solidFill>
              </a:rPr>
              <a:t>とは内容は変更される可能性がございます。</a:t>
            </a:r>
          </a:p>
          <a:p>
            <a:r>
              <a:rPr lang="ja-JP" altLang="en-US" dirty="0">
                <a:solidFill>
                  <a:prstClr val="black"/>
                </a:solidFill>
              </a:rPr>
              <a:t>試行版についての御利用者様のご意見をお待ちしております</a:t>
            </a:r>
            <a:r>
              <a:rPr lang="ja-JP" altLang="en-US" dirty="0" smtClean="0">
                <a:solidFill>
                  <a:prstClr val="black"/>
                </a:solidFill>
              </a:rPr>
              <a:t>。</a:t>
            </a:r>
            <a:endParaRPr lang="en-US" altLang="ja-JP" dirty="0" smtClean="0">
              <a:solidFill>
                <a:prstClr val="black"/>
              </a:solidFill>
            </a:endParaRPr>
          </a:p>
          <a:p>
            <a:r>
              <a:rPr lang="ja-JP" altLang="en-US" dirty="0" smtClean="0">
                <a:solidFill>
                  <a:prstClr val="black"/>
                </a:solidFill>
              </a:rPr>
              <a:t>お気づき</a:t>
            </a:r>
            <a:r>
              <a:rPr lang="ja-JP" altLang="en-US" dirty="0">
                <a:solidFill>
                  <a:prstClr val="black"/>
                </a:solidFill>
              </a:rPr>
              <a:t>の点がございましたら　下記</a:t>
            </a:r>
            <a:r>
              <a:rPr lang="ja-JP" altLang="en-US" dirty="0" smtClean="0">
                <a:solidFill>
                  <a:prstClr val="black"/>
                </a:solidFill>
              </a:rPr>
              <a:t>まで</a:t>
            </a:r>
            <a:r>
              <a:rPr lang="ja-JP" altLang="en-US" dirty="0">
                <a:solidFill>
                  <a:prstClr val="black"/>
                </a:solidFill>
              </a:rPr>
              <a:t>お寄せください</a:t>
            </a:r>
            <a:r>
              <a:rPr lang="ja-JP" altLang="en-US" dirty="0" smtClean="0">
                <a:solidFill>
                  <a:prstClr val="black"/>
                </a:solidFill>
              </a:rPr>
              <a:t>。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02293" y="995227"/>
            <a:ext cx="7571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b="1" dirty="0">
                <a:solidFill>
                  <a:srgbClr val="FF0000"/>
                </a:solidFill>
              </a:rPr>
              <a:t>当教材は試行版になります</a:t>
            </a:r>
          </a:p>
        </p:txBody>
      </p:sp>
      <p:cxnSp>
        <p:nvCxnSpPr>
          <p:cNvPr id="8" name="直線コネクタ 7"/>
          <p:cNvCxnSpPr/>
          <p:nvPr/>
        </p:nvCxnSpPr>
        <p:spPr>
          <a:xfrm>
            <a:off x="1087637" y="1766454"/>
            <a:ext cx="732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916840" y="4352002"/>
            <a:ext cx="3094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prstClr val="black"/>
                </a:solidFill>
              </a:rPr>
              <a:t>ipa@edu-net.co.jp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363932" y="4087004"/>
            <a:ext cx="4199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IPA</a:t>
            </a:r>
            <a:r>
              <a:rPr lang="ja-JP" altLang="en-US" dirty="0" smtClean="0">
                <a:solidFill>
                  <a:prstClr val="black"/>
                </a:solidFill>
              </a:rPr>
              <a:t>インターネット安全教室事務局まで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2078178" y="3906981"/>
            <a:ext cx="4771505" cy="11804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82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592283" y="828350"/>
            <a:ext cx="7930403" cy="5314149"/>
          </a:xfrm>
        </p:spPr>
        <p:txBody>
          <a:bodyPr/>
          <a:lstStyle/>
          <a:p>
            <a:pPr algn="l"/>
            <a:r>
              <a:rPr kumimoji="1" lang="ja-JP" altLang="en-US" b="1" dirty="0">
                <a:latin typeface="+mn-ea"/>
                <a:ea typeface="+mn-ea"/>
              </a:rPr>
              <a:t>⓪情報モラル</a:t>
            </a:r>
            <a:r>
              <a:rPr kumimoji="1" lang="en-US" altLang="ja-JP" b="1" dirty="0">
                <a:latin typeface="+mn-ea"/>
                <a:ea typeface="+mn-ea"/>
              </a:rPr>
              <a:t/>
            </a:r>
            <a:br>
              <a:rPr kumimoji="1" lang="en-US" altLang="ja-JP" b="1" dirty="0">
                <a:latin typeface="+mn-ea"/>
                <a:ea typeface="+mn-ea"/>
              </a:rPr>
            </a:br>
            <a:r>
              <a:rPr kumimoji="1" lang="ja-JP" altLang="en-US" b="1" dirty="0">
                <a:latin typeface="+mn-ea"/>
                <a:ea typeface="+mn-ea"/>
              </a:rPr>
              <a:t>情報セキュリティとは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1"/>
          </p:nvPr>
        </p:nvSpPr>
        <p:spPr>
          <a:xfrm>
            <a:off x="5639153" y="6220558"/>
            <a:ext cx="4619918" cy="748620"/>
          </a:xfrm>
        </p:spPr>
        <p:txBody>
          <a:bodyPr/>
          <a:lstStyle/>
          <a:p>
            <a:r>
              <a:rPr kumimoji="1" lang="ja-JP" altLang="en-US" dirty="0"/>
              <a:t>対象：</a:t>
            </a:r>
            <a:r>
              <a:rPr kumimoji="1" lang="en-US" altLang="ja-JP" dirty="0"/>
              <a:t>ALL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9114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>
          <a:xfrm>
            <a:off x="786693" y="1724025"/>
            <a:ext cx="7886701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世界中の情報伝達機器がつながった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ネットワークの仕組み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のこと。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インターネットってしってますか？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22" y="2724359"/>
            <a:ext cx="4413955" cy="404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9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コンテンツ プレースホルダー 7"/>
          <p:cNvSpPr>
            <a:spLocks noGrp="1"/>
          </p:cNvSpPr>
          <p:nvPr>
            <p:ph sz="half" idx="1"/>
          </p:nvPr>
        </p:nvSpPr>
        <p:spPr>
          <a:xfrm>
            <a:off x="639800" y="1769868"/>
            <a:ext cx="7886701" cy="4351338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dirty="0">
                <a:latin typeface="+mn-ea"/>
              </a:rPr>
              <a:t>パーソナルコンピューター（</a:t>
            </a:r>
            <a:r>
              <a:rPr kumimoji="1" lang="en-US" altLang="ja-JP" dirty="0">
                <a:latin typeface="+mn-ea"/>
              </a:rPr>
              <a:t>PC)</a:t>
            </a:r>
          </a:p>
          <a:p>
            <a:r>
              <a:rPr lang="ja-JP" altLang="en-US" dirty="0">
                <a:latin typeface="+mn-ea"/>
              </a:rPr>
              <a:t>タブレット</a:t>
            </a:r>
            <a:endParaRPr lang="en-US" altLang="ja-JP" dirty="0">
              <a:latin typeface="+mn-ea"/>
            </a:endParaRPr>
          </a:p>
          <a:p>
            <a:r>
              <a:rPr kumimoji="1" lang="ja-JP" altLang="en-US" dirty="0">
                <a:latin typeface="+mn-ea"/>
              </a:rPr>
              <a:t>スマートフォン</a:t>
            </a:r>
            <a:endParaRPr kumimoji="1"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携帯電話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ゲーム機</a:t>
            </a:r>
          </a:p>
          <a:p>
            <a:r>
              <a:rPr lang="ja-JP" altLang="en-US" dirty="0">
                <a:latin typeface="+mn-ea"/>
              </a:rPr>
              <a:t>音楽プレイヤー</a:t>
            </a:r>
            <a:endParaRPr kumimoji="1"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スマートスピーカー　</a:t>
            </a:r>
            <a:endParaRPr lang="en-US" altLang="ja-JP" dirty="0">
              <a:latin typeface="+mn-ea"/>
            </a:endParaRPr>
          </a:p>
          <a:p>
            <a:r>
              <a:rPr kumimoji="1" lang="ja-JP" altLang="en-US" dirty="0">
                <a:latin typeface="+mn-ea"/>
              </a:rPr>
              <a:t>テレビ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000" dirty="0"/>
              <a:t>インターネットにつながるもの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547" y="2641576"/>
            <a:ext cx="1804045" cy="146996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171" y="4353239"/>
            <a:ext cx="1999241" cy="149112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393" y="5098802"/>
            <a:ext cx="2347992" cy="127125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546" y="3089225"/>
            <a:ext cx="1446148" cy="147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4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 txBox="1">
            <a:spLocks/>
          </p:cNvSpPr>
          <p:nvPr/>
        </p:nvSpPr>
        <p:spPr>
          <a:xfrm>
            <a:off x="914400" y="345174"/>
            <a:ext cx="8229600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>
                <a:latin typeface="+mj-ea"/>
              </a:rPr>
              <a:t>インターネットでできること？</a:t>
            </a:r>
          </a:p>
        </p:txBody>
      </p:sp>
      <p:pic>
        <p:nvPicPr>
          <p:cNvPr id="3" name="コンテンツ プレースホルダー 2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73" y="4440512"/>
            <a:ext cx="2372334" cy="1986671"/>
          </a:xfr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7" y="3408114"/>
            <a:ext cx="2606928" cy="230892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444" y="973945"/>
            <a:ext cx="2931088" cy="296293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789" y="3740429"/>
            <a:ext cx="2669485" cy="256029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966" y="1271534"/>
            <a:ext cx="2769478" cy="20782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25310"/>
      </p:ext>
    </p:extLst>
  </p:cSld>
  <p:clrMapOvr>
    <a:masterClrMapping/>
  </p:clrMapOvr>
  <p:transition advTm="529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20"/>
          <p:cNvSpPr>
            <a:spLocks noGrp="1"/>
          </p:cNvSpPr>
          <p:nvPr>
            <p:ph type="title"/>
          </p:nvPr>
        </p:nvSpPr>
        <p:spPr>
          <a:xfrm>
            <a:off x="357895" y="422293"/>
            <a:ext cx="7958418" cy="784598"/>
          </a:xfrm>
        </p:spPr>
        <p:txBody>
          <a:bodyPr>
            <a:normAutofit fontScale="90000"/>
          </a:bodyPr>
          <a:lstStyle/>
          <a:p>
            <a:r>
              <a:rPr lang="ja-JP" altLang="en-US" sz="5400" dirty="0"/>
              <a:t>インターネットは？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104" y="4110628"/>
            <a:ext cx="4575868" cy="2580749"/>
          </a:xfrm>
          <a:prstGeom prst="rect">
            <a:avLst/>
          </a:prstGeom>
        </p:spPr>
      </p:pic>
      <p:sp>
        <p:nvSpPr>
          <p:cNvPr id="20" name="円形吹き出し 19"/>
          <p:cNvSpPr/>
          <p:nvPr/>
        </p:nvSpPr>
        <p:spPr>
          <a:xfrm>
            <a:off x="1828800" y="4036278"/>
            <a:ext cx="2693540" cy="1364724"/>
          </a:xfrm>
          <a:prstGeom prst="wedgeEllipseCallout">
            <a:avLst>
              <a:gd name="adj1" fmla="val 64352"/>
              <a:gd name="adj2" fmla="val 5516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  <a:latin typeface="+mn-ea"/>
              </a:rPr>
              <a:t>ゲームが</a:t>
            </a:r>
            <a:endParaRPr kumimoji="1" lang="en-US" altLang="ja-JP" dirty="0">
              <a:solidFill>
                <a:schemeClr val="tx1"/>
              </a:solidFill>
              <a:latin typeface="+mn-ea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+mn-ea"/>
              </a:rPr>
              <a:t>ないとこまるな。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22" name="円形吹き出し 21"/>
          <p:cNvSpPr/>
          <p:nvPr/>
        </p:nvSpPr>
        <p:spPr>
          <a:xfrm>
            <a:off x="3764605" y="2626756"/>
            <a:ext cx="2334890" cy="1364724"/>
          </a:xfrm>
          <a:prstGeom prst="wedgeEllipseCallout">
            <a:avLst>
              <a:gd name="adj1" fmla="val 37688"/>
              <a:gd name="adj2" fmla="val 7131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  <a:latin typeface="+mn-ea"/>
              </a:rPr>
              <a:t>連絡手段と</a:t>
            </a:r>
            <a:endParaRPr lang="en-US" altLang="ja-JP" dirty="0">
              <a:solidFill>
                <a:schemeClr val="tx1"/>
              </a:solidFill>
              <a:latin typeface="+mn-ea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+mn-ea"/>
              </a:rPr>
              <a:t>して必要だわ。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23" name="円形吹き出し 22"/>
          <p:cNvSpPr/>
          <p:nvPr/>
        </p:nvSpPr>
        <p:spPr>
          <a:xfrm>
            <a:off x="6260796" y="2513145"/>
            <a:ext cx="2721077" cy="1364724"/>
          </a:xfrm>
          <a:prstGeom prst="wedgeEllipseCallout">
            <a:avLst>
              <a:gd name="adj1" fmla="val -9251"/>
              <a:gd name="adj2" fmla="val 87474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  <a:latin typeface="+mn-ea"/>
              </a:rPr>
              <a:t>ネットがないと</a:t>
            </a:r>
            <a:endParaRPr lang="en-US" altLang="ja-JP" dirty="0">
              <a:solidFill>
                <a:schemeClr val="tx1"/>
              </a:solidFill>
              <a:latin typeface="+mn-ea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+mn-ea"/>
              </a:rPr>
              <a:t>仕事ができないぞ。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 flipH="1">
            <a:off x="555676" y="1721305"/>
            <a:ext cx="8024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F79646">
                    <a:lumMod val="75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私たちの生活を豊かにする技術</a:t>
            </a:r>
          </a:p>
        </p:txBody>
      </p:sp>
    </p:spTree>
    <p:extLst>
      <p:ext uri="{BB962C8B-B14F-4D97-AF65-F5344CB8AC3E}">
        <p14:creationId xmlns:p14="http://schemas.microsoft.com/office/powerpoint/2010/main" val="3441238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 flipH="1">
            <a:off x="555676" y="1721305"/>
            <a:ext cx="8024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F79646">
                    <a:lumMod val="75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使い方を</a:t>
            </a:r>
            <a:r>
              <a:rPr lang="ja-JP" altLang="en-US" sz="4400">
                <a:solidFill>
                  <a:srgbClr val="F79646">
                    <a:lumMod val="75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間違えると</a:t>
            </a:r>
            <a:endParaRPr lang="ja-JP" altLang="en-US" sz="4400" dirty="0">
              <a:solidFill>
                <a:srgbClr val="F79646">
                  <a:lumMod val="75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タイトル 20"/>
          <p:cNvSpPr>
            <a:spLocks noGrp="1"/>
          </p:cNvSpPr>
          <p:nvPr>
            <p:ph type="title"/>
          </p:nvPr>
        </p:nvSpPr>
        <p:spPr>
          <a:xfrm>
            <a:off x="158288" y="422293"/>
            <a:ext cx="7958418" cy="784598"/>
          </a:xfrm>
        </p:spPr>
        <p:txBody>
          <a:bodyPr>
            <a:normAutofit fontScale="90000"/>
          </a:bodyPr>
          <a:lstStyle/>
          <a:p>
            <a:r>
              <a:rPr lang="ja-JP" altLang="en-US" sz="5400" dirty="0"/>
              <a:t>インターネットは？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104" y="4110628"/>
            <a:ext cx="4575868" cy="2580749"/>
          </a:xfrm>
          <a:prstGeom prst="rect">
            <a:avLst/>
          </a:prstGeom>
        </p:spPr>
      </p:pic>
      <p:sp>
        <p:nvSpPr>
          <p:cNvPr id="20" name="円形吹き出し 19"/>
          <p:cNvSpPr/>
          <p:nvPr/>
        </p:nvSpPr>
        <p:spPr>
          <a:xfrm>
            <a:off x="158288" y="4224513"/>
            <a:ext cx="4027253" cy="1364724"/>
          </a:xfrm>
          <a:prstGeom prst="wedgeEllipseCallout">
            <a:avLst>
              <a:gd name="adj1" fmla="val 64352"/>
              <a:gd name="adj2" fmla="val 5516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ゲームに夢中になって、</a:t>
            </a:r>
            <a:endParaRPr lang="en-US" altLang="ja-JP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宿題忘れちゃった！</a:t>
            </a:r>
            <a:endParaRPr lang="ja-JP" altLang="en-US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円形吹き出し 21"/>
          <p:cNvSpPr/>
          <p:nvPr/>
        </p:nvSpPr>
        <p:spPr>
          <a:xfrm>
            <a:off x="1639394" y="2524555"/>
            <a:ext cx="4605453" cy="1533913"/>
          </a:xfrm>
          <a:prstGeom prst="wedgeEllipseCallout">
            <a:avLst>
              <a:gd name="adj1" fmla="val 49076"/>
              <a:gd name="adj2" fmla="val 73218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そんなつもりはないのに、</a:t>
            </a:r>
            <a:endParaRPr lang="en-US" altLang="ja-JP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トークアプリで</a:t>
            </a:r>
            <a:endParaRPr lang="en-US" altLang="ja-JP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誤解されたみたい。</a:t>
            </a:r>
            <a:endParaRPr lang="ja-JP" altLang="en-US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円形吹き出し 22"/>
          <p:cNvSpPr/>
          <p:nvPr/>
        </p:nvSpPr>
        <p:spPr>
          <a:xfrm>
            <a:off x="5402094" y="2389992"/>
            <a:ext cx="3631661" cy="1364724"/>
          </a:xfrm>
          <a:prstGeom prst="wedgeEllipseCallout">
            <a:avLst>
              <a:gd name="adj1" fmla="val 2178"/>
              <a:gd name="adj2" fmla="val 96503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ウイルス感染？</a:t>
            </a:r>
            <a:endParaRPr lang="en-US" altLang="ja-JP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パソコンが動かないぞ！</a:t>
            </a:r>
            <a:endParaRPr lang="ja-JP" altLang="en-US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1524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 idx="4294967295"/>
          </p:nvPr>
        </p:nvSpPr>
        <p:spPr>
          <a:xfrm>
            <a:off x="292063" y="1337496"/>
            <a:ext cx="7772400" cy="2954338"/>
          </a:xfrm>
        </p:spPr>
        <p:txBody>
          <a:bodyPr>
            <a:normAutofit/>
          </a:bodyPr>
          <a:lstStyle/>
          <a:p>
            <a:r>
              <a:rPr kumimoji="1" lang="ja-JP" altLang="en-US" sz="6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モラルをまなんで</a:t>
            </a:r>
            <a:r>
              <a:rPr kumimoji="1" lang="en-US" altLang="ja-JP" sz="6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6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6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あんぜんにつかおう。</a:t>
            </a:r>
            <a:endParaRPr kumimoji="1" lang="ja-JP" altLang="en-US" sz="6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292063" y="278757"/>
            <a:ext cx="2166740" cy="510721"/>
          </a:xfrm>
          <a:prstGeom prst="roundRect">
            <a:avLst/>
          </a:prstGeom>
          <a:noFill/>
          <a:ln w="38100">
            <a:solidFill>
              <a:srgbClr val="1F497D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prstClr val="black"/>
                </a:solidFill>
              </a:rPr>
              <a:t>小学校１年～</a:t>
            </a:r>
            <a:r>
              <a:rPr lang="en-US" altLang="ja-JP" sz="2000" b="1" dirty="0">
                <a:solidFill>
                  <a:prstClr val="black"/>
                </a:solidFill>
              </a:rPr>
              <a:t>3</a:t>
            </a:r>
            <a:r>
              <a:rPr lang="ja-JP" altLang="en-US" sz="2000" b="1" dirty="0">
                <a:solidFill>
                  <a:prstClr val="black"/>
                </a:solidFill>
              </a:rPr>
              <a:t>年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218" y="4895378"/>
            <a:ext cx="5670816" cy="180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231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8"/>
</p:tagLst>
</file>

<file path=ppt/theme/theme1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783</Words>
  <Application>Microsoft Office PowerPoint</Application>
  <PresentationFormat>画面に合わせる (4:3)</PresentationFormat>
  <Paragraphs>186</Paragraphs>
  <Slides>11</Slides>
  <Notes>10</Notes>
  <HiddenSlides>1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11</vt:i4>
      </vt:variant>
    </vt:vector>
  </HeadingPairs>
  <TitlesOfParts>
    <vt:vector size="13" baseType="lpstr">
      <vt:lpstr>2_Office テーマ</vt:lpstr>
      <vt:lpstr>3_Office テーマ</vt:lpstr>
      <vt:lpstr>PowerPoint プレゼンテーション</vt:lpstr>
      <vt:lpstr>PowerPoint プレゼンテーション</vt:lpstr>
      <vt:lpstr>⓪情報モラル 情報セキュリティとは</vt:lpstr>
      <vt:lpstr>インターネットってしってますか？</vt:lpstr>
      <vt:lpstr>インターネットにつながるもの</vt:lpstr>
      <vt:lpstr>PowerPoint プレゼンテーション</vt:lpstr>
      <vt:lpstr>インターネットは？</vt:lpstr>
      <vt:lpstr>インターネットは？</vt:lpstr>
      <vt:lpstr>モラルをまなんで あんぜんにつかおう。</vt:lpstr>
      <vt:lpstr>情報モラルを学んで 安全にインターネット を使おう。</vt:lpstr>
      <vt:lpstr>安心・安全に 使用するには 知識と心構えが必要。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2019-09-18T05:09:08Z</dcterms:created>
  <dcterms:modified xsi:type="dcterms:W3CDTF">2019-09-19T02:32:37Z</dcterms:modified>
</cp:coreProperties>
</file>