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16" r:id="rId1"/>
    <p:sldMasterId id="2147483934" r:id="rId2"/>
  </p:sldMasterIdLst>
  <p:notesMasterIdLst>
    <p:notesMasterId r:id="rId27"/>
  </p:notesMasterIdLst>
  <p:handoutMasterIdLst>
    <p:handoutMasterId r:id="rId28"/>
  </p:handoutMasterIdLst>
  <p:sldIdLst>
    <p:sldId id="770" r:id="rId3"/>
    <p:sldId id="783" r:id="rId4"/>
    <p:sldId id="771" r:id="rId5"/>
    <p:sldId id="772" r:id="rId6"/>
    <p:sldId id="755" r:id="rId7"/>
    <p:sldId id="773" r:id="rId8"/>
    <p:sldId id="774" r:id="rId9"/>
    <p:sldId id="775" r:id="rId10"/>
    <p:sldId id="759" r:id="rId11"/>
    <p:sldId id="760" r:id="rId12"/>
    <p:sldId id="777" r:id="rId13"/>
    <p:sldId id="761" r:id="rId14"/>
    <p:sldId id="762" r:id="rId15"/>
    <p:sldId id="763" r:id="rId16"/>
    <p:sldId id="764" r:id="rId17"/>
    <p:sldId id="765" r:id="rId18"/>
    <p:sldId id="766" r:id="rId19"/>
    <p:sldId id="767" r:id="rId20"/>
    <p:sldId id="778" r:id="rId21"/>
    <p:sldId id="779" r:id="rId22"/>
    <p:sldId id="780" r:id="rId23"/>
    <p:sldId id="742" r:id="rId24"/>
    <p:sldId id="781" r:id="rId25"/>
    <p:sldId id="782" r:id="rId26"/>
  </p:sldIdLst>
  <p:sldSz cx="9144000" cy="6858000" type="screen4x3"/>
  <p:notesSz cx="7053263" cy="10180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FF99CC"/>
    <a:srgbClr val="D62475"/>
    <a:srgbClr val="F6281E"/>
    <a:srgbClr val="FFFFCC"/>
    <a:srgbClr val="F60052"/>
    <a:srgbClr val="FBD1AF"/>
    <a:srgbClr val="FFF2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985" autoAdjust="0"/>
    <p:restoredTop sz="61476" autoAdjust="0"/>
  </p:normalViewPr>
  <p:slideViewPr>
    <p:cSldViewPr snapToGrid="0">
      <p:cViewPr varScale="1">
        <p:scale>
          <a:sx n="70" d="100"/>
          <a:sy n="70" d="100"/>
        </p:scale>
        <p:origin x="-2814" y="-90"/>
      </p:cViewPr>
      <p:guideLst>
        <p:guide orient="horz" pos="2160"/>
        <p:guide pos="2880"/>
      </p:guideLst>
    </p:cSldViewPr>
  </p:slideViewPr>
  <p:notesTextViewPr>
    <p:cViewPr>
      <p:scale>
        <a:sx n="3" d="2"/>
        <a:sy n="3" d="2"/>
      </p:scale>
      <p:origin x="0" y="0"/>
    </p:cViewPr>
  </p:notesTextViewPr>
  <p:sorterViewPr>
    <p:cViewPr varScale="1">
      <p:scale>
        <a:sx n="1" d="1"/>
        <a:sy n="1" d="1"/>
      </p:scale>
      <p:origin x="0" y="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55702" cy="509762"/>
          </a:xfrm>
          <a:prstGeom prst="rect">
            <a:avLst/>
          </a:prstGeom>
        </p:spPr>
        <p:txBody>
          <a:bodyPr vert="horz" lIns="93982" tIns="46991" rIns="93982" bIns="4699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995918" y="1"/>
            <a:ext cx="3055701" cy="509762"/>
          </a:xfrm>
          <a:prstGeom prst="rect">
            <a:avLst/>
          </a:prstGeom>
        </p:spPr>
        <p:txBody>
          <a:bodyPr vert="horz" lIns="93982" tIns="46991" rIns="93982" bIns="46991" rtlCol="0"/>
          <a:lstStyle>
            <a:lvl1pPr algn="r">
              <a:defRPr sz="1200"/>
            </a:lvl1pPr>
          </a:lstStyle>
          <a:p>
            <a:endParaRPr kumimoji="1" lang="ja-JP" altLang="en-US"/>
          </a:p>
        </p:txBody>
      </p:sp>
      <p:sp>
        <p:nvSpPr>
          <p:cNvPr id="4" name="フッター プレースホルダー 3"/>
          <p:cNvSpPr>
            <a:spLocks noGrp="1"/>
          </p:cNvSpPr>
          <p:nvPr>
            <p:ph type="ftr" sz="quarter" idx="2"/>
          </p:nvPr>
        </p:nvSpPr>
        <p:spPr>
          <a:xfrm>
            <a:off x="1" y="9670876"/>
            <a:ext cx="3055702" cy="509762"/>
          </a:xfrm>
          <a:prstGeom prst="rect">
            <a:avLst/>
          </a:prstGeom>
        </p:spPr>
        <p:txBody>
          <a:bodyPr vert="horz" lIns="93982" tIns="46991" rIns="93982" bIns="46991" rtlCol="0" anchor="b"/>
          <a:lstStyle>
            <a:lvl1pPr algn="l">
              <a:defRPr sz="1200"/>
            </a:lvl1pPr>
          </a:lstStyle>
          <a:p>
            <a:r>
              <a:rPr kumimoji="1" lang="en-US" altLang="ja-JP"/>
              <a:t>Copyright (C) 2009-2017 Edu-net Co., Ltd.  All Rights Reserved. </a:t>
            </a:r>
            <a:endParaRPr kumimoji="1" lang="ja-JP" altLang="en-US"/>
          </a:p>
        </p:txBody>
      </p:sp>
      <p:sp>
        <p:nvSpPr>
          <p:cNvPr id="5" name="スライド番号プレースホルダー 4"/>
          <p:cNvSpPr>
            <a:spLocks noGrp="1"/>
          </p:cNvSpPr>
          <p:nvPr>
            <p:ph type="sldNum" sz="quarter" idx="3"/>
          </p:nvPr>
        </p:nvSpPr>
        <p:spPr>
          <a:xfrm>
            <a:off x="3995918" y="9670876"/>
            <a:ext cx="3055701" cy="509762"/>
          </a:xfrm>
          <a:prstGeom prst="rect">
            <a:avLst/>
          </a:prstGeom>
        </p:spPr>
        <p:txBody>
          <a:bodyPr vert="horz" lIns="93982" tIns="46991" rIns="93982" bIns="46991" rtlCol="0" anchor="b"/>
          <a:lstStyle>
            <a:lvl1pPr algn="r">
              <a:defRPr sz="1200"/>
            </a:lvl1pPr>
          </a:lstStyle>
          <a:p>
            <a:fld id="{5951B48D-9D36-4DF8-897D-043405FC11B0}" type="slidenum">
              <a:rPr kumimoji="1" lang="ja-JP" altLang="en-US" smtClean="0"/>
              <a:t>‹#›</a:t>
            </a:fld>
            <a:endParaRPr kumimoji="1" lang="ja-JP" altLang="en-US"/>
          </a:p>
        </p:txBody>
      </p:sp>
    </p:spTree>
    <p:extLst>
      <p:ext uri="{BB962C8B-B14F-4D97-AF65-F5344CB8AC3E}">
        <p14:creationId xmlns:p14="http://schemas.microsoft.com/office/powerpoint/2010/main" val="916882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56414" cy="510800"/>
          </a:xfrm>
          <a:prstGeom prst="rect">
            <a:avLst/>
          </a:prstGeom>
        </p:spPr>
        <p:txBody>
          <a:bodyPr vert="horz" lIns="93982" tIns="46991" rIns="93982" bIns="46991"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995218" y="0"/>
            <a:ext cx="3056414" cy="510800"/>
          </a:xfrm>
          <a:prstGeom prst="rect">
            <a:avLst/>
          </a:prstGeom>
        </p:spPr>
        <p:txBody>
          <a:bodyPr vert="horz" lIns="93982" tIns="46991" rIns="93982" bIns="46991" rtlCol="0"/>
          <a:lstStyle>
            <a:lvl1pPr algn="r">
              <a:defRPr sz="1200"/>
            </a:lvl1pPr>
          </a:lstStyle>
          <a:p>
            <a:endParaRPr kumimoji="1" lang="ja-JP" altLang="en-US" dirty="0"/>
          </a:p>
        </p:txBody>
      </p:sp>
      <p:sp>
        <p:nvSpPr>
          <p:cNvPr id="4" name="スライド イメージ プレースホルダー 3"/>
          <p:cNvSpPr>
            <a:spLocks noGrp="1" noRot="1" noChangeAspect="1"/>
          </p:cNvSpPr>
          <p:nvPr>
            <p:ph type="sldImg" idx="2"/>
          </p:nvPr>
        </p:nvSpPr>
        <p:spPr>
          <a:xfrm>
            <a:off x="1236663" y="1273175"/>
            <a:ext cx="4579937" cy="3435350"/>
          </a:xfrm>
          <a:prstGeom prst="rect">
            <a:avLst/>
          </a:prstGeom>
          <a:noFill/>
          <a:ln w="12700">
            <a:solidFill>
              <a:prstClr val="black"/>
            </a:solidFill>
          </a:ln>
        </p:spPr>
        <p:txBody>
          <a:bodyPr vert="horz" lIns="93982" tIns="46991" rIns="93982" bIns="46991" rtlCol="0" anchor="ctr"/>
          <a:lstStyle/>
          <a:p>
            <a:endParaRPr lang="ja-JP" altLang="en-US" dirty="0"/>
          </a:p>
        </p:txBody>
      </p:sp>
      <p:sp>
        <p:nvSpPr>
          <p:cNvPr id="5" name="ノート プレースホルダー 4"/>
          <p:cNvSpPr>
            <a:spLocks noGrp="1"/>
          </p:cNvSpPr>
          <p:nvPr>
            <p:ph type="body" sz="quarter" idx="3"/>
          </p:nvPr>
        </p:nvSpPr>
        <p:spPr>
          <a:xfrm>
            <a:off x="705327" y="4899432"/>
            <a:ext cx="5642610" cy="4008626"/>
          </a:xfrm>
          <a:prstGeom prst="rect">
            <a:avLst/>
          </a:prstGeom>
        </p:spPr>
        <p:txBody>
          <a:bodyPr vert="horz" lIns="93982" tIns="46991" rIns="93982" bIns="4699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669840"/>
            <a:ext cx="3056414" cy="510798"/>
          </a:xfrm>
          <a:prstGeom prst="rect">
            <a:avLst/>
          </a:prstGeom>
        </p:spPr>
        <p:txBody>
          <a:bodyPr vert="horz" lIns="93982" tIns="46991" rIns="93982" bIns="46991" rtlCol="0" anchor="b"/>
          <a:lstStyle>
            <a:lvl1pPr algn="l">
              <a:defRPr sz="1200"/>
            </a:lvl1pPr>
          </a:lstStyle>
          <a:p>
            <a:r>
              <a:rPr kumimoji="1" lang="en-US" altLang="ja-JP"/>
              <a:t>Copyright (C) 2009-2017 Edu-net Co., Ltd.  All Rights Reserved. </a:t>
            </a:r>
            <a:endParaRPr kumimoji="1" lang="ja-JP" altLang="en-US" dirty="0"/>
          </a:p>
        </p:txBody>
      </p:sp>
      <p:sp>
        <p:nvSpPr>
          <p:cNvPr id="7" name="スライド番号プレースホルダー 6"/>
          <p:cNvSpPr>
            <a:spLocks noGrp="1"/>
          </p:cNvSpPr>
          <p:nvPr>
            <p:ph type="sldNum" sz="quarter" idx="5"/>
          </p:nvPr>
        </p:nvSpPr>
        <p:spPr>
          <a:xfrm>
            <a:off x="3995218" y="9669840"/>
            <a:ext cx="3056414" cy="510798"/>
          </a:xfrm>
          <a:prstGeom prst="rect">
            <a:avLst/>
          </a:prstGeom>
        </p:spPr>
        <p:txBody>
          <a:bodyPr vert="horz" lIns="93982" tIns="46991" rIns="93982" bIns="46991" rtlCol="0" anchor="b"/>
          <a:lstStyle>
            <a:lvl1pPr algn="r">
              <a:defRPr sz="1200"/>
            </a:lvl1pPr>
          </a:lstStyle>
          <a:p>
            <a:fld id="{99569974-2F47-451E-96BB-2DC3A8AF4879}" type="slidenum">
              <a:rPr kumimoji="1" lang="ja-JP" altLang="en-US" smtClean="0"/>
              <a:t>‹#›</a:t>
            </a:fld>
            <a:endParaRPr kumimoji="1" lang="ja-JP" altLang="en-US" dirty="0"/>
          </a:p>
        </p:txBody>
      </p:sp>
    </p:spTree>
    <p:extLst>
      <p:ext uri="{BB962C8B-B14F-4D97-AF65-F5344CB8AC3E}">
        <p14:creationId xmlns:p14="http://schemas.microsoft.com/office/powerpoint/2010/main" val="217913432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xvgBJFudoMs&amp;list=PLF9FCB56776EBCABB&amp;index=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教材　</a:t>
            </a:r>
            <a:r>
              <a:rPr kumimoji="1" lang="en-US" altLang="ja-JP" dirty="0"/>
              <a:t>ver.1_20190830</a:t>
            </a:r>
          </a:p>
          <a:p>
            <a:endParaRPr kumimoji="1" lang="en-US" altLang="ja-JP" dirty="0"/>
          </a:p>
          <a:p>
            <a:r>
              <a:rPr kumimoji="1" lang="ja-JP" altLang="en-US" dirty="0"/>
              <a:t>当教材について</a:t>
            </a:r>
          </a:p>
          <a:p>
            <a:r>
              <a:rPr kumimoji="1" lang="ja-JP" altLang="en-US" dirty="0"/>
              <a:t>スライド教材のノートには以下の内容が記載されております。</a:t>
            </a:r>
          </a:p>
          <a:p>
            <a:r>
              <a:rPr kumimoji="1" lang="ja-JP" altLang="en-US" dirty="0"/>
              <a:t>・</a:t>
            </a:r>
            <a:r>
              <a:rPr kumimoji="1" lang="en-US" altLang="ja-JP" dirty="0"/>
              <a:t>【</a:t>
            </a:r>
            <a:r>
              <a:rPr kumimoji="1" lang="ja-JP" altLang="en-US" dirty="0"/>
              <a:t>導入時のポイント</a:t>
            </a:r>
            <a:r>
              <a:rPr kumimoji="1" lang="en-US" altLang="ja-JP" dirty="0"/>
              <a:t>】</a:t>
            </a:r>
            <a:r>
              <a:rPr kumimoji="1" lang="ja-JP" altLang="en-US" dirty="0"/>
              <a:t>または</a:t>
            </a:r>
            <a:r>
              <a:rPr kumimoji="1" lang="en-US" altLang="ja-JP" dirty="0"/>
              <a:t>【</a:t>
            </a:r>
            <a:r>
              <a:rPr kumimoji="1" lang="ja-JP" altLang="en-US" dirty="0"/>
              <a:t>ポイント</a:t>
            </a:r>
            <a:r>
              <a:rPr kumimoji="1" lang="en-US" altLang="ja-JP" dirty="0"/>
              <a:t>】</a:t>
            </a:r>
            <a:r>
              <a:rPr kumimoji="1" lang="ja-JP" altLang="en-US" dirty="0"/>
              <a:t>・・・導入時、またそのスライドでかならずふれるべきこと</a:t>
            </a:r>
          </a:p>
          <a:p>
            <a:r>
              <a:rPr kumimoji="1" lang="ja-JP" altLang="en-US" dirty="0"/>
              <a:t>・</a:t>
            </a:r>
            <a:r>
              <a:rPr kumimoji="1" lang="en-US" altLang="ja-JP" dirty="0"/>
              <a:t>【</a:t>
            </a:r>
            <a:r>
              <a:rPr kumimoji="1" lang="ja-JP" altLang="en-US" dirty="0"/>
              <a:t>進行のポイント</a:t>
            </a:r>
            <a:r>
              <a:rPr kumimoji="1" lang="en-US" altLang="ja-JP" dirty="0"/>
              <a:t>】</a:t>
            </a:r>
            <a:r>
              <a:rPr kumimoji="1" lang="ja-JP" altLang="en-US" dirty="0"/>
              <a:t>または</a:t>
            </a:r>
            <a:r>
              <a:rPr kumimoji="1" lang="en-US" altLang="ja-JP" dirty="0"/>
              <a:t>【</a:t>
            </a:r>
            <a:r>
              <a:rPr kumimoji="1" lang="ja-JP" altLang="en-US" dirty="0"/>
              <a:t>ポイント</a:t>
            </a:r>
            <a:r>
              <a:rPr kumimoji="1" lang="en-US" altLang="ja-JP" dirty="0"/>
              <a:t>】</a:t>
            </a:r>
            <a:r>
              <a:rPr kumimoji="1" lang="ja-JP" altLang="en-US" dirty="0"/>
              <a:t>・・・進行時、またそのスライドでかならずふれるべきこと</a:t>
            </a:r>
          </a:p>
          <a:p>
            <a:r>
              <a:rPr kumimoji="1" lang="ja-JP" altLang="en-US" dirty="0"/>
              <a:t>・</a:t>
            </a:r>
            <a:r>
              <a:rPr kumimoji="1" lang="en-US" altLang="ja-JP" dirty="0"/>
              <a:t>《</a:t>
            </a:r>
            <a:r>
              <a:rPr kumimoji="1" lang="ja-JP" altLang="en-US" dirty="0"/>
              <a:t>講師のセリフ例</a:t>
            </a:r>
            <a:r>
              <a:rPr kumimoji="1" lang="en-US" altLang="ja-JP" dirty="0"/>
              <a:t>》</a:t>
            </a:r>
            <a:r>
              <a:rPr kumimoji="1" lang="ja-JP" altLang="en-US" dirty="0"/>
              <a:t>・・・ポイントを踏まえて話す内容</a:t>
            </a:r>
          </a:p>
          <a:p>
            <a:r>
              <a:rPr kumimoji="1" lang="ja-JP" altLang="en-US" dirty="0"/>
              <a:t>・</a:t>
            </a:r>
            <a:r>
              <a:rPr kumimoji="1" lang="en-US" altLang="ja-JP" dirty="0"/>
              <a:t>&lt;</a:t>
            </a:r>
            <a:r>
              <a:rPr kumimoji="1" lang="ja-JP" altLang="en-US" dirty="0"/>
              <a:t>問いかけ</a:t>
            </a:r>
            <a:r>
              <a:rPr kumimoji="1" lang="en-US" altLang="ja-JP" dirty="0"/>
              <a:t>&gt;</a:t>
            </a:r>
            <a:r>
              <a:rPr kumimoji="1" lang="ja-JP" altLang="en-US" dirty="0"/>
              <a:t>・・・児童に問いかける場面</a:t>
            </a:r>
          </a:p>
          <a:p>
            <a:r>
              <a:rPr kumimoji="1" lang="ja-JP" altLang="en-US" dirty="0"/>
              <a:t>・</a:t>
            </a:r>
            <a:r>
              <a:rPr kumimoji="1" lang="en-US" altLang="ja-JP" dirty="0"/>
              <a:t>&lt;</a:t>
            </a:r>
            <a:r>
              <a:rPr kumimoji="1" lang="ja-JP" altLang="en-US" dirty="0"/>
              <a:t>クリック</a:t>
            </a:r>
            <a:r>
              <a:rPr kumimoji="1" lang="en-US" altLang="ja-JP" dirty="0"/>
              <a:t>&gt;</a:t>
            </a:r>
            <a:r>
              <a:rPr kumimoji="1" lang="ja-JP" altLang="en-US" dirty="0"/>
              <a:t>・・・アニメーション設定されたスライドを動かすときにクリックする。</a:t>
            </a:r>
          </a:p>
          <a:p>
            <a:endParaRPr kumimoji="1" lang="ja-JP" altLang="en-US" dirty="0"/>
          </a:p>
          <a:p>
            <a:r>
              <a:rPr kumimoji="1" lang="en-US" altLang="ja-JP" dirty="0"/>
              <a:t>※</a:t>
            </a:r>
            <a:r>
              <a:rPr kumimoji="1" lang="ja-JP" altLang="en-US" dirty="0"/>
              <a:t>ポイントさえ押さえていれば、話し方、問いかけの場面などは、講師の判断で変化させてかまいません。</a:t>
            </a:r>
          </a:p>
          <a:p>
            <a:r>
              <a:rPr kumimoji="1" lang="en-US" altLang="ja-JP" dirty="0"/>
              <a:t>【</a:t>
            </a:r>
            <a:r>
              <a:rPr kumimoji="1" lang="ja-JP" altLang="en-US" dirty="0"/>
              <a:t>バージョン</a:t>
            </a:r>
            <a:r>
              <a:rPr kumimoji="1" lang="en-US" altLang="ja-JP" dirty="0"/>
              <a:t>】</a:t>
            </a:r>
          </a:p>
          <a:p>
            <a:r>
              <a:rPr kumimoji="1" lang="en-US" altLang="ja-JP" dirty="0"/>
              <a:t>20190830_ver1</a:t>
            </a:r>
          </a:p>
          <a:p>
            <a:endParaRPr kumimoji="1" lang="en-US" altLang="ja-JP" dirty="0"/>
          </a:p>
          <a:p>
            <a:endParaRPr kumimoji="1" lang="en-US" altLang="ja-JP" dirty="0"/>
          </a:p>
          <a:p>
            <a:r>
              <a:rPr kumimoji="1" lang="en-US" altLang="ja-JP" dirty="0"/>
              <a:t>【</a:t>
            </a:r>
            <a:r>
              <a:rPr kumimoji="1" lang="ja-JP" altLang="en-US" dirty="0"/>
              <a:t>ポイント</a:t>
            </a:r>
            <a:r>
              <a:rPr kumimoji="1" lang="en-US" altLang="ja-JP" dirty="0"/>
              <a:t>】</a:t>
            </a:r>
          </a:p>
          <a:p>
            <a:r>
              <a:rPr kumimoji="1" lang="ja-JP" altLang="en-US" dirty="0"/>
              <a:t>・自己紹介</a:t>
            </a:r>
          </a:p>
          <a:p>
            <a:r>
              <a:rPr kumimoji="1" lang="ja-JP" altLang="en-US" dirty="0"/>
              <a:t>・今日の講座の内容</a:t>
            </a:r>
          </a:p>
          <a:p>
            <a:endParaRPr kumimoji="1" lang="ja-JP" altLang="en-US" dirty="0"/>
          </a:p>
          <a:p>
            <a:r>
              <a:rPr kumimoji="1" lang="en-US" altLang="ja-JP" dirty="0"/>
              <a:t>《</a:t>
            </a:r>
            <a:r>
              <a:rPr kumimoji="1" lang="ja-JP" altLang="en-US" dirty="0"/>
              <a:t>講師のセリフ例</a:t>
            </a:r>
            <a:r>
              <a:rPr kumimoji="1" lang="en-US" altLang="ja-JP" dirty="0"/>
              <a:t>》</a:t>
            </a:r>
          </a:p>
          <a:p>
            <a:r>
              <a:rPr kumimoji="1" lang="ja-JP" altLang="en-US" dirty="0"/>
              <a:t>はじめまして。</a:t>
            </a:r>
          </a:p>
          <a:p>
            <a:r>
              <a:rPr kumimoji="1" lang="ja-JP" altLang="en-US" dirty="0"/>
              <a:t>私は</a:t>
            </a:r>
            <a:r>
              <a:rPr kumimoji="1" lang="en-US" altLang="ja-JP" dirty="0"/>
              <a:t>IPA</a:t>
            </a:r>
            <a:r>
              <a:rPr kumimoji="1" lang="ja-JP" altLang="en-US" dirty="0"/>
              <a:t>インターネット安全教室の講師を務めます</a:t>
            </a:r>
          </a:p>
          <a:p>
            <a:r>
              <a:rPr kumimoji="1" lang="ja-JP" altLang="en-US" dirty="0"/>
              <a:t>△△△の○○です。</a:t>
            </a:r>
          </a:p>
          <a:p>
            <a:endParaRPr kumimoji="1" lang="ja-JP" altLang="en-US" dirty="0"/>
          </a:p>
          <a:p>
            <a:r>
              <a:rPr kumimoji="1" lang="ja-JP" altLang="en-US" dirty="0"/>
              <a:t>今日はネットリテラシー、情報モラル、情報セキュリティについて、</a:t>
            </a:r>
          </a:p>
          <a:p>
            <a:r>
              <a:rPr kumimoji="1" lang="ja-JP" altLang="en-US" dirty="0"/>
              <a:t>共に学び、考える、インターネット安全教室を行います。</a:t>
            </a:r>
          </a:p>
          <a:p>
            <a:endParaRPr kumimoji="1" lang="ja-JP" altLang="en-US" dirty="0"/>
          </a:p>
          <a:p>
            <a:r>
              <a:rPr kumimoji="1" lang="ja-JP" altLang="en-US" dirty="0"/>
              <a:t>今日、ここに集まった仲間と一緒に「考える」、そんな教室にしたいと思います。</a:t>
            </a:r>
          </a:p>
          <a:p>
            <a:r>
              <a:rPr kumimoji="1" lang="ja-JP" altLang="en-US" dirty="0"/>
              <a:t>よろしくお願いします。</a:t>
            </a:r>
          </a:p>
        </p:txBody>
      </p:sp>
    </p:spTree>
    <p:extLst>
      <p:ext uri="{BB962C8B-B14F-4D97-AF65-F5344CB8AC3E}">
        <p14:creationId xmlns:p14="http://schemas.microsoft.com/office/powerpoint/2010/main" val="3627594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ポイント</a:t>
            </a:r>
            <a:r>
              <a:rPr kumimoji="1" lang="en-US" altLang="ja-JP" dirty="0"/>
              <a:t>】</a:t>
            </a:r>
          </a:p>
          <a:p>
            <a:r>
              <a:rPr kumimoji="1" lang="ja-JP" altLang="en-US" dirty="0"/>
              <a:t>動画と同じくゲームも長時間利用になりやすいことを伝える。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今度はゲームやっている子が出てきましたね。</a:t>
            </a:r>
            <a:endParaRPr kumimoji="1" lang="en-US" altLang="ja-JP" dirty="0"/>
          </a:p>
          <a:p>
            <a:r>
              <a:rPr kumimoji="1" lang="ja-JP" altLang="en-US" dirty="0"/>
              <a:t>お母さんが「いつまでやってるの？」と尋ねても、「もうちょっとでランキングがあがるんだー」といってやめる様子がありません。</a:t>
            </a:r>
            <a:endParaRPr kumimoji="1" lang="en-US" altLang="ja-JP" dirty="0"/>
          </a:p>
          <a:p>
            <a:r>
              <a:rPr kumimoji="1" lang="ja-JP" altLang="en-US" dirty="0"/>
              <a:t>ゲームの中には順位を競ったり、ゲームの中のキャラクターを強く成長させたり</a:t>
            </a:r>
            <a:r>
              <a:rPr kumimoji="1" lang="en-US" altLang="ja-JP" dirty="0"/>
              <a:t>…</a:t>
            </a:r>
            <a:r>
              <a:rPr kumimoji="1" lang="ja-JP" altLang="en-US" dirty="0"/>
              <a:t>皆さんがついついやり続ける工夫があります。</a:t>
            </a:r>
            <a:endParaRPr kumimoji="1" lang="en-US" altLang="ja-JP" dirty="0"/>
          </a:p>
          <a:p>
            <a:endParaRPr kumimoji="1" lang="en-US" altLang="ja-JP" dirty="0"/>
          </a:p>
          <a:p>
            <a:r>
              <a:rPr kumimoji="1" lang="ja-JP" altLang="en-US" dirty="0"/>
              <a:t>動画サービスと一緒で工夫があるのですね。</a:t>
            </a:r>
            <a:endParaRPr kumimoji="1" lang="en-US" altLang="ja-JP" dirty="0"/>
          </a:p>
          <a:p>
            <a:endParaRPr kumimoji="1" lang="en-US" altLang="ja-JP" dirty="0"/>
          </a:p>
          <a:p>
            <a:endParaRPr kumimoji="1" lang="en-US" altLang="ja-JP" dirty="0"/>
          </a:p>
          <a:p>
            <a:endParaRPr kumimoji="1" lang="en-US" altLang="ja-JP" dirty="0"/>
          </a:p>
          <a:p>
            <a:r>
              <a:rPr kumimoji="1" lang="ja-JP" altLang="en-US" dirty="0"/>
              <a:t>画像引用先</a:t>
            </a:r>
            <a:r>
              <a:rPr kumimoji="1" lang="en-US" altLang="ja-JP" dirty="0"/>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a:solidFill>
                  <a:schemeClr val="tx1"/>
                </a:solidFill>
                <a:effectLst/>
                <a:latin typeface="+mn-lt"/>
                <a:ea typeface="+mn-ea"/>
                <a:cs typeface="+mn-cs"/>
              </a:rPr>
              <a:t>はじめまして、ペアコです。～親と子のスマホの約束～</a:t>
            </a:r>
          </a:p>
          <a:p>
            <a:r>
              <a:rPr lang="en-US" altLang="ja-JP" dirty="0">
                <a:hlinkClick r:id="rId3"/>
              </a:rPr>
              <a:t>https://www.youtube.com/watch?v=xvgBJFudoMs&amp;list=PLF9FCB56776EBCABB&amp;index=1</a:t>
            </a:r>
            <a:endParaRPr lang="en-US" altLang="ja-JP" dirty="0"/>
          </a:p>
          <a:p>
            <a:r>
              <a:rPr kumimoji="1" lang="en-US" altLang="ja-JP" dirty="0"/>
              <a:t>3:46</a:t>
            </a:r>
            <a:r>
              <a:rPr kumimoji="1" lang="ja-JP" altLang="en-US" dirty="0"/>
              <a:t>のスクリーンショット一部トリミング</a:t>
            </a:r>
          </a:p>
        </p:txBody>
      </p:sp>
    </p:spTree>
    <p:extLst>
      <p:ext uri="{BB962C8B-B14F-4D97-AF65-F5344CB8AC3E}">
        <p14:creationId xmlns:p14="http://schemas.microsoft.com/office/powerpoint/2010/main" val="1907820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ポイント</a:t>
            </a:r>
            <a:r>
              <a:rPr kumimoji="1" lang="en-US" altLang="ja-JP" dirty="0"/>
              <a:t>】</a:t>
            </a:r>
          </a:p>
          <a:p>
            <a:r>
              <a:rPr kumimoji="1" lang="ja-JP" altLang="en-US" dirty="0"/>
              <a:t>工夫があるからついやってしまうことを確認する。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動画サービスもゲームも長く使ってしまういろいろな工夫がされていることが分かったと思います。</a:t>
            </a:r>
            <a:endParaRPr kumimoji="1" lang="en-US" altLang="ja-JP" dirty="0"/>
          </a:p>
          <a:p>
            <a:endParaRPr kumimoji="1" lang="ja-JP" altLang="en-US" dirty="0"/>
          </a:p>
        </p:txBody>
      </p:sp>
    </p:spTree>
    <p:extLst>
      <p:ext uri="{BB962C8B-B14F-4D97-AF65-F5344CB8AC3E}">
        <p14:creationId xmlns:p14="http://schemas.microsoft.com/office/powerpoint/2010/main" val="947884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ポイント</a:t>
            </a:r>
            <a:r>
              <a:rPr kumimoji="1" lang="en-US" altLang="ja-JP" dirty="0"/>
              <a:t>】</a:t>
            </a:r>
          </a:p>
          <a:p>
            <a:r>
              <a:rPr kumimoji="1" lang="ja-JP" altLang="en-US" dirty="0"/>
              <a:t>長時間利用の問題提起をし、問いかける。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でも、どうでしょう？</a:t>
            </a:r>
            <a:r>
              <a:rPr kumimoji="1" lang="en-US" altLang="ja-JP" dirty="0"/>
              <a:t/>
            </a:r>
            <a:br>
              <a:rPr kumimoji="1" lang="en-US" altLang="ja-JP" dirty="0"/>
            </a:br>
            <a:r>
              <a:rPr kumimoji="1" lang="ja-JP" altLang="en-US" dirty="0"/>
              <a:t>楽しい工夫がされているからといって、ずっと使っていても大丈夫なんでしょうか？</a:t>
            </a:r>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773486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ポイント</a:t>
            </a:r>
            <a:r>
              <a:rPr kumimoji="1" lang="en-US" altLang="ja-JP" dirty="0"/>
              <a:t>】</a:t>
            </a:r>
          </a:p>
          <a:p>
            <a:r>
              <a:rPr kumimoji="1" lang="ja-JP" altLang="en-US" dirty="0"/>
              <a:t>長時間利用により、普段の生活で出来なくなることはないか確認する。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動画サービスやゲームを長い時間使っていると、普段の生活の中で出来なくなることが増えてきませんか？</a:t>
            </a:r>
            <a:endParaRPr kumimoji="1" lang="en-US" altLang="ja-JP" dirty="0"/>
          </a:p>
          <a:p>
            <a:r>
              <a:rPr kumimoji="1" lang="ja-JP" altLang="en-US" dirty="0"/>
              <a:t>例えば</a:t>
            </a:r>
            <a:r>
              <a:rPr kumimoji="1" lang="en-US" altLang="ja-JP" dirty="0"/>
              <a:t>…</a:t>
            </a:r>
            <a:r>
              <a:rPr kumimoji="1" lang="ja-JP" altLang="en-US" dirty="0"/>
              <a:t>（スライド読み上げ）</a:t>
            </a:r>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957252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br>
              <a:rPr kumimoji="1" lang="en-US" altLang="ja-JP" dirty="0"/>
            </a:br>
            <a:r>
              <a:rPr kumimoji="1" lang="ja-JP" altLang="en-US" dirty="0"/>
              <a:t>前のスライドからの問題提起。</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睡眠不足になると学校の授業中に眠くなることがありますよね。健康にも影響します。</a:t>
            </a:r>
            <a:endParaRPr kumimoji="1" lang="en-US" altLang="ja-JP" dirty="0"/>
          </a:p>
          <a:p>
            <a:r>
              <a:rPr kumimoji="1" lang="ja-JP" altLang="en-US" dirty="0"/>
              <a:t>勉強時間が足りないと、せっかく習ったことが身に付かないかもしれません。</a:t>
            </a:r>
            <a:endParaRPr kumimoji="1" lang="en-US" altLang="ja-JP" dirty="0"/>
          </a:p>
          <a:p>
            <a:r>
              <a:rPr kumimoji="1" lang="ja-JP" altLang="en-US" dirty="0"/>
              <a:t>おうちの人と話したり、友達と外で遊ぶこともとても大切ですよね。</a:t>
            </a:r>
            <a:endParaRPr kumimoji="1" lang="en-US" altLang="ja-JP" dirty="0"/>
          </a:p>
          <a:p>
            <a:endParaRPr kumimoji="1" lang="en-US" altLang="ja-JP" dirty="0"/>
          </a:p>
          <a:p>
            <a:r>
              <a:rPr kumimoji="1" lang="en-US" altLang="ja-JP" dirty="0"/>
              <a:t>【</a:t>
            </a:r>
            <a:r>
              <a:rPr kumimoji="1" lang="ja-JP" altLang="en-US" dirty="0"/>
              <a:t>進行のポイント</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生活の振りかえり、見直しを提案する。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動画サービスやゲームに使う時間が長いかな、と感じた人もいるかもしれません。</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ひとりひとり、自分の生活を振り返ってみてくださいね。</a:t>
            </a:r>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4042268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ポイント</a:t>
            </a:r>
            <a:r>
              <a:rPr kumimoji="1" lang="en-US" altLang="ja-JP" dirty="0"/>
              <a:t>】</a:t>
            </a:r>
          </a:p>
          <a:p>
            <a:r>
              <a:rPr kumimoji="1" lang="ja-JP" altLang="en-US" dirty="0"/>
              <a:t>長時間利用にならないための工夫を呼びかける。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動画サービスやゲームには工夫がたくさんありました。</a:t>
            </a:r>
            <a:endParaRPr kumimoji="1" lang="en-US" altLang="ja-JP" dirty="0"/>
          </a:p>
          <a:p>
            <a:r>
              <a:rPr kumimoji="1" lang="ja-JP" altLang="en-US" dirty="0"/>
              <a:t>今度は、逆に皆さんが使いすぎない工夫を考えてみましょう。</a:t>
            </a:r>
            <a:endParaRPr kumimoji="1" lang="en-US" altLang="ja-JP" dirty="0"/>
          </a:p>
          <a:p>
            <a:endParaRPr kumimoji="1" lang="ja-JP" altLang="en-US" dirty="0"/>
          </a:p>
        </p:txBody>
      </p:sp>
    </p:spTree>
    <p:extLst>
      <p:ext uri="{BB962C8B-B14F-4D97-AF65-F5344CB8AC3E}">
        <p14:creationId xmlns:p14="http://schemas.microsoft.com/office/powerpoint/2010/main" val="4047449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r>
              <a:rPr kumimoji="1" lang="ja-JP" altLang="en-US" dirty="0"/>
              <a:t>長時間利用にならないための工夫（例）を伝える。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どうしたら使い過ぎを防ぐことができるでしょう？</a:t>
            </a:r>
            <a:endParaRPr kumimoji="1" lang="en-US" altLang="ja-JP" dirty="0"/>
          </a:p>
          <a:p>
            <a:r>
              <a:rPr kumimoji="1" lang="ja-JP" altLang="en-US" dirty="0"/>
              <a:t>例えば（スライド読み上げ）</a:t>
            </a:r>
            <a:endParaRPr kumimoji="1" lang="en-US" altLang="ja-JP" dirty="0"/>
          </a:p>
          <a:p>
            <a:endParaRPr kumimoji="1" lang="en-US" altLang="ja-JP" dirty="0"/>
          </a:p>
          <a:p>
            <a:r>
              <a:rPr kumimoji="1" lang="en-US" altLang="ja-JP" dirty="0"/>
              <a:t>【</a:t>
            </a:r>
            <a:r>
              <a:rPr kumimoji="1" lang="ja-JP" altLang="en-US" dirty="0"/>
              <a:t>進行のポイント</a:t>
            </a:r>
            <a:r>
              <a:rPr kumimoji="1" lang="en-US" altLang="ja-JP" dirty="0"/>
              <a:t>】</a:t>
            </a:r>
          </a:p>
          <a:p>
            <a:r>
              <a:rPr kumimoji="1" lang="ja-JP" altLang="en-US" dirty="0"/>
              <a:t>自分でルールを決められるように、促す。</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こういったルールをおうちの人と相談しながら自分で決められるとかっこいいですね！</a:t>
            </a:r>
            <a:endParaRPr kumimoji="1" lang="en-US" altLang="ja-JP" dirty="0"/>
          </a:p>
          <a:p>
            <a:r>
              <a:rPr kumimoji="1" lang="ja-JP" altLang="en-US" dirty="0"/>
              <a:t>ぜひ、今日家に帰ったら「自分ルール」をたくさん考えてみてください。</a:t>
            </a:r>
            <a:endParaRPr kumimoji="1" lang="en-US" altLang="ja-JP" dirty="0"/>
          </a:p>
          <a:p>
            <a:endParaRPr kumimoji="1" lang="ja-JP" altLang="en-US" dirty="0"/>
          </a:p>
        </p:txBody>
      </p:sp>
    </p:spTree>
    <p:extLst>
      <p:ext uri="{BB962C8B-B14F-4D97-AF65-F5344CB8AC3E}">
        <p14:creationId xmlns:p14="http://schemas.microsoft.com/office/powerpoint/2010/main" val="3512001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r>
              <a:rPr kumimoji="1" lang="ja-JP" altLang="en-US" dirty="0"/>
              <a:t>小学生では使えないインターネットサービスがあることを理解してもらう。</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皆さんはまだ、小学生です。</a:t>
            </a:r>
            <a:r>
              <a:rPr kumimoji="1" lang="en-US" altLang="ja-JP" dirty="0"/>
              <a:t/>
            </a:r>
            <a:br>
              <a:rPr kumimoji="1" lang="en-US" altLang="ja-JP" dirty="0"/>
            </a:br>
            <a:r>
              <a:rPr kumimoji="1" lang="ja-JP" altLang="en-US" dirty="0"/>
              <a:t>インターネットを使ったいろいろなサービスには小学生が使えない、年齢のきまりがあるものもたくさんあります。</a:t>
            </a:r>
            <a:endParaRPr kumimoji="1" lang="en-US" altLang="ja-JP" dirty="0"/>
          </a:p>
          <a:p>
            <a:endParaRPr kumimoji="1" lang="en-US" altLang="ja-JP" dirty="0"/>
          </a:p>
          <a:p>
            <a:r>
              <a:rPr kumimoji="1" lang="en-US" altLang="ja-JP" dirty="0"/>
              <a:t>【</a:t>
            </a:r>
            <a:r>
              <a:rPr kumimoji="1" lang="ja-JP" altLang="en-US" dirty="0"/>
              <a:t>進行のポイント</a:t>
            </a:r>
            <a:r>
              <a:rPr kumimoji="1" lang="en-US" altLang="ja-JP" dirty="0"/>
              <a:t>】</a:t>
            </a:r>
          </a:p>
          <a:p>
            <a:r>
              <a:rPr kumimoji="1" lang="ja-JP" altLang="en-US" dirty="0"/>
              <a:t>おうちの人と確認することが大切。</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インターネットを使ったサービスを使うときは自分の年齢に合ったものか、必ずおうちの人に確認してもらいましょう。</a:t>
            </a:r>
            <a:endParaRPr kumimoji="1" lang="en-US" altLang="ja-JP" dirty="0"/>
          </a:p>
          <a:p>
            <a:endParaRPr kumimoji="1" lang="ja-JP" altLang="en-US" dirty="0"/>
          </a:p>
        </p:txBody>
      </p:sp>
    </p:spTree>
    <p:extLst>
      <p:ext uri="{BB962C8B-B14F-4D97-AF65-F5344CB8AC3E}">
        <p14:creationId xmlns:p14="http://schemas.microsoft.com/office/powerpoint/2010/main" val="2535192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r>
              <a:rPr kumimoji="1" lang="ja-JP" altLang="en-US" dirty="0"/>
              <a:t>小学生がひとりで使えない動画サービスもあり、中には怖い動画が紛れていることあることが伝える。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動画サービスの話の中で、「おすすめ動画」の話をしましたね。</a:t>
            </a:r>
            <a:endParaRPr kumimoji="1" lang="en-US" altLang="ja-JP" dirty="0"/>
          </a:p>
          <a:p>
            <a:r>
              <a:rPr kumimoji="1" lang="ja-JP" altLang="en-US" dirty="0"/>
              <a:t>その中には、はじめは楽しそうな動画に見せかけて、実は怖い動画というのもあります。</a:t>
            </a:r>
            <a:endParaRPr kumimoji="1" lang="en-US" altLang="ja-JP" dirty="0"/>
          </a:p>
          <a:p>
            <a:endParaRPr kumimoji="1" lang="en-US" altLang="ja-JP" dirty="0"/>
          </a:p>
          <a:p>
            <a:r>
              <a:rPr kumimoji="1" lang="en-US" altLang="ja-JP" dirty="0"/>
              <a:t>【</a:t>
            </a:r>
            <a:r>
              <a:rPr kumimoji="1" lang="ja-JP" altLang="en-US" dirty="0"/>
              <a:t>進行のポイント</a:t>
            </a:r>
            <a:r>
              <a:rPr kumimoji="1" lang="en-US" altLang="ja-JP" dirty="0"/>
              <a:t>】</a:t>
            </a:r>
          </a:p>
          <a:p>
            <a:r>
              <a:rPr kumimoji="1" lang="ja-JP" altLang="en-US" dirty="0"/>
              <a:t>対象年齢の確認とおうちの人と一緒に使うことが大切と伝える。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なので、自分の年齢にあったサービスかどうか、おうちの人に確認してもらう必要があるのです。</a:t>
            </a:r>
            <a:endParaRPr kumimoji="1" lang="en-US" altLang="ja-JP" dirty="0"/>
          </a:p>
          <a:p>
            <a:r>
              <a:rPr kumimoji="1" lang="ja-JP" altLang="en-US" dirty="0"/>
              <a:t>できれば、おうちの人と一緒に使いましょう。</a:t>
            </a:r>
            <a:endParaRPr kumimoji="1" lang="en-US" altLang="ja-JP" dirty="0"/>
          </a:p>
        </p:txBody>
      </p:sp>
      <p:sp>
        <p:nvSpPr>
          <p:cNvPr id="4" name="スライド番号プレースホルダー 3"/>
          <p:cNvSpPr>
            <a:spLocks noGrp="1"/>
          </p:cNvSpPr>
          <p:nvPr>
            <p:ph type="sldNum" sz="quarter" idx="10"/>
          </p:nvPr>
        </p:nvSpPr>
        <p:spPr/>
        <p:txBody>
          <a:bodyPr/>
          <a:lstStyle/>
          <a:p>
            <a:fld id="{99569974-2F47-451E-96BB-2DC3A8AF4879}" type="slidenum">
              <a:rPr lang="ja-JP" altLang="en-US" smtClean="0">
                <a:solidFill>
                  <a:prstClr val="black"/>
                </a:solidFill>
              </a:rPr>
              <a:pPr/>
              <a:t>19</a:t>
            </a:fld>
            <a:endParaRPr lang="ja-JP" altLang="en-US" dirty="0">
              <a:solidFill>
                <a:prstClr val="black"/>
              </a:solidFill>
            </a:endParaRPr>
          </a:p>
        </p:txBody>
      </p:sp>
    </p:spTree>
    <p:extLst>
      <p:ext uri="{BB962C8B-B14F-4D97-AF65-F5344CB8AC3E}">
        <p14:creationId xmlns:p14="http://schemas.microsoft.com/office/powerpoint/2010/main" val="1357308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r>
              <a:rPr kumimoji="1" lang="ja-JP" altLang="en-US" dirty="0"/>
              <a:t>小学生が作ったポスターの紹介。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ここで小学生が描いたポスターを紹介しましょう。</a:t>
            </a:r>
            <a:endParaRPr kumimoji="1" lang="en-US" altLang="ja-JP" dirty="0"/>
          </a:p>
          <a:p>
            <a:r>
              <a:rPr kumimoji="1" lang="ja-JP" altLang="en-US" dirty="0"/>
              <a:t>「情報モラル・セキュリティコンクール」ポスターの部で優秀賞をとった作品です。</a:t>
            </a:r>
            <a:endParaRPr kumimoji="1" lang="en-US" altLang="ja-JP" dirty="0"/>
          </a:p>
          <a:p>
            <a:r>
              <a:rPr kumimoji="1" lang="ja-JP" altLang="en-US" dirty="0"/>
              <a:t>このポスターはどういったことを皆さんに伝えたいのでしょうか。</a:t>
            </a:r>
            <a:endParaRPr kumimoji="1" lang="en-US" altLang="ja-JP" dirty="0"/>
          </a:p>
          <a:p>
            <a:endParaRPr kumimoji="1" lang="en-US" altLang="ja-JP" dirty="0"/>
          </a:p>
          <a:p>
            <a:r>
              <a:rPr kumimoji="1" lang="en-US" altLang="ja-JP" dirty="0"/>
              <a:t>【</a:t>
            </a:r>
            <a:r>
              <a:rPr kumimoji="1" lang="ja-JP" altLang="en-US" dirty="0"/>
              <a:t>進行のポイント</a:t>
            </a:r>
            <a:r>
              <a:rPr kumimoji="1" lang="en-US" altLang="ja-JP" dirty="0"/>
              <a:t>】</a:t>
            </a:r>
          </a:p>
          <a:p>
            <a:r>
              <a:rPr kumimoji="1" lang="ja-JP" altLang="en-US" dirty="0"/>
              <a:t>制作者の意図を紹介する。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このポスターを描いた福井県の小学五年生「勝美いろは」さんはこのようにコメントしています。</a:t>
            </a:r>
            <a:endParaRPr kumimoji="1" lang="en-US" altLang="ja-JP" dirty="0"/>
          </a:p>
          <a:p>
            <a:endParaRPr kumimoji="1" lang="en-US" altLang="ja-JP" dirty="0"/>
          </a:p>
          <a:p>
            <a:r>
              <a:rPr kumimoji="1" lang="ja-JP" altLang="en-US" dirty="0"/>
              <a:t>“最きんスマホなどを使っての悪質な犯罪が多いので、みんながトラブルにまきこまれないようにしたいと思ってかきました。背景などに赤や黄色を使ってとても危険な感じを表しました。心をこめてかいたので受賞できてうれしかったです”</a:t>
            </a:r>
          </a:p>
        </p:txBody>
      </p:sp>
    </p:spTree>
    <p:extLst>
      <p:ext uri="{BB962C8B-B14F-4D97-AF65-F5344CB8AC3E}">
        <p14:creationId xmlns:p14="http://schemas.microsoft.com/office/powerpoint/2010/main" val="941405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768055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ポイント</a:t>
            </a:r>
            <a:r>
              <a:rPr kumimoji="1" lang="en-US" altLang="ja-JP" dirty="0"/>
              <a:t>】</a:t>
            </a:r>
          </a:p>
          <a:p>
            <a:r>
              <a:rPr kumimoji="1" lang="ja-JP" altLang="en-US" dirty="0"/>
              <a:t>わからないこと、困ったこと、心配なことはすぐおうちの人に相談するのが大切と伝える。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インターネットを使っていて、わからないことや困ったこと、心配なことがあったら、すぐにおうちの人に相談して確認してくださいね。</a:t>
            </a:r>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2143270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ポイント</a:t>
            </a:r>
            <a:r>
              <a:rPr kumimoji="1" lang="en-US" altLang="ja-JP" dirty="0"/>
              <a:t>】</a:t>
            </a:r>
          </a:p>
          <a:p>
            <a:r>
              <a:rPr kumimoji="1" lang="ja-JP" altLang="en-US" dirty="0"/>
              <a:t>今回の話のまとめ</a:t>
            </a:r>
            <a:endParaRPr kumimoji="1" lang="en-US" altLang="ja-JP" dirty="0"/>
          </a:p>
          <a:p>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では、今回のお話しを振り返ってみましょう。</a:t>
            </a:r>
            <a:endParaRPr kumimoji="1" lang="en-US" altLang="ja-JP" dirty="0"/>
          </a:p>
          <a:p>
            <a:r>
              <a:rPr kumimoji="1" lang="ja-JP" altLang="en-US" dirty="0"/>
              <a:t>（スライド読み上げ）</a:t>
            </a:r>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2160690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今回の話のまとめ</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（スライド読み上げ）</a:t>
            </a:r>
            <a:endParaRPr kumimoji="1" lang="en-US" altLang="ja-JP" dirty="0"/>
          </a:p>
          <a:p>
            <a:endParaRPr kumimoji="1" lang="ja-JP" altLang="en-US" dirty="0"/>
          </a:p>
        </p:txBody>
      </p:sp>
    </p:spTree>
    <p:extLst>
      <p:ext uri="{BB962C8B-B14F-4D97-AF65-F5344CB8AC3E}">
        <p14:creationId xmlns:p14="http://schemas.microsoft.com/office/powerpoint/2010/main" val="14170632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ポイント</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今回の話のまとめ</a:t>
            </a:r>
            <a:endParaRPr kumimoji="1" lang="en-US" altLang="ja-JP" dirty="0"/>
          </a:p>
          <a:p>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（スライド読み上げ）</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今回聞いたお話を、家に帰ったら是非、おうちの人にも話してください。</a:t>
            </a:r>
            <a:endParaRPr kumimoji="1" lang="en-US" altLang="ja-JP" dirty="0"/>
          </a:p>
          <a:p>
            <a:endParaRPr kumimoji="1" lang="ja-JP" altLang="en-US" dirty="0"/>
          </a:p>
        </p:txBody>
      </p:sp>
    </p:spTree>
    <p:extLst>
      <p:ext uri="{BB962C8B-B14F-4D97-AF65-F5344CB8AC3E}">
        <p14:creationId xmlns:p14="http://schemas.microsoft.com/office/powerpoint/2010/main" val="433345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138752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r>
              <a:rPr kumimoji="1" lang="ja-JP" altLang="en-US" dirty="0"/>
              <a:t>小学生が描いた</a:t>
            </a:r>
            <a:r>
              <a:rPr kumimoji="1" lang="en-US" altLang="ja-JP" dirty="0"/>
              <a:t>4</a:t>
            </a:r>
            <a:r>
              <a:rPr kumimoji="1" lang="ja-JP" altLang="en-US" dirty="0"/>
              <a:t>コマ漫画を見てもらう。</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では、これから皆さんと同じ小学生が描いた四コマ漫画を見てみましょう。</a:t>
            </a:r>
            <a:endParaRPr kumimoji="1" lang="en-US" altLang="ja-JP" dirty="0"/>
          </a:p>
          <a:p>
            <a:endParaRPr kumimoji="1" lang="en-US" altLang="ja-JP" dirty="0"/>
          </a:p>
          <a:p>
            <a:r>
              <a:rPr kumimoji="1" lang="en-US" altLang="ja-JP" dirty="0"/>
              <a:t>【</a:t>
            </a:r>
            <a:r>
              <a:rPr kumimoji="1" lang="ja-JP" altLang="en-US" dirty="0"/>
              <a:t>進行のポイント</a:t>
            </a:r>
            <a:r>
              <a:rPr kumimoji="1" lang="en-US" altLang="ja-JP" dirty="0"/>
              <a:t>】</a:t>
            </a:r>
          </a:p>
          <a:p>
            <a:r>
              <a:rPr kumimoji="1" lang="en-US" altLang="ja-JP" dirty="0"/>
              <a:t>1</a:t>
            </a:r>
            <a:r>
              <a:rPr kumimoji="1" lang="ja-JP" altLang="en-US" dirty="0"/>
              <a:t>コマ目の説明。</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「ねえ、ママ」とある女の子がお母さんに話しかけていますが</a:t>
            </a:r>
            <a:r>
              <a:rPr kumimoji="1" lang="en-US" altLang="ja-JP" dirty="0"/>
              <a:t>…</a:t>
            </a:r>
          </a:p>
          <a:p>
            <a:r>
              <a:rPr kumimoji="1" lang="ja-JP" altLang="en-US" dirty="0"/>
              <a:t>お母さんはスマホを使っていて気づいていないみたいですね。</a:t>
            </a:r>
            <a:endParaRPr kumimoji="1" lang="en-US" altLang="ja-JP" dirty="0"/>
          </a:p>
          <a:p>
            <a:endParaRPr kumimoji="1" lang="ja-JP" altLang="en-US" dirty="0"/>
          </a:p>
        </p:txBody>
      </p:sp>
    </p:spTree>
    <p:extLst>
      <p:ext uri="{BB962C8B-B14F-4D97-AF65-F5344CB8AC3E}">
        <p14:creationId xmlns:p14="http://schemas.microsoft.com/office/powerpoint/2010/main" val="1733759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r>
              <a:rPr kumimoji="1" lang="en-US" altLang="ja-JP" dirty="0"/>
              <a:t>2</a:t>
            </a:r>
            <a:r>
              <a:rPr kumimoji="1" lang="ja-JP" altLang="en-US" dirty="0"/>
              <a:t>コマ目の説明。</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また女の子がお母さんに声をかけていますが</a:t>
            </a:r>
            <a:r>
              <a:rPr kumimoji="1" lang="en-US" altLang="ja-JP" dirty="0"/>
              <a:t>…</a:t>
            </a:r>
          </a:p>
          <a:p>
            <a:r>
              <a:rPr kumimoji="1" lang="ja-JP" altLang="en-US" dirty="0"/>
              <a:t>お母さん、今度は</a:t>
            </a:r>
            <a:r>
              <a:rPr kumimoji="1" lang="en-US" altLang="ja-JP" dirty="0"/>
              <a:t>TV</a:t>
            </a:r>
            <a:r>
              <a:rPr kumimoji="1" lang="ja-JP" altLang="en-US" dirty="0"/>
              <a:t>に夢中になっているみたいですね。</a:t>
            </a:r>
            <a:endParaRPr kumimoji="1" lang="en-US" altLang="ja-JP" dirty="0"/>
          </a:p>
          <a:p>
            <a:endParaRPr kumimoji="1" lang="en-US" altLang="ja-JP" dirty="0"/>
          </a:p>
          <a:p>
            <a:r>
              <a:rPr kumimoji="1" lang="en-US" altLang="ja-JP" dirty="0"/>
              <a:t>【</a:t>
            </a:r>
            <a:r>
              <a:rPr kumimoji="1" lang="ja-JP" altLang="en-US" dirty="0"/>
              <a:t>進行のポイント</a:t>
            </a:r>
            <a:r>
              <a:rPr kumimoji="1" lang="en-US" altLang="ja-JP" dirty="0"/>
              <a:t>】</a:t>
            </a:r>
          </a:p>
          <a:p>
            <a:r>
              <a:rPr kumimoji="1" lang="ja-JP" altLang="en-US" dirty="0"/>
              <a:t>女の子の表情にも注目してもらう。</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女の子、どんな顔をしていますか？</a:t>
            </a:r>
            <a:endParaRPr kumimoji="1" lang="en-US" altLang="ja-JP" dirty="0"/>
          </a:p>
          <a:p>
            <a:r>
              <a:rPr kumimoji="1" lang="ja-JP" altLang="en-US" dirty="0"/>
              <a:t>そうですね、なんだか怒っているようです。</a:t>
            </a:r>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367493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3</a:t>
            </a:r>
            <a:r>
              <a:rPr kumimoji="1" lang="ja-JP" altLang="en-US" dirty="0"/>
              <a:t>コマ目の説明。</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今度は</a:t>
            </a:r>
            <a:r>
              <a:rPr kumimoji="1" lang="en-US" altLang="ja-JP" dirty="0"/>
              <a:t>…</a:t>
            </a:r>
            <a:r>
              <a:rPr kumimoji="1" lang="ja-JP" altLang="en-US" dirty="0"/>
              <a:t>？</a:t>
            </a:r>
            <a:endParaRPr kumimoji="1" lang="en-US" altLang="ja-JP" dirty="0"/>
          </a:p>
          <a:p>
            <a:r>
              <a:rPr kumimoji="1" lang="ja-JP" altLang="en-US" dirty="0"/>
              <a:t>お母さん、何をしているかわかりますか？</a:t>
            </a:r>
            <a:endParaRPr kumimoji="1" lang="en-US" altLang="ja-JP" dirty="0"/>
          </a:p>
          <a:p>
            <a:r>
              <a:rPr kumimoji="1" lang="ja-JP" altLang="en-US" dirty="0"/>
              <a:t>そうですね、パソコンを操作してますね、またまた女の子の呼びかけに気づいていないみたいです。</a:t>
            </a:r>
            <a:endParaRPr kumimoji="1" lang="en-US" altLang="ja-JP" dirty="0"/>
          </a:p>
          <a:p>
            <a:endParaRPr kumimoji="1" lang="en-US" altLang="ja-JP" dirty="0"/>
          </a:p>
          <a:p>
            <a:r>
              <a:rPr kumimoji="1" lang="en-US" altLang="ja-JP" dirty="0"/>
              <a:t>【</a:t>
            </a:r>
            <a:r>
              <a:rPr kumimoji="1" lang="ja-JP" altLang="en-US" dirty="0"/>
              <a:t>進行のポイント</a:t>
            </a:r>
            <a:r>
              <a:rPr kumimoji="1" lang="en-US" altLang="ja-JP" dirty="0"/>
              <a:t>】</a:t>
            </a:r>
          </a:p>
          <a:p>
            <a:r>
              <a:rPr kumimoji="1" lang="ja-JP" altLang="en-US" dirty="0"/>
              <a:t>女の子の表情の変化、涙を流しているその気持ちに気づいてもらう。</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女の子は今、どんな気持ちでしょうか？</a:t>
            </a:r>
            <a:endParaRPr kumimoji="1" lang="en-US" altLang="ja-JP" dirty="0"/>
          </a:p>
          <a:p>
            <a:r>
              <a:rPr kumimoji="1" lang="ja-JP" altLang="en-US" dirty="0"/>
              <a:t>皆さんは誰かに声をかけても気づかれなかったとしたら、どんな気持ちになりますか？</a:t>
            </a:r>
            <a:endParaRPr kumimoji="1" lang="en-US" altLang="ja-JP" dirty="0"/>
          </a:p>
          <a:p>
            <a:endParaRPr kumimoji="1" lang="ja-JP" altLang="en-US" dirty="0"/>
          </a:p>
        </p:txBody>
      </p:sp>
    </p:spTree>
    <p:extLst>
      <p:ext uri="{BB962C8B-B14F-4D97-AF65-F5344CB8AC3E}">
        <p14:creationId xmlns:p14="http://schemas.microsoft.com/office/powerpoint/2010/main" val="1365104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r>
              <a:rPr kumimoji="1" lang="en-US" altLang="ja-JP" dirty="0"/>
              <a:t>4</a:t>
            </a:r>
            <a:r>
              <a:rPr kumimoji="1" lang="ja-JP" altLang="en-US" dirty="0"/>
              <a:t>コマ目、話の結末。</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場面ががらりと変わったことに気づいてもらう。</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今度は、女の子がゲームをしていた時に、お母さんが声を掛けてきました。</a:t>
            </a:r>
            <a:endParaRPr kumimoji="1" lang="en-US" altLang="ja-JP" dirty="0"/>
          </a:p>
          <a:p>
            <a:endParaRPr kumimoji="1" lang="en-US" altLang="ja-JP" dirty="0"/>
          </a:p>
          <a:p>
            <a:r>
              <a:rPr kumimoji="1" lang="en-US" altLang="ja-JP" dirty="0"/>
              <a:t>【</a:t>
            </a:r>
            <a:r>
              <a:rPr kumimoji="1" lang="ja-JP" altLang="en-US" dirty="0"/>
              <a:t>進行のポイント</a:t>
            </a:r>
            <a:r>
              <a:rPr kumimoji="1" lang="en-US" altLang="ja-JP" dirty="0"/>
              <a:t>】</a:t>
            </a:r>
          </a:p>
          <a:p>
            <a:r>
              <a:rPr kumimoji="1" lang="ja-JP" altLang="en-US" dirty="0"/>
              <a:t>それぞれのセリフに注目してもらう。</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お母さんが「ゲームばかりしないの！！」と言っていますね。</a:t>
            </a:r>
            <a:endParaRPr kumimoji="1" lang="en-US" altLang="ja-JP" dirty="0"/>
          </a:p>
          <a:p>
            <a:r>
              <a:rPr kumimoji="1" lang="ja-JP" altLang="en-US" dirty="0"/>
              <a:t>もし、皆さんが女の子の立場だったら、どうですか？</a:t>
            </a:r>
            <a:endParaRPr kumimoji="1" lang="en-US" altLang="ja-JP" dirty="0"/>
          </a:p>
          <a:p>
            <a:r>
              <a:rPr kumimoji="1" lang="ja-JP" altLang="en-US" dirty="0"/>
              <a:t>女の子と同じセリフ言いたくなりませんか？</a:t>
            </a:r>
            <a:endParaRPr kumimoji="1" lang="en-US" altLang="ja-JP" dirty="0"/>
          </a:p>
          <a:p>
            <a:r>
              <a:rPr kumimoji="1" lang="ja-JP" altLang="en-US" dirty="0"/>
              <a:t>「大人ばっかり！！」って。</a:t>
            </a:r>
            <a:endParaRPr kumimoji="1" lang="en-US" altLang="ja-JP" dirty="0"/>
          </a:p>
          <a:p>
            <a:endParaRPr kumimoji="1" lang="ja-JP" altLang="en-US" dirty="0"/>
          </a:p>
        </p:txBody>
      </p:sp>
    </p:spTree>
    <p:extLst>
      <p:ext uri="{BB962C8B-B14F-4D97-AF65-F5344CB8AC3E}">
        <p14:creationId xmlns:p14="http://schemas.microsoft.com/office/powerpoint/2010/main" val="1436219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ポイント</a:t>
            </a:r>
            <a:r>
              <a:rPr kumimoji="1" lang="en-US" altLang="ja-JP" dirty="0"/>
              <a:t>】</a:t>
            </a:r>
          </a:p>
          <a:p>
            <a:r>
              <a:rPr kumimoji="1" lang="ja-JP" altLang="en-US" dirty="0"/>
              <a:t>自分の利用時間について考えてもらう。</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さて、先ほどの</a:t>
            </a:r>
            <a:r>
              <a:rPr kumimoji="1" lang="en-US" altLang="ja-JP" dirty="0"/>
              <a:t>4</a:t>
            </a:r>
            <a:r>
              <a:rPr kumimoji="1" lang="ja-JP" altLang="en-US" dirty="0"/>
              <a:t>コマ漫画ではお母さんがスマホなどを使いすぎていて、女の子の呼びかけに気づいてくれませんでした。</a:t>
            </a:r>
            <a:endParaRPr kumimoji="1" lang="en-US" altLang="ja-JP" dirty="0"/>
          </a:p>
          <a:p>
            <a:r>
              <a:rPr kumimoji="1" lang="ja-JP" altLang="en-US" dirty="0"/>
              <a:t>では、皆さんはどうでしょうか？漫画に出てきたお母さんのようについつい使いすぎてしまった、という経験はありませんか？</a:t>
            </a:r>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3336280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r>
              <a:rPr kumimoji="1" lang="ja-JP" altLang="en-US" dirty="0"/>
              <a:t>動画サービスには続けて観てしまう工夫があることに気づいてもらう。</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皆さんはインターネットを使った動画サービスを観たことあるでしょうか？</a:t>
            </a:r>
            <a:endParaRPr kumimoji="1" lang="en-US" altLang="ja-JP" dirty="0"/>
          </a:p>
          <a:p>
            <a:r>
              <a:rPr kumimoji="1" lang="ja-JP" altLang="en-US" dirty="0"/>
              <a:t>実は、動画サービスにはついつい観てしまう工夫があるんです。</a:t>
            </a:r>
            <a:endParaRPr kumimoji="1" lang="en-US" altLang="ja-JP" dirty="0"/>
          </a:p>
          <a:p>
            <a:r>
              <a:rPr kumimoji="1" lang="ja-JP" altLang="en-US" dirty="0"/>
              <a:t>どんな工夫がされているかわかりますか？（発言をしてもらっても可）</a:t>
            </a:r>
            <a:endParaRPr kumimoji="1" lang="en-US" altLang="ja-JP" dirty="0"/>
          </a:p>
          <a:p>
            <a:endParaRPr kumimoji="1" lang="en-US" altLang="ja-JP" dirty="0"/>
          </a:p>
          <a:p>
            <a:r>
              <a:rPr kumimoji="1" lang="en-US" altLang="ja-JP" dirty="0"/>
              <a:t>【</a:t>
            </a:r>
            <a:r>
              <a:rPr kumimoji="1" lang="ja-JP" altLang="en-US" dirty="0"/>
              <a:t>進行のポイント</a:t>
            </a:r>
            <a:r>
              <a:rPr kumimoji="1" lang="en-US" altLang="ja-JP" dirty="0"/>
              <a:t>】</a:t>
            </a:r>
          </a:p>
          <a:p>
            <a:r>
              <a:rPr kumimoji="1" lang="ja-JP" altLang="en-US" dirty="0"/>
              <a:t>おすすめ動画や関連動画が表示されていることに気づいてもらう。</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動画サービスを観ていると、画面の横とか下の方にこのような「おすすめ動画」が出ています。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「あれ、面白そう」「これも楽しそう」</a:t>
            </a:r>
            <a:r>
              <a:rPr kumimoji="1" lang="en-US" altLang="ja-JP" dirty="0"/>
              <a:t>…</a:t>
            </a:r>
            <a:r>
              <a:rPr kumimoji="1" lang="ja-JP" altLang="en-US" dirty="0"/>
              <a:t>このように気になってついつい観てしまうんですね。</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99569974-2F47-451E-96BB-2DC3A8AF4879}" type="slidenum">
              <a:rPr lang="ja-JP" altLang="en-US" smtClean="0">
                <a:solidFill>
                  <a:prstClr val="black"/>
                </a:solidFill>
              </a:rPr>
              <a:pPr/>
              <a:t>10</a:t>
            </a:fld>
            <a:endParaRPr lang="ja-JP" altLang="en-US" dirty="0">
              <a:solidFill>
                <a:prstClr val="black"/>
              </a:solidFill>
            </a:endParaRPr>
          </a:p>
        </p:txBody>
      </p:sp>
    </p:spTree>
    <p:extLst>
      <p:ext uri="{BB962C8B-B14F-4D97-AF65-F5344CB8AC3E}">
        <p14:creationId xmlns:p14="http://schemas.microsoft.com/office/powerpoint/2010/main" val="273206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8" name="スライド番号プレースホルダー 7"/>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387669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ユーザー設定レイアウト">
    <p:spTree>
      <p:nvGrpSpPr>
        <p:cNvPr id="1" name=""/>
        <p:cNvGrpSpPr/>
        <p:nvPr/>
      </p:nvGrpSpPr>
      <p:grpSpPr>
        <a:xfrm>
          <a:off x="0" y="0"/>
          <a:ext cx="0" cy="0"/>
          <a:chOff x="0" y="0"/>
          <a:chExt cx="0" cy="0"/>
        </a:xfrm>
      </p:grpSpPr>
      <p:sp>
        <p:nvSpPr>
          <p:cNvPr id="11" name="テキスト ボックス 10"/>
          <p:cNvSpPr txBox="1">
            <a:spLocks/>
          </p:cNvSpPr>
          <p:nvPr userDrawn="1"/>
        </p:nvSpPr>
        <p:spPr>
          <a:xfrm>
            <a:off x="0" y="0"/>
            <a:ext cx="91440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5" fmla="*/ 606798 w 9144000"/>
              <a:gd name="connsiteY5" fmla="*/ 729000 h 6858000"/>
              <a:gd name="connsiteX6" fmla="*/ 606798 w 9144000"/>
              <a:gd name="connsiteY6" fmla="*/ 6129000 h 6858000"/>
              <a:gd name="connsiteX7" fmla="*/ 8537201 w 9144000"/>
              <a:gd name="connsiteY7" fmla="*/ 6129000 h 6858000"/>
              <a:gd name="connsiteX8" fmla="*/ 8537201 w 9144000"/>
              <a:gd name="connsiteY8" fmla="*/ 729000 h 6858000"/>
              <a:gd name="connsiteX9" fmla="*/ 606798 w 9144000"/>
              <a:gd name="connsiteY9" fmla="*/ 7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6858000">
                <a:moveTo>
                  <a:pt x="0" y="0"/>
                </a:moveTo>
                <a:lnTo>
                  <a:pt x="9144000" y="0"/>
                </a:lnTo>
                <a:lnTo>
                  <a:pt x="9144000" y="6858000"/>
                </a:lnTo>
                <a:lnTo>
                  <a:pt x="0" y="6858000"/>
                </a:lnTo>
                <a:lnTo>
                  <a:pt x="0" y="0"/>
                </a:lnTo>
                <a:close/>
                <a:moveTo>
                  <a:pt x="606798" y="729000"/>
                </a:moveTo>
                <a:lnTo>
                  <a:pt x="606798" y="6129000"/>
                </a:lnTo>
                <a:lnTo>
                  <a:pt x="8537201" y="6129000"/>
                </a:lnTo>
                <a:lnTo>
                  <a:pt x="8537201" y="729000"/>
                </a:lnTo>
                <a:lnTo>
                  <a:pt x="606798" y="729000"/>
                </a:lnTo>
                <a:close/>
              </a:path>
            </a:pathLst>
          </a:custGeom>
          <a:solidFill>
            <a:srgbClr val="ED7D31"/>
          </a:solidFill>
          <a:ln w="76200">
            <a:solidFill>
              <a:srgbClr val="ED7D31"/>
            </a:solidFill>
          </a:ln>
        </p:spPr>
        <p:txBody>
          <a:bodyPr vert="horz" wrap="square"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endParaRPr lang="ja-JP" altLang="en-US" dirty="0">
              <a:solidFill>
                <a:prstClr val="black"/>
              </a:solidFill>
            </a:endParaRPr>
          </a:p>
        </p:txBody>
      </p:sp>
      <p:sp>
        <p:nvSpPr>
          <p:cNvPr id="2" name="タイトル 1"/>
          <p:cNvSpPr>
            <a:spLocks noGrp="1"/>
          </p:cNvSpPr>
          <p:nvPr>
            <p:ph type="title"/>
          </p:nvPr>
        </p:nvSpPr>
        <p:spPr>
          <a:xfrm>
            <a:off x="606798" y="799434"/>
            <a:ext cx="7930403" cy="5314149"/>
          </a:xfrm>
          <a:noFill/>
          <a:ln w="76200">
            <a:noFill/>
          </a:ln>
        </p:spPr>
        <p:txBody>
          <a:bodyPr>
            <a:normAutofit/>
          </a:bodyPr>
          <a:lstStyle>
            <a:lvl1pPr algn="ctr">
              <a:defRPr sz="6000"/>
            </a:lvl1pPr>
          </a:lstStyle>
          <a:p>
            <a:r>
              <a:rPr kumimoji="1" lang="ja-JP" altLang="en-US" dirty="0"/>
              <a:t>マスター タイトルの書式設定</a:t>
            </a:r>
          </a:p>
        </p:txBody>
      </p:sp>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38309" y="4799328"/>
            <a:ext cx="2407282" cy="1357685"/>
          </a:xfrm>
          <a:prstGeom prst="rect">
            <a:avLst/>
          </a:prstGeom>
        </p:spPr>
      </p:pic>
      <p:pic>
        <p:nvPicPr>
          <p:cNvPr id="13" name="図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1051" y="6228051"/>
            <a:ext cx="915198" cy="515481"/>
          </a:xfrm>
          <a:prstGeom prst="rect">
            <a:avLst/>
          </a:prstGeom>
        </p:spPr>
      </p:pic>
      <p:pic>
        <p:nvPicPr>
          <p:cNvPr id="14" name="図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8650" y="4825531"/>
            <a:ext cx="3232150" cy="1345286"/>
          </a:xfrm>
          <a:prstGeom prst="rect">
            <a:avLst/>
          </a:prstGeom>
        </p:spPr>
      </p:pic>
      <p:sp>
        <p:nvSpPr>
          <p:cNvPr id="16" name="Content Placeholder 2"/>
          <p:cNvSpPr>
            <a:spLocks noGrp="1"/>
          </p:cNvSpPr>
          <p:nvPr>
            <p:ph sz="half" idx="1"/>
          </p:nvPr>
        </p:nvSpPr>
        <p:spPr>
          <a:xfrm>
            <a:off x="4557485" y="6142499"/>
            <a:ext cx="4619918" cy="748620"/>
          </a:xfrm>
        </p:spPr>
        <p:txBody>
          <a:bodyPr anchor="ctr">
            <a:noAutofit/>
          </a:bodyPr>
          <a:lstStyle>
            <a:lvl1pPr marL="0" indent="0" algn="ctr">
              <a:buNone/>
              <a:defRPr sz="2800"/>
            </a:lvl1pPr>
          </a:lstStyle>
          <a:p>
            <a:pPr lvl="0"/>
            <a:r>
              <a:rPr lang="ja-JP" altLang="en-US" dirty="0"/>
              <a:t>マスター テキストの書式設定</a:t>
            </a:r>
            <a:endParaRPr lang="en-US" dirty="0"/>
          </a:p>
        </p:txBody>
      </p:sp>
      <p:sp>
        <p:nvSpPr>
          <p:cNvPr id="10" name="テキスト ボックス 9"/>
          <p:cNvSpPr txBox="1"/>
          <p:nvPr userDrawn="1"/>
        </p:nvSpPr>
        <p:spPr>
          <a:xfrm>
            <a:off x="1041131" y="6250613"/>
            <a:ext cx="2639683" cy="523220"/>
          </a:xfrm>
          <a:prstGeom prst="rect">
            <a:avLst/>
          </a:prstGeom>
          <a:noFill/>
        </p:spPr>
        <p:txBody>
          <a:bodyPr wrap="square" rtlCol="0">
            <a:spAutoFit/>
          </a:bodyPr>
          <a:lstStyle/>
          <a:p>
            <a:r>
              <a:rPr lang="ja-JP" altLang="en-US" dirty="0" smtClean="0">
                <a:solidFill>
                  <a:prstClr val="black"/>
                </a:solidFill>
              </a:rPr>
              <a:t>試行版</a:t>
            </a:r>
            <a:endParaRPr lang="en-US" altLang="ja-JP" dirty="0" smtClean="0">
              <a:solidFill>
                <a:prstClr val="black"/>
              </a:solidFill>
            </a:endParaRPr>
          </a:p>
          <a:p>
            <a:r>
              <a:rPr lang="en-US" altLang="ja-JP" sz="900" dirty="0" smtClean="0">
                <a:solidFill>
                  <a:prstClr val="black"/>
                </a:solidFill>
              </a:rPr>
              <a:t>©2019</a:t>
            </a:r>
            <a:r>
              <a:rPr lang="ja-JP" altLang="en-US" sz="900" dirty="0" smtClean="0">
                <a:solidFill>
                  <a:prstClr val="black"/>
                </a:solidFill>
              </a:rPr>
              <a:t>教育ネット</a:t>
            </a:r>
            <a:endParaRPr lang="en-US" altLang="ja-JP" sz="900" dirty="0" smtClean="0">
              <a:solidFill>
                <a:prstClr val="black"/>
              </a:solidFill>
            </a:endParaRPr>
          </a:p>
        </p:txBody>
      </p:sp>
    </p:spTree>
    <p:extLst>
      <p:ext uri="{BB962C8B-B14F-4D97-AF65-F5344CB8AC3E}">
        <p14:creationId xmlns:p14="http://schemas.microsoft.com/office/powerpoint/2010/main" val="94764339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正方形/長方形 10"/>
          <p:cNvSpPr/>
          <p:nvPr userDrawn="1"/>
        </p:nvSpPr>
        <p:spPr>
          <a:xfrm>
            <a:off x="91440" y="304800"/>
            <a:ext cx="8976360" cy="914400"/>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pic>
        <p:nvPicPr>
          <p:cNvPr id="12" name="図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794" y="369701"/>
            <a:ext cx="987588" cy="1211772"/>
          </a:xfrm>
          <a:prstGeom prst="rect">
            <a:avLst/>
          </a:prstGeom>
        </p:spPr>
      </p:pic>
      <p:sp>
        <p:nvSpPr>
          <p:cNvPr id="6" name="Content Placeholder 2" hidden="1"/>
          <p:cNvSpPr>
            <a:spLocks noGrp="1"/>
          </p:cNvSpPr>
          <p:nvPr>
            <p:ph sz="half" idx="1"/>
          </p:nvPr>
        </p:nvSpPr>
        <p:spPr>
          <a:xfrm>
            <a:off x="628649" y="1825625"/>
            <a:ext cx="7886701" cy="4351338"/>
          </a:xfrm>
        </p:spPr>
        <p:txBody>
          <a:bodyPr/>
          <a:lstStyle>
            <a:lvl1pPr marL="0" indent="0">
              <a:buNone/>
              <a:defRPr sz="3600"/>
            </a:lvl1pPr>
            <a:lvl2pPr marL="457200" indent="0">
              <a:buNone/>
              <a:defRPr/>
            </a:lvl2pPr>
            <a:lvl3pPr marL="914400" indent="0">
              <a:buNone/>
              <a:defRPr/>
            </a:lvl3pPr>
            <a:lvl4pPr marL="1371600" indent="0">
              <a:buNone/>
              <a:defRPr/>
            </a:lvl4pPr>
            <a:lvl5pPr marL="1828800" indent="0">
              <a:buNone/>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7" name="タイトル 1"/>
          <p:cNvSpPr>
            <a:spLocks noGrp="1"/>
          </p:cNvSpPr>
          <p:nvPr>
            <p:ph type="title"/>
          </p:nvPr>
        </p:nvSpPr>
        <p:spPr>
          <a:xfrm>
            <a:off x="1109382" y="450475"/>
            <a:ext cx="7958418" cy="703823"/>
          </a:xfrm>
        </p:spPr>
        <p:txBody>
          <a:bodyPr>
            <a:noAutofit/>
          </a:bodyPr>
          <a:lstStyle>
            <a:lvl1pPr>
              <a:defRPr sz="4400" b="1">
                <a:latin typeface="+mj-ea"/>
                <a:ea typeface="+mj-ea"/>
              </a:defRPr>
            </a:lvl1p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42658187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ユーザー設定レイアウト">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正方形/長方形 10"/>
          <p:cNvSpPr/>
          <p:nvPr userDrawn="1"/>
        </p:nvSpPr>
        <p:spPr>
          <a:xfrm>
            <a:off x="91440" y="304800"/>
            <a:ext cx="8976360" cy="914400"/>
          </a:xfrm>
          <a:prstGeom prst="rect">
            <a:avLst/>
          </a:prstGeom>
          <a:solidFill>
            <a:schemeClr val="accent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8776" y="357313"/>
            <a:ext cx="1219531" cy="1165099"/>
          </a:xfrm>
          <a:prstGeom prst="rect">
            <a:avLst/>
          </a:prstGeom>
        </p:spPr>
      </p:pic>
      <p:sp>
        <p:nvSpPr>
          <p:cNvPr id="6" name="Content Placeholder 2"/>
          <p:cNvSpPr>
            <a:spLocks noGrp="1"/>
          </p:cNvSpPr>
          <p:nvPr>
            <p:ph sz="half" idx="1"/>
          </p:nvPr>
        </p:nvSpPr>
        <p:spPr>
          <a:xfrm>
            <a:off x="628649" y="1825625"/>
            <a:ext cx="7886701" cy="4351338"/>
          </a:xfrm>
        </p:spPr>
        <p:txBody>
          <a:bodyPr/>
          <a:lstStyle>
            <a:lvl1pPr>
              <a:defRPr sz="3600"/>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タイトル 1"/>
          <p:cNvSpPr>
            <a:spLocks noGrp="1"/>
          </p:cNvSpPr>
          <p:nvPr>
            <p:ph type="title"/>
          </p:nvPr>
        </p:nvSpPr>
        <p:spPr>
          <a:xfrm>
            <a:off x="161364" y="345516"/>
            <a:ext cx="7958418" cy="784598"/>
          </a:xfrm>
        </p:spPr>
        <p:txBody>
          <a:bodyPr>
            <a:noAutofit/>
          </a:bodyPr>
          <a:lstStyle>
            <a:lvl1pPr>
              <a:defRPr sz="4400" b="1">
                <a:latin typeface="+mj-ea"/>
                <a:ea typeface="+mj-ea"/>
              </a:defRPr>
            </a:lvl1p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30532119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73105" y="6420745"/>
            <a:ext cx="2057400" cy="365125"/>
          </a:xfrm>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0976681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73105" y="6420745"/>
            <a:ext cx="2057400" cy="365125"/>
          </a:xfrm>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20062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6_ユーザー設定レイアウト">
    <p:spTree>
      <p:nvGrpSpPr>
        <p:cNvPr id="1" name=""/>
        <p:cNvGrpSpPr/>
        <p:nvPr/>
      </p:nvGrpSpPr>
      <p:grpSpPr>
        <a:xfrm>
          <a:off x="0" y="0"/>
          <a:ext cx="0" cy="0"/>
          <a:chOff x="0" y="0"/>
          <a:chExt cx="0" cy="0"/>
        </a:xfrm>
      </p:grpSpPr>
      <p:sp>
        <p:nvSpPr>
          <p:cNvPr id="11" name="テキスト ボックス 10"/>
          <p:cNvSpPr txBox="1">
            <a:spLocks/>
          </p:cNvSpPr>
          <p:nvPr userDrawn="1"/>
        </p:nvSpPr>
        <p:spPr>
          <a:xfrm>
            <a:off x="0" y="0"/>
            <a:ext cx="91440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5" fmla="*/ 606798 w 9144000"/>
              <a:gd name="connsiteY5" fmla="*/ 729000 h 6858000"/>
              <a:gd name="connsiteX6" fmla="*/ 606798 w 9144000"/>
              <a:gd name="connsiteY6" fmla="*/ 6129000 h 6858000"/>
              <a:gd name="connsiteX7" fmla="*/ 8537201 w 9144000"/>
              <a:gd name="connsiteY7" fmla="*/ 6129000 h 6858000"/>
              <a:gd name="connsiteX8" fmla="*/ 8537201 w 9144000"/>
              <a:gd name="connsiteY8" fmla="*/ 729000 h 6858000"/>
              <a:gd name="connsiteX9" fmla="*/ 606798 w 9144000"/>
              <a:gd name="connsiteY9" fmla="*/ 7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6858000">
                <a:moveTo>
                  <a:pt x="0" y="0"/>
                </a:moveTo>
                <a:lnTo>
                  <a:pt x="9144000" y="0"/>
                </a:lnTo>
                <a:lnTo>
                  <a:pt x="9144000" y="6858000"/>
                </a:lnTo>
                <a:lnTo>
                  <a:pt x="0" y="6858000"/>
                </a:lnTo>
                <a:lnTo>
                  <a:pt x="0" y="0"/>
                </a:lnTo>
                <a:close/>
                <a:moveTo>
                  <a:pt x="606798" y="729000"/>
                </a:moveTo>
                <a:lnTo>
                  <a:pt x="606798" y="6129000"/>
                </a:lnTo>
                <a:lnTo>
                  <a:pt x="8537201" y="6129000"/>
                </a:lnTo>
                <a:lnTo>
                  <a:pt x="8537201" y="729000"/>
                </a:lnTo>
                <a:lnTo>
                  <a:pt x="606798" y="729000"/>
                </a:lnTo>
                <a:close/>
              </a:path>
            </a:pathLst>
          </a:custGeom>
          <a:solidFill>
            <a:srgbClr val="ED7D31"/>
          </a:solidFill>
          <a:ln w="76200">
            <a:solidFill>
              <a:srgbClr val="ED7D31"/>
            </a:solidFill>
          </a:ln>
        </p:spPr>
        <p:txBody>
          <a:bodyPr vert="horz" wrap="square"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endParaRPr lang="ja-JP" altLang="en-US" dirty="0"/>
          </a:p>
        </p:txBody>
      </p:sp>
      <p:sp>
        <p:nvSpPr>
          <p:cNvPr id="2" name="タイトル 1"/>
          <p:cNvSpPr>
            <a:spLocks noGrp="1"/>
          </p:cNvSpPr>
          <p:nvPr>
            <p:ph type="title"/>
          </p:nvPr>
        </p:nvSpPr>
        <p:spPr>
          <a:xfrm>
            <a:off x="606798" y="799434"/>
            <a:ext cx="7930403" cy="5314149"/>
          </a:xfrm>
          <a:noFill/>
          <a:ln w="76200">
            <a:noFill/>
          </a:ln>
        </p:spPr>
        <p:txBody>
          <a:bodyPr>
            <a:normAutofit/>
          </a:bodyPr>
          <a:lstStyle>
            <a:lvl1pPr algn="ctr">
              <a:defRPr sz="6000"/>
            </a:lvl1pPr>
          </a:lstStyle>
          <a:p>
            <a:r>
              <a:rPr kumimoji="1" lang="ja-JP" altLang="en-US" dirty="0"/>
              <a:t>マスター タイトルの書式設定</a:t>
            </a:r>
          </a:p>
        </p:txBody>
      </p:sp>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38309" y="4799328"/>
            <a:ext cx="2407282" cy="1357685"/>
          </a:xfrm>
          <a:prstGeom prst="rect">
            <a:avLst/>
          </a:prstGeom>
        </p:spPr>
      </p:pic>
      <p:pic>
        <p:nvPicPr>
          <p:cNvPr id="13" name="図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1051" y="6228051"/>
            <a:ext cx="915198" cy="515481"/>
          </a:xfrm>
          <a:prstGeom prst="rect">
            <a:avLst/>
          </a:prstGeom>
        </p:spPr>
      </p:pic>
      <p:pic>
        <p:nvPicPr>
          <p:cNvPr id="14" name="図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8650" y="4825531"/>
            <a:ext cx="3232150" cy="1345286"/>
          </a:xfrm>
          <a:prstGeom prst="rect">
            <a:avLst/>
          </a:prstGeom>
        </p:spPr>
      </p:pic>
      <p:sp>
        <p:nvSpPr>
          <p:cNvPr id="16" name="Content Placeholder 2"/>
          <p:cNvSpPr>
            <a:spLocks noGrp="1"/>
          </p:cNvSpPr>
          <p:nvPr>
            <p:ph sz="half" idx="1"/>
          </p:nvPr>
        </p:nvSpPr>
        <p:spPr>
          <a:xfrm>
            <a:off x="4557485" y="6142499"/>
            <a:ext cx="4619918" cy="748620"/>
          </a:xfrm>
        </p:spPr>
        <p:txBody>
          <a:bodyPr anchor="ctr">
            <a:noAutofit/>
          </a:bodyPr>
          <a:lstStyle>
            <a:lvl1pPr marL="0" indent="0" algn="ctr">
              <a:buNone/>
              <a:defRPr sz="2800"/>
            </a:lvl1pPr>
          </a:lstStyle>
          <a:p>
            <a:pPr lvl="0"/>
            <a:r>
              <a:rPr lang="ja-JP" altLang="en-US" dirty="0"/>
              <a:t>マスター テキストの書式設定</a:t>
            </a:r>
            <a:endParaRPr lang="en-US" dirty="0"/>
          </a:p>
        </p:txBody>
      </p:sp>
      <p:sp>
        <p:nvSpPr>
          <p:cNvPr id="8" name="テキスト ボックス 7"/>
          <p:cNvSpPr txBox="1"/>
          <p:nvPr userDrawn="1"/>
        </p:nvSpPr>
        <p:spPr>
          <a:xfrm>
            <a:off x="1041131" y="6250613"/>
            <a:ext cx="2639683" cy="523220"/>
          </a:xfrm>
          <a:prstGeom prst="rect">
            <a:avLst/>
          </a:prstGeom>
          <a:noFill/>
        </p:spPr>
        <p:txBody>
          <a:bodyPr wrap="square" rtlCol="0">
            <a:spAutoFit/>
          </a:bodyPr>
          <a:lstStyle/>
          <a:p>
            <a:r>
              <a:rPr kumimoji="1" lang="ja-JP" altLang="en-US" dirty="0" smtClean="0"/>
              <a:t>試行版</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900" dirty="0" smtClean="0">
                <a:solidFill>
                  <a:schemeClr val="tx1"/>
                </a:solidFill>
              </a:rPr>
              <a:t>©2019</a:t>
            </a:r>
            <a:r>
              <a:rPr lang="ja-JP" altLang="en-US" sz="900" dirty="0" smtClean="0">
                <a:solidFill>
                  <a:schemeClr val="tx1"/>
                </a:solidFill>
              </a:rPr>
              <a:t>教育ネット</a:t>
            </a:r>
            <a:endParaRPr lang="en-US" altLang="ja-JP" sz="900" dirty="0" smtClean="0">
              <a:solidFill>
                <a:schemeClr val="tx1"/>
              </a:solidFill>
            </a:endParaRPr>
          </a:p>
        </p:txBody>
      </p:sp>
    </p:spTree>
    <p:extLst>
      <p:ext uri="{BB962C8B-B14F-4D97-AF65-F5344CB8AC3E}">
        <p14:creationId xmlns:p14="http://schemas.microsoft.com/office/powerpoint/2010/main" val="845050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0_ユーザー設定レイアウト">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正方形/長方形 10"/>
          <p:cNvSpPr/>
          <p:nvPr userDrawn="1"/>
        </p:nvSpPr>
        <p:spPr>
          <a:xfrm>
            <a:off x="91440" y="304800"/>
            <a:ext cx="8976360" cy="914400"/>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pic>
        <p:nvPicPr>
          <p:cNvPr id="12" name="図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794" y="369701"/>
            <a:ext cx="987588" cy="1211772"/>
          </a:xfrm>
          <a:prstGeom prst="rect">
            <a:avLst/>
          </a:prstGeom>
        </p:spPr>
      </p:pic>
      <p:sp>
        <p:nvSpPr>
          <p:cNvPr id="6" name="Content Placeholder 2"/>
          <p:cNvSpPr>
            <a:spLocks noGrp="1"/>
          </p:cNvSpPr>
          <p:nvPr>
            <p:ph sz="half" idx="1"/>
          </p:nvPr>
        </p:nvSpPr>
        <p:spPr>
          <a:xfrm>
            <a:off x="628649" y="1825625"/>
            <a:ext cx="7886701" cy="4351338"/>
          </a:xfrm>
        </p:spPr>
        <p:txBody>
          <a:bodyPr/>
          <a:lstStyle>
            <a:lvl1pPr>
              <a:defRPr sz="3600"/>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タイトル 1"/>
          <p:cNvSpPr>
            <a:spLocks noGrp="1"/>
          </p:cNvSpPr>
          <p:nvPr>
            <p:ph type="title" hasCustomPrompt="1"/>
          </p:nvPr>
        </p:nvSpPr>
        <p:spPr>
          <a:xfrm>
            <a:off x="1109382" y="457199"/>
            <a:ext cx="7958418" cy="697099"/>
          </a:xfrm>
        </p:spPr>
        <p:txBody>
          <a:bodyPr>
            <a:noAutofit/>
          </a:bodyPr>
          <a:lstStyle>
            <a:lvl1pPr>
              <a:defRPr sz="4400" b="1">
                <a:latin typeface="+mj-ea"/>
                <a:ea typeface="+mj-ea"/>
              </a:defRPr>
            </a:lvl1pPr>
          </a:lstStyle>
          <a:p>
            <a:r>
              <a:rPr kumimoji="1" lang="ja-JP" altLang="en-US" dirty="0"/>
              <a:t>考えてみよう</a:t>
            </a:r>
          </a:p>
        </p:txBody>
      </p:sp>
    </p:spTree>
    <p:extLst>
      <p:ext uri="{BB962C8B-B14F-4D97-AF65-F5344CB8AC3E}">
        <p14:creationId xmlns:p14="http://schemas.microsoft.com/office/powerpoint/2010/main" val="124685664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9_ユーザー設定レイアウト">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正方形/長方形 10"/>
          <p:cNvSpPr/>
          <p:nvPr userDrawn="1"/>
        </p:nvSpPr>
        <p:spPr>
          <a:xfrm>
            <a:off x="91440" y="304800"/>
            <a:ext cx="8976360" cy="914400"/>
          </a:xfrm>
          <a:prstGeom prst="rect">
            <a:avLst/>
          </a:prstGeom>
          <a:solidFill>
            <a:schemeClr val="accent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8776" y="357313"/>
            <a:ext cx="1219531" cy="1165099"/>
          </a:xfrm>
          <a:prstGeom prst="rect">
            <a:avLst/>
          </a:prstGeom>
        </p:spPr>
      </p:pic>
      <p:sp>
        <p:nvSpPr>
          <p:cNvPr id="6" name="Content Placeholder 2"/>
          <p:cNvSpPr>
            <a:spLocks noGrp="1"/>
          </p:cNvSpPr>
          <p:nvPr>
            <p:ph sz="half" idx="1"/>
          </p:nvPr>
        </p:nvSpPr>
        <p:spPr>
          <a:xfrm>
            <a:off x="628649" y="1825625"/>
            <a:ext cx="7886701" cy="4351338"/>
          </a:xfrm>
        </p:spPr>
        <p:txBody>
          <a:bodyPr/>
          <a:lstStyle>
            <a:lvl1pPr>
              <a:defRPr sz="3600"/>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タイトル 1"/>
          <p:cNvSpPr>
            <a:spLocks noGrp="1"/>
          </p:cNvSpPr>
          <p:nvPr>
            <p:ph type="title" hasCustomPrompt="1"/>
          </p:nvPr>
        </p:nvSpPr>
        <p:spPr>
          <a:xfrm>
            <a:off x="396688" y="497541"/>
            <a:ext cx="7723094" cy="632572"/>
          </a:xfrm>
        </p:spPr>
        <p:txBody>
          <a:bodyPr>
            <a:noAutofit/>
          </a:bodyPr>
          <a:lstStyle>
            <a:lvl1pPr>
              <a:defRPr sz="4400" b="1">
                <a:latin typeface="+mj-ea"/>
                <a:ea typeface="+mj-ea"/>
              </a:defRPr>
            </a:lvl1pPr>
          </a:lstStyle>
          <a:p>
            <a:r>
              <a:rPr kumimoji="1" lang="ja-JP" altLang="en-US" dirty="0"/>
              <a:t>ポイント</a:t>
            </a:r>
          </a:p>
        </p:txBody>
      </p:sp>
    </p:spTree>
    <p:extLst>
      <p:ext uri="{BB962C8B-B14F-4D97-AF65-F5344CB8AC3E}">
        <p14:creationId xmlns:p14="http://schemas.microsoft.com/office/powerpoint/2010/main" val="249504929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タイトルのみ">
    <p:spTree>
      <p:nvGrpSpPr>
        <p:cNvPr id="1" name=""/>
        <p:cNvGrpSpPr/>
        <p:nvPr/>
      </p:nvGrpSpPr>
      <p:grpSpPr>
        <a:xfrm>
          <a:off x="0" y="0"/>
          <a:ext cx="0" cy="0"/>
          <a:chOff x="0" y="0"/>
          <a:chExt cx="0" cy="0"/>
        </a:xfrm>
      </p:grpSpPr>
      <p:sp>
        <p:nvSpPr>
          <p:cNvPr id="3" name="日付プレースホルダ 2"/>
          <p:cNvSpPr>
            <a:spLocks noGrp="1"/>
          </p:cNvSpPr>
          <p:nvPr>
            <p:ph type="dt" sz="half" idx="10"/>
          </p:nvPr>
        </p:nvSpPr>
        <p:spPr>
          <a:xfrm>
            <a:off x="457200" y="6356350"/>
            <a:ext cx="2133600" cy="365125"/>
          </a:xfrm>
          <a:prstGeom prst="rect">
            <a:avLst/>
          </a:prstGeom>
        </p:spPr>
        <p:txBody>
          <a:bodyPr/>
          <a:lstStyle/>
          <a:p>
            <a:fld id="{7755691E-FB56-4D8E-A1A9-633B9CAB3EBA}" type="datetime1">
              <a:rPr lang="ja-JP" altLang="en-US" smtClean="0">
                <a:solidFill>
                  <a:prstClr val="black">
                    <a:tint val="75000"/>
                  </a:prstClr>
                </a:solidFill>
              </a:rPr>
              <a:t>2019/9/20</a:t>
            </a:fld>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a:xfrm>
            <a:off x="0" y="6435641"/>
            <a:ext cx="3086100" cy="365125"/>
          </a:xfrm>
          <a:prstGeom prst="rect">
            <a:avLst/>
          </a:prstGeom>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0CC615FB-A2D8-42F0-B00A-B5846AE5D4C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76951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_ユーザー設定レイアウト">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正方形/長方形 10"/>
          <p:cNvSpPr/>
          <p:nvPr userDrawn="1"/>
        </p:nvSpPr>
        <p:spPr>
          <a:xfrm>
            <a:off x="91440" y="304800"/>
            <a:ext cx="8976360" cy="914400"/>
          </a:xfrm>
          <a:prstGeom prst="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9467" y="434340"/>
            <a:ext cx="1168840" cy="1088899"/>
          </a:xfrm>
          <a:prstGeom prst="rect">
            <a:avLst/>
          </a:prstGeom>
        </p:spPr>
      </p:pic>
      <p:sp>
        <p:nvSpPr>
          <p:cNvPr id="6" name="Content Placeholder 2"/>
          <p:cNvSpPr>
            <a:spLocks noGrp="1"/>
          </p:cNvSpPr>
          <p:nvPr>
            <p:ph sz="half" idx="1"/>
          </p:nvPr>
        </p:nvSpPr>
        <p:spPr>
          <a:xfrm>
            <a:off x="628649" y="1825625"/>
            <a:ext cx="7886701" cy="4351338"/>
          </a:xfrm>
        </p:spPr>
        <p:txBody>
          <a:bodyPr/>
          <a:lstStyle>
            <a:lvl1pPr>
              <a:defRPr sz="3600"/>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タイトル 1"/>
          <p:cNvSpPr>
            <a:spLocks noGrp="1"/>
          </p:cNvSpPr>
          <p:nvPr>
            <p:ph type="title"/>
          </p:nvPr>
        </p:nvSpPr>
        <p:spPr>
          <a:xfrm>
            <a:off x="215152" y="402240"/>
            <a:ext cx="7958418" cy="784598"/>
          </a:xfrm>
        </p:spPr>
        <p:txBody>
          <a:bodyPr>
            <a:noAutofit/>
          </a:bodyPr>
          <a:lstStyle>
            <a:lvl1pPr>
              <a:defRPr sz="4400" b="1">
                <a:latin typeface="+mj-ea"/>
                <a:ea typeface="+mj-ea"/>
              </a:defRPr>
            </a:lvl1p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282802721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8_ユーザー設定レイアウト">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正方形/長方形 10"/>
          <p:cNvSpPr/>
          <p:nvPr userDrawn="1"/>
        </p:nvSpPr>
        <p:spPr>
          <a:xfrm>
            <a:off x="91440" y="304800"/>
            <a:ext cx="8976360" cy="914400"/>
          </a:xfrm>
          <a:prstGeom prst="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9467" y="434340"/>
            <a:ext cx="1168840" cy="1088899"/>
          </a:xfrm>
          <a:prstGeom prst="rect">
            <a:avLst/>
          </a:prstGeom>
        </p:spPr>
      </p:pic>
      <p:sp>
        <p:nvSpPr>
          <p:cNvPr id="6" name="Content Placeholder 2"/>
          <p:cNvSpPr>
            <a:spLocks noGrp="1"/>
          </p:cNvSpPr>
          <p:nvPr>
            <p:ph sz="half" idx="1"/>
          </p:nvPr>
        </p:nvSpPr>
        <p:spPr>
          <a:xfrm>
            <a:off x="628649" y="1825625"/>
            <a:ext cx="7886701" cy="4351338"/>
          </a:xfrm>
        </p:spPr>
        <p:txBody>
          <a:bodyPr/>
          <a:lstStyle>
            <a:lvl1pPr>
              <a:defRPr sz="3600"/>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タイトル 1"/>
          <p:cNvSpPr>
            <a:spLocks noGrp="1"/>
          </p:cNvSpPr>
          <p:nvPr>
            <p:ph type="title"/>
          </p:nvPr>
        </p:nvSpPr>
        <p:spPr>
          <a:xfrm>
            <a:off x="215152" y="402240"/>
            <a:ext cx="7958418" cy="784598"/>
          </a:xfrm>
        </p:spPr>
        <p:txBody>
          <a:bodyPr>
            <a:noAutofit/>
          </a:bodyPr>
          <a:lstStyle>
            <a:lvl1pPr>
              <a:defRPr sz="4400" b="1">
                <a:latin typeface="+mj-ea"/>
                <a:ea typeface="+mj-ea"/>
              </a:defRPr>
            </a:lvl1p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282802721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ユーザー設定レイアウト">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28650" y="377990"/>
            <a:ext cx="7886700" cy="927848"/>
          </a:xfrm>
        </p:spPr>
        <p:txBody>
          <a:bodyPr>
            <a:noAutofit/>
          </a:bodyPr>
          <a:lstStyle>
            <a:lvl1pPr algn="ctr">
              <a:defRPr sz="6000" b="1"/>
            </a:lvl1pPr>
          </a:lstStyle>
          <a:p>
            <a:r>
              <a:rPr kumimoji="1" lang="ja-JP" altLang="en-US" dirty="0"/>
              <a:t>まとめ</a:t>
            </a:r>
          </a:p>
        </p:txBody>
      </p:sp>
      <p:sp>
        <p:nvSpPr>
          <p:cNvPr id="4" name="スライド番号プレースホルダー 3"/>
          <p:cNvSpPr>
            <a:spLocks noGrp="1"/>
          </p:cNvSpPr>
          <p:nvPr>
            <p:ph type="sldNum" sz="quarter" idx="11"/>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pic>
        <p:nvPicPr>
          <p:cNvPr id="5" name="図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88218" y="4895378"/>
            <a:ext cx="5670816" cy="1801372"/>
          </a:xfrm>
          <a:prstGeom prst="rect">
            <a:avLst/>
          </a:prstGeom>
        </p:spPr>
      </p:pic>
      <p:sp>
        <p:nvSpPr>
          <p:cNvPr id="6" name="Content Placeholder 2"/>
          <p:cNvSpPr>
            <a:spLocks noGrp="1"/>
          </p:cNvSpPr>
          <p:nvPr>
            <p:ph sz="half" idx="1"/>
          </p:nvPr>
        </p:nvSpPr>
        <p:spPr>
          <a:xfrm>
            <a:off x="628649" y="1825625"/>
            <a:ext cx="7886701" cy="4351338"/>
          </a:xfrm>
        </p:spPr>
        <p:txBody>
          <a:bodyPr/>
          <a:lstStyle>
            <a:lvl1pPr>
              <a:defRPr sz="3600"/>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305096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6" name="Slide Number Placeholder 5"/>
          <p:cNvSpPr>
            <a:spLocks noGrp="1"/>
          </p:cNvSpPr>
          <p:nvPr>
            <p:ph type="sldNum" sz="quarter" idx="4"/>
          </p:nvPr>
        </p:nvSpPr>
        <p:spPr>
          <a:xfrm>
            <a:off x="6940907" y="637840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7" name="正方形/長方形 6"/>
          <p:cNvSpPr/>
          <p:nvPr userDrawn="1"/>
        </p:nvSpPr>
        <p:spPr>
          <a:xfrm>
            <a:off x="0" y="0"/>
            <a:ext cx="9144000" cy="6858000"/>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8" name="図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71051" y="6228051"/>
            <a:ext cx="915198" cy="515481"/>
          </a:xfrm>
          <a:prstGeom prst="rect">
            <a:avLst/>
          </a:prstGeom>
        </p:spPr>
      </p:pic>
      <p:sp>
        <p:nvSpPr>
          <p:cNvPr id="9" name="テキスト ボックス 8"/>
          <p:cNvSpPr txBox="1"/>
          <p:nvPr userDrawn="1"/>
        </p:nvSpPr>
        <p:spPr>
          <a:xfrm>
            <a:off x="1041131" y="6250613"/>
            <a:ext cx="2639683" cy="523220"/>
          </a:xfrm>
          <a:prstGeom prst="rect">
            <a:avLst/>
          </a:prstGeom>
          <a:noFill/>
        </p:spPr>
        <p:txBody>
          <a:bodyPr wrap="square" rtlCol="0">
            <a:spAutoFit/>
          </a:bodyPr>
          <a:lstStyle/>
          <a:p>
            <a:r>
              <a:rPr kumimoji="1" lang="ja-JP" altLang="en-US" dirty="0" smtClean="0"/>
              <a:t>試行版</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900" dirty="0" smtClean="0">
                <a:solidFill>
                  <a:prstClr val="black">
                    <a:tint val="75000"/>
                  </a:prstClr>
                </a:solidFill>
              </a:rPr>
              <a:t>©2019</a:t>
            </a:r>
            <a:r>
              <a:rPr lang="ja-JP" altLang="en-US" sz="900" dirty="0" smtClean="0">
                <a:solidFill>
                  <a:prstClr val="black">
                    <a:tint val="75000"/>
                  </a:prstClr>
                </a:solidFill>
              </a:rPr>
              <a:t>教育ネット</a:t>
            </a:r>
            <a:endParaRPr lang="en-US" altLang="ja-JP" sz="900" dirty="0" smtClean="0">
              <a:solidFill>
                <a:prstClr val="black">
                  <a:tint val="75000"/>
                </a:prstClr>
              </a:solidFill>
            </a:endParaRPr>
          </a:p>
        </p:txBody>
      </p:sp>
    </p:spTree>
    <p:extLst>
      <p:ext uri="{BB962C8B-B14F-4D97-AF65-F5344CB8AC3E}">
        <p14:creationId xmlns:p14="http://schemas.microsoft.com/office/powerpoint/2010/main" val="3146711790"/>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6" name="Slide Number Placeholder 5"/>
          <p:cNvSpPr>
            <a:spLocks noGrp="1"/>
          </p:cNvSpPr>
          <p:nvPr>
            <p:ph type="sldNum" sz="quarter" idx="4"/>
          </p:nvPr>
        </p:nvSpPr>
        <p:spPr>
          <a:xfrm>
            <a:off x="6940907" y="637840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7" name="正方形/長方形 6"/>
          <p:cNvSpPr/>
          <p:nvPr/>
        </p:nvSpPr>
        <p:spPr>
          <a:xfrm>
            <a:off x="0" y="0"/>
            <a:ext cx="9144000" cy="6858000"/>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051" y="6228051"/>
            <a:ext cx="915198" cy="515481"/>
          </a:xfrm>
          <a:prstGeom prst="rect">
            <a:avLst/>
          </a:prstGeom>
        </p:spPr>
      </p:pic>
      <p:sp>
        <p:nvSpPr>
          <p:cNvPr id="9" name="テキスト ボックス 8"/>
          <p:cNvSpPr txBox="1"/>
          <p:nvPr userDrawn="1"/>
        </p:nvSpPr>
        <p:spPr>
          <a:xfrm>
            <a:off x="1041131" y="6250613"/>
            <a:ext cx="2639683" cy="523220"/>
          </a:xfrm>
          <a:prstGeom prst="rect">
            <a:avLst/>
          </a:prstGeom>
          <a:noFill/>
        </p:spPr>
        <p:txBody>
          <a:bodyPr wrap="square" rtlCol="0">
            <a:spAutoFit/>
          </a:bodyPr>
          <a:lstStyle/>
          <a:p>
            <a:r>
              <a:rPr lang="ja-JP" altLang="en-US" dirty="0" smtClean="0">
                <a:solidFill>
                  <a:prstClr val="black"/>
                </a:solidFill>
              </a:rPr>
              <a:t>試行版</a:t>
            </a:r>
            <a:endParaRPr lang="en-US" altLang="ja-JP" dirty="0" smtClean="0">
              <a:solidFill>
                <a:prstClr val="black"/>
              </a:solidFill>
            </a:endParaRPr>
          </a:p>
          <a:p>
            <a:r>
              <a:rPr lang="en-US" altLang="ja-JP" sz="900" dirty="0" smtClean="0">
                <a:solidFill>
                  <a:prstClr val="black">
                    <a:tint val="75000"/>
                  </a:prstClr>
                </a:solidFill>
              </a:rPr>
              <a:t>©2019</a:t>
            </a:r>
            <a:r>
              <a:rPr lang="ja-JP" altLang="en-US" sz="900" dirty="0" smtClean="0">
                <a:solidFill>
                  <a:prstClr val="black">
                    <a:tint val="75000"/>
                  </a:prstClr>
                </a:solidFill>
              </a:rPr>
              <a:t>教育ネット</a:t>
            </a:r>
            <a:endParaRPr lang="en-US" altLang="ja-JP" sz="900" dirty="0" smtClean="0">
              <a:solidFill>
                <a:prstClr val="black">
                  <a:tint val="75000"/>
                </a:prstClr>
              </a:solidFill>
            </a:endParaRPr>
          </a:p>
        </p:txBody>
      </p:sp>
    </p:spTree>
    <p:extLst>
      <p:ext uri="{BB962C8B-B14F-4D97-AF65-F5344CB8AC3E}">
        <p14:creationId xmlns:p14="http://schemas.microsoft.com/office/powerpoint/2010/main" val="3299655961"/>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kumimoji="1"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9.png"/><Relationship Id="rId10" Type="http://schemas.microsoft.com/office/2007/relationships/hdphoto" Target="../media/hdphoto3.wdp"/><Relationship Id="rId4" Type="http://schemas.openxmlformats.org/officeDocument/2006/relationships/image" Target="../media/image18.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9.png"/><Relationship Id="rId10" Type="http://schemas.microsoft.com/office/2007/relationships/hdphoto" Target="../media/hdphoto3.wdp"/><Relationship Id="rId4" Type="http://schemas.openxmlformats.org/officeDocument/2006/relationships/image" Target="../media/image18.pn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9"/>
          <p:cNvSpPr txBox="1"/>
          <p:nvPr/>
        </p:nvSpPr>
        <p:spPr>
          <a:xfrm>
            <a:off x="467751" y="1139705"/>
            <a:ext cx="7472502" cy="1249573"/>
          </a:xfrm>
          <a:prstGeom prst="rect">
            <a:avLst/>
          </a:prstGeom>
          <a:noFill/>
        </p:spPr>
        <p:txBody>
          <a:bodyPr wrap="square" rtlCol="0">
            <a:spAutoFit/>
          </a:bodyPr>
          <a:lstStyle/>
          <a:p>
            <a:pPr>
              <a:lnSpc>
                <a:spcPct val="80000"/>
              </a:lnSpc>
            </a:pPr>
            <a:r>
              <a:rPr lang="ja-JP" altLang="en-US" sz="4000" dirty="0">
                <a:solidFill>
                  <a:srgbClr val="4472C4">
                    <a:lumMod val="50000"/>
                  </a:srgbClr>
                </a:solidFill>
                <a:latin typeface="HGPSoeiKakugothicUB" pitchFamily="50" charset="-128"/>
                <a:ea typeface="HGPSoeiKakugothicUB" pitchFamily="50" charset="-128"/>
              </a:rPr>
              <a:t>ともに学ぶ。考える。</a:t>
            </a:r>
            <a:endParaRPr lang="en-US" altLang="ja-JP" sz="4000" dirty="0">
              <a:solidFill>
                <a:srgbClr val="4472C4">
                  <a:lumMod val="50000"/>
                </a:srgbClr>
              </a:solidFill>
              <a:latin typeface="HGPSoeiKakugothicUB" pitchFamily="50" charset="-128"/>
              <a:ea typeface="HGPSoeiKakugothicUB" pitchFamily="50" charset="-128"/>
            </a:endParaRPr>
          </a:p>
          <a:p>
            <a:pPr>
              <a:lnSpc>
                <a:spcPct val="80000"/>
              </a:lnSpc>
            </a:pPr>
            <a:r>
              <a:rPr lang="ja-JP" altLang="en-US" sz="5400" dirty="0">
                <a:solidFill>
                  <a:srgbClr val="4472C4">
                    <a:lumMod val="50000"/>
                  </a:srgbClr>
                </a:solidFill>
                <a:effectLst>
                  <a:outerShdw blurRad="38100" dist="38100" dir="2700000" algn="tl">
                    <a:srgbClr val="000000">
                      <a:alpha val="43137"/>
                    </a:srgbClr>
                  </a:outerShdw>
                </a:effectLst>
                <a:latin typeface="HGPSoeiKakugothicUB" pitchFamily="50" charset="-128"/>
                <a:ea typeface="HGPSoeiKakugothicUB" pitchFamily="50" charset="-128"/>
              </a:rPr>
              <a:t>インターネット安全教室</a:t>
            </a:r>
            <a:endParaRPr lang="en-US" sz="5400" dirty="0">
              <a:solidFill>
                <a:srgbClr val="4472C4">
                  <a:lumMod val="50000"/>
                </a:srgbClr>
              </a:solidFill>
              <a:effectLst>
                <a:outerShdw blurRad="38100" dist="38100" dir="2700000" algn="tl">
                  <a:srgbClr val="000000">
                    <a:alpha val="43137"/>
                  </a:srgbClr>
                </a:outerShdw>
              </a:effectLst>
              <a:latin typeface="HGPSoeiKakugothicUB" pitchFamily="50" charset="-128"/>
              <a:ea typeface="HGPSoeiKakugothicUB" pitchFamily="50" charset="-128"/>
            </a:endParaRP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337" y="181765"/>
            <a:ext cx="1713796" cy="429963"/>
          </a:xfrm>
          <a:prstGeom prst="rect">
            <a:avLst/>
          </a:prstGeom>
        </p:spPr>
      </p:pic>
      <p:pic>
        <p:nvPicPr>
          <p:cNvPr id="11" name="図 10"/>
          <p:cNvPicPr>
            <a:picLocks noChangeAspect="1"/>
          </p:cNvPicPr>
          <p:nvPr/>
        </p:nvPicPr>
        <p:blipFill>
          <a:blip r:embed="rId4"/>
          <a:stretch>
            <a:fillRect/>
          </a:stretch>
        </p:blipFill>
        <p:spPr>
          <a:xfrm>
            <a:off x="8262026" y="5942519"/>
            <a:ext cx="648610" cy="795376"/>
          </a:xfrm>
          <a:prstGeom prst="rect">
            <a:avLst/>
          </a:prstGeom>
        </p:spPr>
      </p:pic>
      <p:sp>
        <p:nvSpPr>
          <p:cNvPr id="14" name="テキスト ボックス 13"/>
          <p:cNvSpPr txBox="1"/>
          <p:nvPr/>
        </p:nvSpPr>
        <p:spPr>
          <a:xfrm>
            <a:off x="467751" y="2389278"/>
            <a:ext cx="8522898" cy="369332"/>
          </a:xfrm>
          <a:prstGeom prst="rect">
            <a:avLst/>
          </a:prstGeom>
          <a:noFill/>
        </p:spPr>
        <p:txBody>
          <a:bodyPr wrap="square" rtlCol="0">
            <a:spAutoFit/>
          </a:bodyPr>
          <a:lstStyle/>
          <a:p>
            <a:r>
              <a:rPr lang="ja-JP" altLang="en-US" dirty="0">
                <a:solidFill>
                  <a:prstClr val="black"/>
                </a:solidFill>
              </a:rPr>
              <a:t>～大人もこどもも一緒に学び、考える。インターネットとのつきあい方～</a:t>
            </a:r>
          </a:p>
        </p:txBody>
      </p:sp>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4264" y="1200984"/>
            <a:ext cx="1423150" cy="1447380"/>
          </a:xfrm>
          <a:prstGeom prst="rect">
            <a:avLst/>
          </a:prstGeom>
        </p:spPr>
      </p:pic>
      <p:pic>
        <p:nvPicPr>
          <p:cNvPr id="2" name="図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10618" y="5433657"/>
            <a:ext cx="4943485" cy="1245872"/>
          </a:xfrm>
          <a:prstGeom prst="rect">
            <a:avLst/>
          </a:prstGeom>
        </p:spPr>
      </p:pic>
      <p:sp>
        <p:nvSpPr>
          <p:cNvPr id="4" name="テキスト ボックス 3"/>
          <p:cNvSpPr txBox="1"/>
          <p:nvPr/>
        </p:nvSpPr>
        <p:spPr>
          <a:xfrm>
            <a:off x="4014440" y="52839"/>
            <a:ext cx="5153448" cy="369332"/>
          </a:xfrm>
          <a:prstGeom prst="rect">
            <a:avLst/>
          </a:prstGeom>
          <a:noFill/>
        </p:spPr>
        <p:txBody>
          <a:bodyPr wrap="square" rtlCol="0">
            <a:spAutoFit/>
          </a:bodyPr>
          <a:lstStyle/>
          <a:p>
            <a:pPr algn="r"/>
            <a:r>
              <a:rPr lang="en-US" altLang="ja-JP" dirty="0">
                <a:solidFill>
                  <a:prstClr val="black"/>
                </a:solidFill>
              </a:rPr>
              <a:t>02_</a:t>
            </a:r>
            <a:r>
              <a:rPr lang="ja-JP" altLang="en-US" dirty="0">
                <a:solidFill>
                  <a:prstClr val="black"/>
                </a:solidFill>
              </a:rPr>
              <a:t>ペアレンタルコントロール</a:t>
            </a:r>
            <a:r>
              <a:rPr lang="en-US" altLang="ja-JP" dirty="0">
                <a:solidFill>
                  <a:prstClr val="black"/>
                </a:solidFill>
              </a:rPr>
              <a:t>_02_</a:t>
            </a:r>
            <a:r>
              <a:rPr lang="ja-JP" altLang="en-US" dirty="0">
                <a:solidFill>
                  <a:prstClr val="black"/>
                </a:solidFill>
              </a:rPr>
              <a:t>小学校</a:t>
            </a:r>
            <a:r>
              <a:rPr lang="en-US" altLang="ja-JP" dirty="0">
                <a:solidFill>
                  <a:prstClr val="black"/>
                </a:solidFill>
              </a:rPr>
              <a:t>1</a:t>
            </a:r>
            <a:r>
              <a:rPr lang="ja-JP" altLang="en-US" dirty="0">
                <a:solidFill>
                  <a:prstClr val="black"/>
                </a:solidFill>
              </a:rPr>
              <a:t>～</a:t>
            </a:r>
            <a:r>
              <a:rPr lang="en-US" altLang="ja-JP" dirty="0">
                <a:solidFill>
                  <a:prstClr val="black"/>
                </a:solidFill>
              </a:rPr>
              <a:t>3</a:t>
            </a:r>
            <a:r>
              <a:rPr lang="ja-JP" altLang="en-US" dirty="0">
                <a:solidFill>
                  <a:prstClr val="black"/>
                </a:solidFill>
              </a:rPr>
              <a:t>年</a:t>
            </a:r>
          </a:p>
        </p:txBody>
      </p:sp>
    </p:spTree>
    <p:extLst>
      <p:ext uri="{BB962C8B-B14F-4D97-AF65-F5344CB8AC3E}">
        <p14:creationId xmlns:p14="http://schemas.microsoft.com/office/powerpoint/2010/main" val="16560695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a:extLst>
              <a:ext uri="{FF2B5EF4-FFF2-40B4-BE49-F238E27FC236}">
                <a16:creationId xmlns="" xmlns:a16="http://schemas.microsoft.com/office/drawing/2014/main" id="{7FDB9199-CAC9-49E9-AD76-5BB8D120A36F}"/>
              </a:ext>
            </a:extLst>
          </p:cNvPr>
          <p:cNvGrpSpPr/>
          <p:nvPr/>
        </p:nvGrpSpPr>
        <p:grpSpPr>
          <a:xfrm>
            <a:off x="581890" y="169733"/>
            <a:ext cx="8354687" cy="5842766"/>
            <a:chOff x="283028" y="444679"/>
            <a:chExt cx="8686800" cy="6307738"/>
          </a:xfrm>
        </p:grpSpPr>
        <p:pic>
          <p:nvPicPr>
            <p:cNvPr id="9" name="図 8">
              <a:extLst>
                <a:ext uri="{FF2B5EF4-FFF2-40B4-BE49-F238E27FC236}">
                  <a16:creationId xmlns="" xmlns:a16="http://schemas.microsoft.com/office/drawing/2014/main" id="{2351ED97-5DF6-4332-BFA3-442A901484A7}"/>
                </a:ext>
              </a:extLst>
            </p:cNvPr>
            <p:cNvPicPr>
              <a:picLocks noChangeAspect="1"/>
            </p:cNvPicPr>
            <p:nvPr/>
          </p:nvPicPr>
          <p:blipFill>
            <a:blip r:embed="rId3"/>
            <a:stretch>
              <a:fillRect/>
            </a:stretch>
          </p:blipFill>
          <p:spPr>
            <a:xfrm>
              <a:off x="283028" y="444679"/>
              <a:ext cx="8686800" cy="5380816"/>
            </a:xfrm>
            <a:prstGeom prst="rect">
              <a:avLst/>
            </a:prstGeom>
          </p:spPr>
        </p:pic>
        <p:pic>
          <p:nvPicPr>
            <p:cNvPr id="10" name="図 9">
              <a:extLst>
                <a:ext uri="{FF2B5EF4-FFF2-40B4-BE49-F238E27FC236}">
                  <a16:creationId xmlns="" xmlns:a16="http://schemas.microsoft.com/office/drawing/2014/main" id="{BE305736-A0A1-4316-9FCE-281DECFC4B39}"/>
                </a:ext>
              </a:extLst>
            </p:cNvPr>
            <p:cNvPicPr>
              <a:picLocks noChangeAspect="1"/>
            </p:cNvPicPr>
            <p:nvPr/>
          </p:nvPicPr>
          <p:blipFill rotWithShape="1">
            <a:blip r:embed="rId3"/>
            <a:srcRect t="75663"/>
            <a:stretch/>
          </p:blipFill>
          <p:spPr>
            <a:xfrm>
              <a:off x="283028" y="5442857"/>
              <a:ext cx="8686800" cy="1309560"/>
            </a:xfrm>
            <a:prstGeom prst="rect">
              <a:avLst/>
            </a:prstGeom>
          </p:spPr>
        </p:pic>
        <p:sp>
          <p:nvSpPr>
            <p:cNvPr id="7" name="正方形/長方形 6">
              <a:extLst>
                <a:ext uri="{FF2B5EF4-FFF2-40B4-BE49-F238E27FC236}">
                  <a16:creationId xmlns="" xmlns:a16="http://schemas.microsoft.com/office/drawing/2014/main" id="{8A79A79B-4451-4D3E-A090-AA1A935352FF}"/>
                </a:ext>
              </a:extLst>
            </p:cNvPr>
            <p:cNvSpPr/>
            <p:nvPr/>
          </p:nvSpPr>
          <p:spPr>
            <a:xfrm>
              <a:off x="381000" y="1153887"/>
              <a:ext cx="8371114" cy="54210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pic>
        <p:nvPicPr>
          <p:cNvPr id="5" name="図 4">
            <a:extLst>
              <a:ext uri="{FF2B5EF4-FFF2-40B4-BE49-F238E27FC236}">
                <a16:creationId xmlns="" xmlns:a16="http://schemas.microsoft.com/office/drawing/2014/main" id="{A94DE583-2E42-4435-A9F9-8BFBA5A9B0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100" y="1289934"/>
            <a:ext cx="5547286" cy="4541146"/>
          </a:xfrm>
          <a:prstGeom prst="rect">
            <a:avLst/>
          </a:prstGeom>
        </p:spPr>
      </p:pic>
      <p:sp>
        <p:nvSpPr>
          <p:cNvPr id="4" name="テキスト ボックス 3">
            <a:extLst>
              <a:ext uri="{FF2B5EF4-FFF2-40B4-BE49-F238E27FC236}">
                <a16:creationId xmlns="" xmlns:a16="http://schemas.microsoft.com/office/drawing/2014/main" id="{2232EA02-BDF9-4441-9FB1-EC2BF3048B32}"/>
              </a:ext>
            </a:extLst>
          </p:cNvPr>
          <p:cNvSpPr txBox="1"/>
          <p:nvPr/>
        </p:nvSpPr>
        <p:spPr>
          <a:xfrm>
            <a:off x="1155807" y="1809248"/>
            <a:ext cx="4288353" cy="707886"/>
          </a:xfrm>
          <a:prstGeom prst="rect">
            <a:avLst/>
          </a:prstGeom>
          <a:noFill/>
        </p:spPr>
        <p:txBody>
          <a:bodyPr wrap="none" rtlCol="0">
            <a:spAutoFit/>
          </a:bodyPr>
          <a:lstStyle/>
          <a:p>
            <a:r>
              <a:rPr lang="ja-JP" altLang="en-US" sz="4000" b="1" dirty="0">
                <a:solidFill>
                  <a:srgbClr val="8064A2">
                    <a:lumMod val="50000"/>
                  </a:srgbClr>
                </a:solidFill>
                <a:effectLst>
                  <a:glow rad="152400">
                    <a:prstClr val="white"/>
                  </a:glow>
                </a:effectLst>
                <a:latin typeface="EPSON 太丸ゴシック体Ｂ" panose="020F0709000000000000" pitchFamily="49" charset="-128"/>
                <a:ea typeface="EPSON 太丸ゴシック体Ｂ" panose="020F0709000000000000" pitchFamily="49" charset="-128"/>
              </a:rPr>
              <a:t>キミはどっち？？</a:t>
            </a:r>
          </a:p>
        </p:txBody>
      </p:sp>
      <p:pic>
        <p:nvPicPr>
          <p:cNvPr id="22" name="図 21">
            <a:extLst>
              <a:ext uri="{FF2B5EF4-FFF2-40B4-BE49-F238E27FC236}">
                <a16:creationId xmlns="" xmlns:a16="http://schemas.microsoft.com/office/drawing/2014/main" id="{E61B365E-7D8F-43E8-AA0B-47AF38C90BDF}"/>
              </a:ext>
            </a:extLst>
          </p:cNvPr>
          <p:cNvPicPr>
            <a:picLocks noChangeAspect="1"/>
          </p:cNvPicPr>
          <p:nvPr/>
        </p:nvPicPr>
        <p:blipFill>
          <a:blip r:embed="rId5">
            <a:extLst>
              <a:ext uri="{BEBA8EAE-BF5A-486C-A8C5-ECC9F3942E4B}">
                <a14:imgProps xmlns:a14="http://schemas.microsoft.com/office/drawing/2010/main">
                  <a14:imgLayer r:embed="rId6">
                    <a14:imgEffect>
                      <a14:artisticCutout/>
                    </a14:imgEffect>
                  </a14:imgLayer>
                </a14:imgProps>
              </a:ext>
            </a:extLst>
          </a:blip>
          <a:stretch>
            <a:fillRect/>
          </a:stretch>
        </p:blipFill>
        <p:spPr>
          <a:xfrm>
            <a:off x="6667903" y="1063931"/>
            <a:ext cx="1888525" cy="1401705"/>
          </a:xfrm>
          <a:prstGeom prst="rect">
            <a:avLst/>
          </a:prstGeom>
        </p:spPr>
      </p:pic>
      <p:pic>
        <p:nvPicPr>
          <p:cNvPr id="23" name="図 22">
            <a:extLst>
              <a:ext uri="{FF2B5EF4-FFF2-40B4-BE49-F238E27FC236}">
                <a16:creationId xmlns="" xmlns:a16="http://schemas.microsoft.com/office/drawing/2014/main" id="{5D9215C3-A85B-44C3-8D16-2107CBFDB5F9}"/>
              </a:ext>
            </a:extLst>
          </p:cNvPr>
          <p:cNvPicPr>
            <a:picLocks noChangeAspect="1"/>
          </p:cNvPicPr>
          <p:nvPr/>
        </p:nvPicPr>
        <p:blipFill>
          <a:blip r:embed="rId7">
            <a:extLst>
              <a:ext uri="{BEBA8EAE-BF5A-486C-A8C5-ECC9F3942E4B}">
                <a14:imgProps xmlns:a14="http://schemas.microsoft.com/office/drawing/2010/main">
                  <a14:imgLayer r:embed="rId8">
                    <a14:imgEffect>
                      <a14:artisticCutout/>
                    </a14:imgEffect>
                  </a14:imgLayer>
                </a14:imgProps>
              </a:ext>
            </a:extLst>
          </a:blip>
          <a:stretch>
            <a:fillRect/>
          </a:stretch>
        </p:blipFill>
        <p:spPr>
          <a:xfrm>
            <a:off x="6667903" y="2711045"/>
            <a:ext cx="1910389" cy="1401508"/>
          </a:xfrm>
          <a:prstGeom prst="rect">
            <a:avLst/>
          </a:prstGeom>
        </p:spPr>
      </p:pic>
      <p:pic>
        <p:nvPicPr>
          <p:cNvPr id="24" name="図 23">
            <a:extLst>
              <a:ext uri="{FF2B5EF4-FFF2-40B4-BE49-F238E27FC236}">
                <a16:creationId xmlns="" xmlns:a16="http://schemas.microsoft.com/office/drawing/2014/main" id="{858E6BAD-59AE-4B53-8C14-AB9E138F6BFC}"/>
              </a:ext>
            </a:extLst>
          </p:cNvPr>
          <p:cNvPicPr>
            <a:picLocks noChangeAspect="1"/>
          </p:cNvPicPr>
          <p:nvPr/>
        </p:nvPicPr>
        <p:blipFill>
          <a:blip r:embed="rId9">
            <a:extLst>
              <a:ext uri="{BEBA8EAE-BF5A-486C-A8C5-ECC9F3942E4B}">
                <a14:imgProps xmlns:a14="http://schemas.microsoft.com/office/drawing/2010/main">
                  <a14:imgLayer r:embed="rId10">
                    <a14:imgEffect>
                      <a14:artisticCutout/>
                    </a14:imgEffect>
                  </a14:imgLayer>
                </a14:imgProps>
              </a:ext>
            </a:extLst>
          </a:blip>
          <a:stretch>
            <a:fillRect/>
          </a:stretch>
        </p:blipFill>
        <p:spPr>
          <a:xfrm>
            <a:off x="6667903" y="4362288"/>
            <a:ext cx="1967609" cy="1460403"/>
          </a:xfrm>
          <a:prstGeom prst="rect">
            <a:avLst/>
          </a:prstGeom>
        </p:spPr>
      </p:pic>
      <p:grpSp>
        <p:nvGrpSpPr>
          <p:cNvPr id="14" name="グループ化 13"/>
          <p:cNvGrpSpPr/>
          <p:nvPr/>
        </p:nvGrpSpPr>
        <p:grpSpPr>
          <a:xfrm>
            <a:off x="2479833" y="490065"/>
            <a:ext cx="6258297" cy="5522434"/>
            <a:chOff x="2391828" y="939654"/>
            <a:chExt cx="6258297" cy="5522434"/>
          </a:xfrm>
        </p:grpSpPr>
        <p:sp>
          <p:nvSpPr>
            <p:cNvPr id="13" name="角丸四角形 12"/>
            <p:cNvSpPr/>
            <p:nvPr/>
          </p:nvSpPr>
          <p:spPr>
            <a:xfrm>
              <a:off x="6466083" y="1276716"/>
              <a:ext cx="2184042" cy="5185372"/>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メイリオ" panose="020B0604030504040204" pitchFamily="50" charset="-128"/>
                <a:ea typeface="メイリオ" panose="020B0604030504040204" pitchFamily="50" charset="-128"/>
              </a:endParaRPr>
            </a:p>
          </p:txBody>
        </p:sp>
        <p:sp>
          <p:nvSpPr>
            <p:cNvPr id="8" name="角丸四角形吹き出し 7"/>
            <p:cNvSpPr/>
            <p:nvPr/>
          </p:nvSpPr>
          <p:spPr>
            <a:xfrm>
              <a:off x="2391828" y="939654"/>
              <a:ext cx="3565416" cy="2096971"/>
            </a:xfrm>
            <a:prstGeom prst="wedgeRoundRectCallout">
              <a:avLst>
                <a:gd name="adj1" fmla="val 61659"/>
                <a:gd name="adj2" fmla="val 32947"/>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b="1" dirty="0">
                  <a:solidFill>
                    <a:schemeClr val="bg1"/>
                  </a:solidFill>
                  <a:latin typeface="メイリオ" panose="020B0604030504040204" pitchFamily="50" charset="-128"/>
                  <a:ea typeface="メイリオ" panose="020B0604030504040204" pitchFamily="50" charset="-128"/>
                </a:rPr>
                <a:t>おすすめ</a:t>
              </a:r>
              <a:endParaRPr lang="en-US" altLang="ja-JP" sz="6000" b="1" dirty="0">
                <a:solidFill>
                  <a:schemeClr val="bg1"/>
                </a:solidFill>
                <a:latin typeface="メイリオ" panose="020B0604030504040204" pitchFamily="50" charset="-128"/>
                <a:ea typeface="メイリオ" panose="020B0604030504040204" pitchFamily="50" charset="-128"/>
              </a:endParaRPr>
            </a:p>
            <a:p>
              <a:r>
                <a:rPr lang="ja-JP" altLang="en-US" sz="5400" b="1" dirty="0">
                  <a:solidFill>
                    <a:schemeClr val="bg1"/>
                  </a:solidFill>
                  <a:latin typeface="メイリオ" panose="020B0604030504040204" pitchFamily="50" charset="-128"/>
                  <a:ea typeface="メイリオ" panose="020B0604030504040204" pitchFamily="50" charset="-128"/>
                </a:rPr>
                <a:t>どうが</a:t>
              </a:r>
            </a:p>
          </p:txBody>
        </p:sp>
      </p:grpSp>
      <p:sp>
        <p:nvSpPr>
          <p:cNvPr id="15" name="円形吹き出し 14"/>
          <p:cNvSpPr/>
          <p:nvPr/>
        </p:nvSpPr>
        <p:spPr>
          <a:xfrm>
            <a:off x="643398" y="3419813"/>
            <a:ext cx="5127775" cy="3250276"/>
          </a:xfrm>
          <a:prstGeom prst="wedgeEllipseCallout">
            <a:avLst>
              <a:gd name="adj1" fmla="val 67968"/>
              <a:gd name="adj2" fmla="val -3683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4400" b="1" dirty="0">
                <a:latin typeface="メイリオ" panose="020B0604030504040204" pitchFamily="50" charset="-128"/>
                <a:ea typeface="メイリオ" panose="020B0604030504040204" pitchFamily="50" charset="-128"/>
              </a:rPr>
              <a:t>あ！これも</a:t>
            </a:r>
            <a:endParaRPr kumimoji="1" lang="en-US" altLang="ja-JP" sz="4400" b="1" dirty="0">
              <a:latin typeface="メイリオ" panose="020B0604030504040204" pitchFamily="50" charset="-128"/>
              <a:ea typeface="メイリオ" panose="020B0604030504040204" pitchFamily="50" charset="-128"/>
            </a:endParaRPr>
          </a:p>
          <a:p>
            <a:r>
              <a:rPr lang="ja-JP" altLang="en-US" sz="4400" b="1" dirty="0">
                <a:latin typeface="メイリオ" panose="020B0604030504040204" pitchFamily="50" charset="-128"/>
                <a:ea typeface="メイリオ" panose="020B0604030504040204" pitchFamily="50" charset="-128"/>
              </a:rPr>
              <a:t>見て</a:t>
            </a:r>
            <a:r>
              <a:rPr kumimoji="1" lang="ja-JP" altLang="en-US" sz="4400" b="1" dirty="0">
                <a:latin typeface="メイリオ" panose="020B0604030504040204" pitchFamily="50" charset="-128"/>
                <a:ea typeface="メイリオ" panose="020B0604030504040204" pitchFamily="50" charset="-128"/>
              </a:rPr>
              <a:t>おこう！</a:t>
            </a:r>
          </a:p>
        </p:txBody>
      </p:sp>
    </p:spTree>
    <p:extLst>
      <p:ext uri="{BB962C8B-B14F-4D97-AF65-F5344CB8AC3E}">
        <p14:creationId xmlns:p14="http://schemas.microsoft.com/office/powerpoint/2010/main" val="425076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247679" y="2785196"/>
            <a:ext cx="5657850" cy="3781425"/>
          </a:xfrm>
          <a:prstGeom prst="rect">
            <a:avLst/>
          </a:prstGeom>
        </p:spPr>
      </p:pic>
      <p:sp>
        <p:nvSpPr>
          <p:cNvPr id="3" name="円形吹き出し 2"/>
          <p:cNvSpPr/>
          <p:nvPr/>
        </p:nvSpPr>
        <p:spPr>
          <a:xfrm>
            <a:off x="182880" y="149630"/>
            <a:ext cx="4946073" cy="3250276"/>
          </a:xfrm>
          <a:prstGeom prst="wedgeEllipseCallout">
            <a:avLst>
              <a:gd name="adj1" fmla="val 40069"/>
              <a:gd name="adj2" fmla="val 55242"/>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4000" b="1" dirty="0">
                <a:latin typeface="メイリオ" panose="020B0604030504040204" pitchFamily="50" charset="-128"/>
                <a:ea typeface="メイリオ" panose="020B0604030504040204" pitchFamily="50" charset="-128"/>
              </a:rPr>
              <a:t>いつまで</a:t>
            </a:r>
            <a:endParaRPr kumimoji="1" lang="en-US" altLang="ja-JP" sz="4000" b="1" dirty="0">
              <a:latin typeface="メイリオ" panose="020B0604030504040204" pitchFamily="50" charset="-128"/>
              <a:ea typeface="メイリオ" panose="020B0604030504040204" pitchFamily="50" charset="-128"/>
            </a:endParaRPr>
          </a:p>
          <a:p>
            <a:r>
              <a:rPr lang="ja-JP" altLang="en-US" sz="4000" b="1" dirty="0">
                <a:latin typeface="メイリオ" panose="020B0604030504040204" pitchFamily="50" charset="-128"/>
                <a:ea typeface="メイリオ" panose="020B0604030504040204" pitchFamily="50" charset="-128"/>
              </a:rPr>
              <a:t>ゲーム</a:t>
            </a:r>
            <a:endParaRPr lang="en-US" altLang="ja-JP" sz="4000" b="1" dirty="0">
              <a:latin typeface="メイリオ" panose="020B0604030504040204" pitchFamily="50" charset="-128"/>
              <a:ea typeface="メイリオ" panose="020B0604030504040204" pitchFamily="50" charset="-128"/>
            </a:endParaRPr>
          </a:p>
          <a:p>
            <a:r>
              <a:rPr lang="ja-JP" altLang="en-US" sz="4000" b="1" dirty="0">
                <a:latin typeface="メイリオ" panose="020B0604030504040204" pitchFamily="50" charset="-128"/>
                <a:ea typeface="メイリオ" panose="020B0604030504040204" pitchFamily="50" charset="-128"/>
              </a:rPr>
              <a:t>やってるの？</a:t>
            </a:r>
            <a:endParaRPr kumimoji="1" lang="ja-JP" altLang="en-US" sz="4000" b="1" dirty="0">
              <a:latin typeface="メイリオ" panose="020B0604030504040204" pitchFamily="50" charset="-128"/>
              <a:ea typeface="メイリオ" panose="020B0604030504040204" pitchFamily="50" charset="-128"/>
            </a:endParaRPr>
          </a:p>
        </p:txBody>
      </p:sp>
      <p:sp>
        <p:nvSpPr>
          <p:cNvPr id="4" name="円形吹き出し 3"/>
          <p:cNvSpPr/>
          <p:nvPr/>
        </p:nvSpPr>
        <p:spPr>
          <a:xfrm>
            <a:off x="5472546" y="548640"/>
            <a:ext cx="3297381" cy="2479963"/>
          </a:xfrm>
          <a:prstGeom prst="wedgeEllipseCallout">
            <a:avLst>
              <a:gd name="adj1" fmla="val -18448"/>
              <a:gd name="adj2" fmla="val 83718"/>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メイリオ" panose="020B0604030504040204" pitchFamily="50" charset="-128"/>
                <a:ea typeface="メイリオ" panose="020B0604030504040204" pitchFamily="50" charset="-128"/>
              </a:rPr>
              <a:t>うぇーい。</a:t>
            </a:r>
            <a:endParaRPr kumimoji="1" lang="en-US" altLang="ja-JP" sz="2400" b="1" dirty="0">
              <a:latin typeface="メイリオ" panose="020B0604030504040204" pitchFamily="50" charset="-128"/>
              <a:ea typeface="メイリオ" panose="020B0604030504040204" pitchFamily="50" charset="-128"/>
            </a:endParaRPr>
          </a:p>
          <a:p>
            <a:r>
              <a:rPr kumimoji="1" lang="ja-JP" altLang="en-US" sz="2400" b="1" dirty="0">
                <a:latin typeface="メイリオ" panose="020B0604030504040204" pitchFamily="50" charset="-128"/>
                <a:ea typeface="メイリオ" panose="020B0604030504040204" pitchFamily="50" charset="-128"/>
              </a:rPr>
              <a:t>もうちょっとで</a:t>
            </a:r>
            <a:r>
              <a:rPr lang="ja-JP" altLang="en-US" sz="2400" b="1" dirty="0">
                <a:latin typeface="メイリオ" panose="020B0604030504040204" pitchFamily="50" charset="-128"/>
                <a:ea typeface="メイリオ" panose="020B0604030504040204" pitchFamily="50" charset="-128"/>
              </a:rPr>
              <a:t>ランキングが</a:t>
            </a:r>
            <a:endParaRPr lang="en-US" altLang="ja-JP" sz="2400" b="1"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あがるんだー</a:t>
            </a:r>
            <a:endParaRPr kumimoji="1" lang="ja-JP" altLang="en-US" sz="2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6041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49" y="3685008"/>
            <a:ext cx="7723094" cy="632572"/>
          </a:xfrm>
        </p:spPr>
        <p:txBody>
          <a:bodyPr/>
          <a:lstStyle/>
          <a:p>
            <a:r>
              <a:rPr kumimoji="1" lang="ja-JP" altLang="en-US" sz="5400" dirty="0" smtClean="0">
                <a:latin typeface="メイリオ" panose="020B0604030504040204" pitchFamily="50" charset="-128"/>
                <a:ea typeface="メイリオ" panose="020B0604030504040204" pitchFamily="50" charset="-128"/>
              </a:rPr>
              <a:t>もっと つかいたく</a:t>
            </a:r>
            <a:r>
              <a:rPr kumimoji="1" lang="ja-JP" altLang="en-US" sz="5400" dirty="0">
                <a:latin typeface="メイリオ" panose="020B0604030504040204" pitchFamily="50" charset="-128"/>
                <a:ea typeface="メイリオ" panose="020B0604030504040204" pitchFamily="50" charset="-128"/>
              </a:rPr>
              <a:t>なる</a:t>
            </a:r>
            <a:r>
              <a:rPr kumimoji="1" lang="en-US" altLang="ja-JP" sz="5400" dirty="0">
                <a:latin typeface="メイリオ" panose="020B0604030504040204" pitchFamily="50" charset="-128"/>
                <a:ea typeface="メイリオ" panose="020B0604030504040204" pitchFamily="50" charset="-128"/>
              </a:rPr>
              <a:t/>
            </a:r>
            <a:br>
              <a:rPr kumimoji="1" lang="en-US" altLang="ja-JP" sz="5400" dirty="0">
                <a:latin typeface="メイリオ" panose="020B0604030504040204" pitchFamily="50" charset="-128"/>
                <a:ea typeface="メイリオ" panose="020B0604030504040204" pitchFamily="50" charset="-128"/>
              </a:rPr>
            </a:br>
            <a:r>
              <a:rPr lang="ja-JP" altLang="en-US" sz="5400" dirty="0">
                <a:latin typeface="メイリオ" panose="020B0604030504040204" pitchFamily="50" charset="-128"/>
                <a:ea typeface="メイリオ" panose="020B0604030504040204" pitchFamily="50" charset="-128"/>
              </a:rPr>
              <a:t>くふう</a:t>
            </a:r>
            <a:r>
              <a:rPr lang="ja-JP" altLang="en-US" sz="5400" dirty="0" smtClean="0">
                <a:latin typeface="メイリオ" panose="020B0604030504040204" pitchFamily="50" charset="-128"/>
                <a:ea typeface="メイリオ" panose="020B0604030504040204" pitchFamily="50" charset="-128"/>
              </a:rPr>
              <a:t>が たくさん</a:t>
            </a:r>
            <a:r>
              <a:rPr lang="ja-JP" altLang="en-US" sz="5400" dirty="0">
                <a:latin typeface="メイリオ" panose="020B0604030504040204" pitchFamily="50" charset="-128"/>
                <a:ea typeface="メイリオ" panose="020B0604030504040204" pitchFamily="50" charset="-128"/>
              </a:rPr>
              <a:t>ある。</a:t>
            </a:r>
            <a:endParaRPr kumimoji="1" lang="ja-JP" altLang="en-US" sz="5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21514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half" idx="1"/>
          </p:nvPr>
        </p:nvSpPr>
        <p:spPr/>
        <p:txBody>
          <a:bodyPr/>
          <a:lstStyle/>
          <a:p>
            <a:endParaRPr kumimoji="1" lang="ja-JP" altLang="en-US" dirty="0">
              <a:latin typeface="メイリオ" panose="020B0604030504040204" pitchFamily="50" charset="-128"/>
              <a:ea typeface="メイリオ" panose="020B0604030504040204" pitchFamily="50" charset="-128"/>
            </a:endParaRPr>
          </a:p>
        </p:txBody>
      </p:sp>
      <p:sp>
        <p:nvSpPr>
          <p:cNvPr id="3" name="タイトル 2"/>
          <p:cNvSpPr>
            <a:spLocks noGrp="1"/>
          </p:cNvSpPr>
          <p:nvPr>
            <p:ph type="title"/>
          </p:nvPr>
        </p:nvSpPr>
        <p:spPr>
          <a:xfrm>
            <a:off x="628649" y="3652744"/>
            <a:ext cx="7958418" cy="697099"/>
          </a:xfrm>
        </p:spPr>
        <p:txBody>
          <a:bodyPr/>
          <a:lstStyle/>
          <a:p>
            <a:r>
              <a:rPr lang="ja-JP" altLang="en-US" sz="5400" dirty="0" smtClean="0">
                <a:latin typeface="メイリオ" panose="020B0604030504040204" pitchFamily="50" charset="-128"/>
                <a:ea typeface="メイリオ" panose="020B0604030504040204" pitchFamily="50" charset="-128"/>
              </a:rPr>
              <a:t>ずっと つかって</a:t>
            </a:r>
            <a:r>
              <a:rPr lang="ja-JP" altLang="en-US" sz="5400" dirty="0">
                <a:latin typeface="メイリオ" panose="020B0604030504040204" pitchFamily="50" charset="-128"/>
                <a:ea typeface="メイリオ" panose="020B0604030504040204" pitchFamily="50" charset="-128"/>
              </a:rPr>
              <a:t>いても</a:t>
            </a:r>
            <a:r>
              <a:rPr lang="en-US" altLang="ja-JP" sz="5400" dirty="0">
                <a:latin typeface="メイリオ" panose="020B0604030504040204" pitchFamily="50" charset="-128"/>
                <a:ea typeface="メイリオ" panose="020B0604030504040204" pitchFamily="50" charset="-128"/>
              </a:rPr>
              <a:t/>
            </a:r>
            <a:br>
              <a:rPr lang="en-US" altLang="ja-JP" sz="5400" dirty="0">
                <a:latin typeface="メイリオ" panose="020B0604030504040204" pitchFamily="50" charset="-128"/>
                <a:ea typeface="メイリオ" panose="020B0604030504040204" pitchFamily="50" charset="-128"/>
              </a:rPr>
            </a:br>
            <a:r>
              <a:rPr lang="ja-JP" altLang="en-US" sz="5400" dirty="0">
                <a:latin typeface="メイリオ" panose="020B0604030504040204" pitchFamily="50" charset="-128"/>
                <a:ea typeface="メイリオ" panose="020B0604030504040204" pitchFamily="50" charset="-128"/>
              </a:rPr>
              <a:t>大じょうぶ？？</a:t>
            </a:r>
            <a:endParaRPr kumimoji="1" lang="ja-JP" altLang="en-US" sz="5400" dirty="0">
              <a:latin typeface="メイリオ" panose="020B0604030504040204" pitchFamily="50" charset="-128"/>
              <a:ea typeface="メイリオ" panose="020B0604030504040204" pitchFamily="50" charset="-128"/>
            </a:endParaRPr>
          </a:p>
        </p:txBody>
      </p:sp>
      <p:sp>
        <p:nvSpPr>
          <p:cNvPr id="4" name="タイトル 4"/>
          <p:cNvSpPr txBox="1">
            <a:spLocks/>
          </p:cNvSpPr>
          <p:nvPr/>
        </p:nvSpPr>
        <p:spPr>
          <a:xfrm>
            <a:off x="1185582" y="498763"/>
            <a:ext cx="7958418" cy="6970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b="1" kern="1200">
                <a:solidFill>
                  <a:schemeClr val="tx1"/>
                </a:solidFill>
                <a:latin typeface="+mj-ea"/>
                <a:ea typeface="+mj-ea"/>
                <a:cs typeface="+mj-cs"/>
              </a:defRPr>
            </a:lvl1pPr>
          </a:lstStyle>
          <a:p>
            <a:r>
              <a:rPr lang="ja-JP" altLang="en-US" dirty="0">
                <a:latin typeface="メイリオ" panose="020B0604030504040204" pitchFamily="50" charset="-128"/>
                <a:ea typeface="メイリオ" panose="020B0604030504040204" pitchFamily="50" charset="-128"/>
              </a:rPr>
              <a:t>かんがえてみよう</a:t>
            </a:r>
          </a:p>
        </p:txBody>
      </p:sp>
    </p:spTree>
    <p:extLst>
      <p:ext uri="{BB962C8B-B14F-4D97-AF65-F5344CB8AC3E}">
        <p14:creationId xmlns:p14="http://schemas.microsoft.com/office/powerpoint/2010/main" val="4211268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吹き出し 4"/>
          <p:cNvSpPr/>
          <p:nvPr/>
        </p:nvSpPr>
        <p:spPr>
          <a:xfrm>
            <a:off x="263769" y="391973"/>
            <a:ext cx="8686800" cy="2226703"/>
          </a:xfrm>
          <a:prstGeom prst="wedgeRoundRectCallout">
            <a:avLst>
              <a:gd name="adj1" fmla="val 29517"/>
              <a:gd name="adj2" fmla="val 127285"/>
              <a:gd name="adj3" fmla="val 16667"/>
            </a:avLst>
          </a:prstGeom>
          <a:solidFill>
            <a:schemeClr val="accent5">
              <a:lumMod val="40000"/>
              <a:lumOff val="60000"/>
            </a:schemeClr>
          </a:solidFill>
          <a:ln>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a:solidFill>
                  <a:schemeClr val="tx1"/>
                </a:solidFill>
                <a:latin typeface="メイリオ" panose="020B0604030504040204" pitchFamily="50" charset="-128"/>
                <a:ea typeface="メイリオ" panose="020B0604030504040204" pitchFamily="50" charset="-128"/>
              </a:rPr>
              <a:t>なん</a:t>
            </a:r>
            <a:r>
              <a:rPr lang="ja-JP" altLang="en-US" sz="4800" dirty="0" smtClean="0">
                <a:solidFill>
                  <a:schemeClr val="tx1"/>
                </a:solidFill>
                <a:latin typeface="メイリオ" panose="020B0604030504040204" pitchFamily="50" charset="-128"/>
                <a:ea typeface="メイリオ" panose="020B0604030504040204" pitchFamily="50" charset="-128"/>
              </a:rPr>
              <a:t>の じかん</a:t>
            </a:r>
            <a:r>
              <a:rPr lang="ja-JP" altLang="en-US" sz="4800" dirty="0">
                <a:solidFill>
                  <a:schemeClr val="tx1"/>
                </a:solidFill>
                <a:latin typeface="メイリオ" panose="020B0604030504040204" pitchFamily="50" charset="-128"/>
                <a:ea typeface="メイリオ" panose="020B0604030504040204" pitchFamily="50" charset="-128"/>
              </a:rPr>
              <a:t>を</a:t>
            </a:r>
            <a:endParaRPr lang="en-US" altLang="ja-JP" sz="4800" dirty="0">
              <a:solidFill>
                <a:schemeClr val="tx1"/>
              </a:solidFill>
              <a:latin typeface="メイリオ" panose="020B0604030504040204" pitchFamily="50" charset="-128"/>
              <a:ea typeface="メイリオ" panose="020B0604030504040204" pitchFamily="50" charset="-128"/>
            </a:endParaRPr>
          </a:p>
          <a:p>
            <a:pPr algn="ctr"/>
            <a:r>
              <a:rPr lang="ja-JP" altLang="en-US" sz="4800" dirty="0">
                <a:solidFill>
                  <a:schemeClr val="tx1"/>
                </a:solidFill>
                <a:latin typeface="メイリオ" panose="020B0604030504040204" pitchFamily="50" charset="-128"/>
                <a:ea typeface="メイリオ" panose="020B0604030504040204" pitchFamily="50" charset="-128"/>
              </a:rPr>
              <a:t>へらしているのかな？</a:t>
            </a:r>
            <a:endParaRPr kumimoji="1" lang="ja-JP" altLang="en-US" sz="4800" dirty="0">
              <a:solidFill>
                <a:schemeClr val="tx1"/>
              </a:solidFill>
              <a:latin typeface="メイリオ" panose="020B0604030504040204" pitchFamily="50" charset="-128"/>
              <a:ea typeface="メイリオ" panose="020B0604030504040204" pitchFamily="50" charset="-128"/>
            </a:endParaRPr>
          </a:p>
        </p:txBody>
      </p:sp>
      <p:sp>
        <p:nvSpPr>
          <p:cNvPr id="6" name="円/楕円 5"/>
          <p:cNvSpPr/>
          <p:nvPr/>
        </p:nvSpPr>
        <p:spPr>
          <a:xfrm>
            <a:off x="187809" y="3898830"/>
            <a:ext cx="2796460" cy="2226702"/>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メイリオ" panose="020B0604030504040204" pitchFamily="50" charset="-128"/>
                <a:ea typeface="メイリオ" panose="020B0604030504040204" pitchFamily="50" charset="-128"/>
              </a:rPr>
              <a:t>ねるじかん。</a:t>
            </a:r>
          </a:p>
        </p:txBody>
      </p:sp>
      <p:sp>
        <p:nvSpPr>
          <p:cNvPr id="8" name="円/楕円 7"/>
          <p:cNvSpPr/>
          <p:nvPr/>
        </p:nvSpPr>
        <p:spPr>
          <a:xfrm>
            <a:off x="2727982" y="4149281"/>
            <a:ext cx="2758417" cy="24399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メイリオ" panose="020B0604030504040204" pitchFamily="50" charset="-128"/>
                <a:ea typeface="メイリオ" panose="020B0604030504040204" pitchFamily="50" charset="-128"/>
              </a:rPr>
              <a:t>そとで</a:t>
            </a:r>
            <a:endParaRPr kumimoji="1" lang="en-US" altLang="ja-JP" sz="2400" dirty="0">
              <a:solidFill>
                <a:schemeClr val="tx1"/>
              </a:solidFill>
              <a:latin typeface="メイリオ" panose="020B0604030504040204" pitchFamily="50" charset="-128"/>
              <a:ea typeface="メイリオ" panose="020B0604030504040204" pitchFamily="50" charset="-128"/>
            </a:endParaRPr>
          </a:p>
          <a:p>
            <a:pPr algn="ctr"/>
            <a:r>
              <a:rPr lang="ja-JP" altLang="en-US" sz="2400" dirty="0">
                <a:solidFill>
                  <a:schemeClr val="tx1"/>
                </a:solidFill>
                <a:latin typeface="メイリオ" panose="020B0604030504040204" pitchFamily="50" charset="-128"/>
                <a:ea typeface="メイリオ" panose="020B0604030504040204" pitchFamily="50" charset="-128"/>
              </a:rPr>
              <a:t>あそぶ</a:t>
            </a:r>
            <a:endParaRPr lang="en-US" altLang="ja-JP" sz="2400" dirty="0">
              <a:solidFill>
                <a:schemeClr val="tx1"/>
              </a:solidFill>
              <a:latin typeface="メイリオ" panose="020B0604030504040204" pitchFamily="50" charset="-128"/>
              <a:ea typeface="メイリオ" panose="020B0604030504040204" pitchFamily="50" charset="-128"/>
            </a:endParaRPr>
          </a:p>
          <a:p>
            <a:pPr algn="ctr"/>
            <a:r>
              <a:rPr kumimoji="1" lang="ja-JP" altLang="en-US" sz="2400" dirty="0">
                <a:solidFill>
                  <a:schemeClr val="tx1"/>
                </a:solidFill>
                <a:latin typeface="メイリオ" panose="020B0604030504040204" pitchFamily="50" charset="-128"/>
                <a:ea typeface="メイリオ" panose="020B0604030504040204" pitchFamily="50" charset="-128"/>
              </a:rPr>
              <a:t>じか</a:t>
            </a:r>
            <a:r>
              <a:rPr lang="ja-JP" altLang="en-US" sz="2400" dirty="0">
                <a:solidFill>
                  <a:schemeClr val="tx1"/>
                </a:solidFill>
                <a:latin typeface="メイリオ" panose="020B0604030504040204" pitchFamily="50" charset="-128"/>
                <a:ea typeface="メイリオ" panose="020B0604030504040204" pitchFamily="50" charset="-128"/>
              </a:rPr>
              <a:t>ん。</a:t>
            </a:r>
            <a:endParaRPr kumimoji="1" lang="ja-JP" altLang="en-US" sz="2400" dirty="0">
              <a:solidFill>
                <a:schemeClr val="tx1"/>
              </a:solidFill>
              <a:latin typeface="メイリオ" panose="020B0604030504040204" pitchFamily="50" charset="-128"/>
              <a:ea typeface="メイリオ" panose="020B0604030504040204" pitchFamily="50" charset="-128"/>
            </a:endParaRPr>
          </a:p>
        </p:txBody>
      </p:sp>
      <p:sp>
        <p:nvSpPr>
          <p:cNvPr id="9" name="円/楕円 8"/>
          <p:cNvSpPr/>
          <p:nvPr/>
        </p:nvSpPr>
        <p:spPr>
          <a:xfrm>
            <a:off x="1293130" y="2105569"/>
            <a:ext cx="2562046" cy="2306367"/>
          </a:xfrm>
          <a:prstGeom prst="ellipse">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メイリオ" panose="020B0604030504040204" pitchFamily="50" charset="-128"/>
                <a:ea typeface="メイリオ" panose="020B0604030504040204" pitchFamily="50" charset="-128"/>
              </a:rPr>
              <a:t>べんきょう</a:t>
            </a:r>
            <a:endParaRPr kumimoji="1" lang="en-US" altLang="ja-JP" sz="2400" dirty="0">
              <a:solidFill>
                <a:schemeClr val="tx1"/>
              </a:solidFill>
              <a:latin typeface="メイリオ" panose="020B0604030504040204" pitchFamily="50" charset="-128"/>
              <a:ea typeface="メイリオ" panose="020B0604030504040204" pitchFamily="50" charset="-128"/>
            </a:endParaRPr>
          </a:p>
          <a:p>
            <a:pPr algn="ctr"/>
            <a:r>
              <a:rPr kumimoji="1" lang="ja-JP" altLang="en-US" sz="2400" dirty="0">
                <a:solidFill>
                  <a:schemeClr val="tx1"/>
                </a:solidFill>
                <a:latin typeface="メイリオ" panose="020B0604030504040204" pitchFamily="50" charset="-128"/>
                <a:ea typeface="メイリオ" panose="020B0604030504040204" pitchFamily="50" charset="-128"/>
              </a:rPr>
              <a:t>するじかん。</a:t>
            </a:r>
          </a:p>
        </p:txBody>
      </p:sp>
      <p:sp>
        <p:nvSpPr>
          <p:cNvPr id="10" name="円/楕円 9"/>
          <p:cNvSpPr/>
          <p:nvPr/>
        </p:nvSpPr>
        <p:spPr>
          <a:xfrm>
            <a:off x="4298886" y="2384759"/>
            <a:ext cx="2866685" cy="2627420"/>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メイリオ" panose="020B0604030504040204" pitchFamily="50" charset="-128"/>
                <a:ea typeface="メイリオ" panose="020B0604030504040204" pitchFamily="50" charset="-128"/>
              </a:rPr>
              <a:t>おうちの人と</a:t>
            </a:r>
            <a:endParaRPr kumimoji="1" lang="en-US" altLang="ja-JP" sz="2400" dirty="0">
              <a:solidFill>
                <a:schemeClr val="tx1"/>
              </a:solidFill>
              <a:latin typeface="メイリオ" panose="020B0604030504040204" pitchFamily="50" charset="-128"/>
              <a:ea typeface="メイリオ" panose="020B0604030504040204" pitchFamily="50" charset="-128"/>
            </a:endParaRPr>
          </a:p>
          <a:p>
            <a:pPr algn="ctr"/>
            <a:r>
              <a:rPr lang="ja-JP" altLang="en-US" sz="2400" dirty="0">
                <a:solidFill>
                  <a:schemeClr val="tx1"/>
                </a:solidFill>
                <a:latin typeface="メイリオ" panose="020B0604030504040204" pitchFamily="50" charset="-128"/>
                <a:ea typeface="メイリオ" panose="020B0604030504040204" pitchFamily="50" charset="-128"/>
              </a:rPr>
              <a:t>はなすじかん。</a:t>
            </a:r>
            <a:endParaRPr kumimoji="1" lang="ja-JP" altLang="en-US" sz="2400" dirty="0">
              <a:solidFill>
                <a:schemeClr val="tx1"/>
              </a:solidFill>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3823" y="4860306"/>
            <a:ext cx="3193242" cy="1728892"/>
          </a:xfrm>
          <a:prstGeom prst="rect">
            <a:avLst/>
          </a:prstGeom>
        </p:spPr>
      </p:pic>
    </p:spTree>
    <p:extLst>
      <p:ext uri="{BB962C8B-B14F-4D97-AF65-F5344CB8AC3E}">
        <p14:creationId xmlns:p14="http://schemas.microsoft.com/office/powerpoint/2010/main" val="179372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吹き出し 4"/>
          <p:cNvSpPr/>
          <p:nvPr/>
        </p:nvSpPr>
        <p:spPr>
          <a:xfrm>
            <a:off x="263769" y="391973"/>
            <a:ext cx="8686800" cy="2226703"/>
          </a:xfrm>
          <a:prstGeom prst="wedgeRoundRectCallout">
            <a:avLst>
              <a:gd name="adj1" fmla="val 29517"/>
              <a:gd name="adj2" fmla="val 127285"/>
              <a:gd name="adj3" fmla="val 16667"/>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4400" dirty="0">
                <a:solidFill>
                  <a:prstClr val="black"/>
                </a:solidFill>
                <a:latin typeface="メイリオ" panose="020B0604030504040204" pitchFamily="50" charset="-128"/>
                <a:ea typeface="メイリオ" panose="020B0604030504040204" pitchFamily="50" charset="-128"/>
              </a:rPr>
              <a:t>そのほかにこんなことも</a:t>
            </a:r>
            <a:r>
              <a:rPr lang="en-US" altLang="ja-JP" sz="4400" dirty="0">
                <a:solidFill>
                  <a:prstClr val="black"/>
                </a:solidFill>
                <a:latin typeface="メイリオ" panose="020B0604030504040204" pitchFamily="50" charset="-128"/>
                <a:ea typeface="メイリオ" panose="020B0604030504040204" pitchFamily="50" charset="-128"/>
              </a:rPr>
              <a:t>……</a:t>
            </a:r>
            <a:endParaRPr kumimoji="1" lang="ja-JP" altLang="en-US" sz="4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6" name="円/楕円 5"/>
          <p:cNvSpPr/>
          <p:nvPr/>
        </p:nvSpPr>
        <p:spPr>
          <a:xfrm>
            <a:off x="286071" y="3883509"/>
            <a:ext cx="2680153" cy="2493309"/>
          </a:xfrm>
          <a:prstGeom prst="ellipse">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あさ、</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おきられ</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なくなる。</a:t>
            </a:r>
          </a:p>
        </p:txBody>
      </p:sp>
      <p:sp>
        <p:nvSpPr>
          <p:cNvPr id="8" name="円/楕円 7"/>
          <p:cNvSpPr/>
          <p:nvPr/>
        </p:nvSpPr>
        <p:spPr>
          <a:xfrm>
            <a:off x="3870253" y="4256903"/>
            <a:ext cx="2484061" cy="2493309"/>
          </a:xfrm>
          <a:prstGeom prst="ellipse">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うんどう</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メイリオ" panose="020B0604030504040204" pitchFamily="50" charset="-128"/>
                <a:ea typeface="メイリオ" panose="020B0604030504040204" pitchFamily="50" charset="-128"/>
              </a:rPr>
              <a:t>しなくなる。</a:t>
            </a:r>
            <a:endPar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9" name="円/楕円 8"/>
          <p:cNvSpPr/>
          <p:nvPr/>
        </p:nvSpPr>
        <p:spPr>
          <a:xfrm>
            <a:off x="2285167" y="2115404"/>
            <a:ext cx="2430982" cy="2321648"/>
          </a:xfrm>
          <a:prstGeom prst="ellipse">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目が</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わるくなる。</a:t>
            </a:r>
          </a:p>
        </p:txBody>
      </p:sp>
      <p:sp>
        <p:nvSpPr>
          <p:cNvPr id="11" name="思考の吹き出し: 雲形 10">
            <a:extLst>
              <a:ext uri="{FF2B5EF4-FFF2-40B4-BE49-F238E27FC236}">
                <a16:creationId xmlns="" xmlns:a16="http://schemas.microsoft.com/office/drawing/2014/main" id="{1371BF56-7C3D-4323-BB2E-8AA68F9345B6}"/>
              </a:ext>
            </a:extLst>
          </p:cNvPr>
          <p:cNvSpPr/>
          <p:nvPr/>
        </p:nvSpPr>
        <p:spPr>
          <a:xfrm>
            <a:off x="342535" y="1111877"/>
            <a:ext cx="8747227" cy="5264941"/>
          </a:xfrm>
          <a:prstGeom prst="cloudCallout">
            <a:avLst>
              <a:gd name="adj1" fmla="val 38845"/>
              <a:gd name="adj2" fmla="val 41935"/>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solidFill>
                  <a:schemeClr val="tx1"/>
                </a:solidFill>
                <a:latin typeface="メイリオ" panose="020B0604030504040204" pitchFamily="50" charset="-128"/>
                <a:ea typeface="メイリオ" panose="020B0604030504040204" pitchFamily="50" charset="-128"/>
              </a:rPr>
              <a:t>このままで</a:t>
            </a:r>
            <a:endParaRPr lang="en-US" altLang="ja-JP" sz="5400" dirty="0">
              <a:solidFill>
                <a:schemeClr val="tx1"/>
              </a:solidFill>
              <a:latin typeface="メイリオ" panose="020B0604030504040204" pitchFamily="50" charset="-128"/>
              <a:ea typeface="メイリオ" panose="020B0604030504040204" pitchFamily="50" charset="-128"/>
            </a:endParaRPr>
          </a:p>
          <a:p>
            <a:r>
              <a:rPr kumimoji="1" lang="ja-JP" altLang="en-US" sz="5400" dirty="0">
                <a:solidFill>
                  <a:schemeClr val="tx1"/>
                </a:solidFill>
                <a:latin typeface="メイリオ" panose="020B0604030504040204" pitchFamily="50" charset="-128"/>
                <a:ea typeface="メイリオ" panose="020B0604030504040204" pitchFamily="50" charset="-128"/>
              </a:rPr>
              <a:t>だいじょうぶ？？</a:t>
            </a:r>
            <a:endParaRPr kumimoji="1" lang="en-US" altLang="ja-JP" sz="5400" dirty="0">
              <a:solidFill>
                <a:schemeClr val="tx1"/>
              </a:solidFill>
              <a:latin typeface="メイリオ" panose="020B0604030504040204" pitchFamily="50" charset="-128"/>
              <a:ea typeface="メイリオ" panose="020B0604030504040204" pitchFamily="50" charset="-128"/>
            </a:endParaRPr>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47" y="5293594"/>
            <a:ext cx="2319770" cy="1255975"/>
          </a:xfrm>
          <a:prstGeom prst="rect">
            <a:avLst/>
          </a:prstGeom>
        </p:spPr>
      </p:pic>
    </p:spTree>
    <p:extLst>
      <p:ext uri="{BB962C8B-B14F-4D97-AF65-F5344CB8AC3E}">
        <p14:creationId xmlns:p14="http://schemas.microsoft.com/office/powerpoint/2010/main" val="288931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p:cNvSpPr>
            <a:spLocks noGrp="1"/>
          </p:cNvSpPr>
          <p:nvPr>
            <p:ph sz="half" idx="1"/>
          </p:nvPr>
        </p:nvSpPr>
        <p:spPr/>
        <p:txBody>
          <a:bodyPr/>
          <a:lstStyle/>
          <a:p>
            <a:endParaRPr kumimoji="1" lang="ja-JP" altLang="en-US">
              <a:latin typeface="メイリオ" panose="020B0604030504040204" pitchFamily="50" charset="-128"/>
              <a:ea typeface="メイリオ" panose="020B0604030504040204" pitchFamily="50" charset="-128"/>
            </a:endParaRPr>
          </a:p>
        </p:txBody>
      </p:sp>
      <p:sp>
        <p:nvSpPr>
          <p:cNvPr id="2" name="タイトル 1"/>
          <p:cNvSpPr>
            <a:spLocks noGrp="1"/>
          </p:cNvSpPr>
          <p:nvPr>
            <p:ph type="title"/>
          </p:nvPr>
        </p:nvSpPr>
        <p:spPr>
          <a:xfrm>
            <a:off x="628649" y="3369884"/>
            <a:ext cx="7958418" cy="784598"/>
          </a:xfrm>
        </p:spPr>
        <p:txBody>
          <a:bodyPr/>
          <a:lstStyle/>
          <a:p>
            <a:r>
              <a:rPr lang="ja-JP" altLang="en-US" sz="7200" dirty="0">
                <a:latin typeface="メイリオ" panose="020B0604030504040204" pitchFamily="50" charset="-128"/>
                <a:ea typeface="メイリオ" panose="020B0604030504040204" pitchFamily="50" charset="-128"/>
              </a:rPr>
              <a:t>ついつい、</a:t>
            </a:r>
            <a:r>
              <a:rPr lang="en-US" altLang="ja-JP" sz="7200" dirty="0">
                <a:latin typeface="メイリオ" panose="020B0604030504040204" pitchFamily="50" charset="-128"/>
                <a:ea typeface="メイリオ" panose="020B0604030504040204" pitchFamily="50" charset="-128"/>
              </a:rPr>
              <a:t/>
            </a:r>
            <a:br>
              <a:rPr lang="en-US" altLang="ja-JP" sz="7200" dirty="0">
                <a:latin typeface="メイリオ" panose="020B0604030504040204" pitchFamily="50" charset="-128"/>
                <a:ea typeface="メイリオ" panose="020B0604030504040204" pitchFamily="50" charset="-128"/>
              </a:rPr>
            </a:br>
            <a:r>
              <a:rPr lang="ja-JP" altLang="en-US" sz="7200" dirty="0">
                <a:latin typeface="メイリオ" panose="020B0604030504040204" pitchFamily="50" charset="-128"/>
                <a:ea typeface="メイリオ" panose="020B0604030504040204" pitchFamily="50" charset="-128"/>
              </a:rPr>
              <a:t>つかいすぎて</a:t>
            </a:r>
            <a:r>
              <a:rPr lang="en-US" altLang="ja-JP" sz="7200" dirty="0">
                <a:latin typeface="メイリオ" panose="020B0604030504040204" pitchFamily="50" charset="-128"/>
                <a:ea typeface="メイリオ" panose="020B0604030504040204" pitchFamily="50" charset="-128"/>
              </a:rPr>
              <a:t/>
            </a:r>
            <a:br>
              <a:rPr lang="en-US" altLang="ja-JP" sz="7200" dirty="0">
                <a:latin typeface="メイリオ" panose="020B0604030504040204" pitchFamily="50" charset="-128"/>
                <a:ea typeface="メイリオ" panose="020B0604030504040204" pitchFamily="50" charset="-128"/>
              </a:rPr>
            </a:br>
            <a:r>
              <a:rPr lang="ja-JP" altLang="en-US" sz="7200" dirty="0">
                <a:latin typeface="メイリオ" panose="020B0604030504040204" pitchFamily="50" charset="-128"/>
                <a:ea typeface="メイリオ" panose="020B0604030504040204" pitchFamily="50" charset="-128"/>
              </a:rPr>
              <a:t>しまうから</a:t>
            </a:r>
            <a:r>
              <a:rPr lang="en-US" altLang="ja-JP" sz="7200" dirty="0">
                <a:latin typeface="メイリオ" panose="020B0604030504040204" pitchFamily="50" charset="-128"/>
                <a:ea typeface="メイリオ" panose="020B0604030504040204" pitchFamily="50" charset="-128"/>
              </a:rPr>
              <a:t>…</a:t>
            </a:r>
            <a:endParaRPr kumimoji="1" lang="ja-JP" altLang="en-US" sz="7200" dirty="0">
              <a:latin typeface="メイリオ" panose="020B0604030504040204" pitchFamily="50" charset="-128"/>
              <a:ea typeface="メイリオ" panose="020B0604030504040204" pitchFamily="50" charset="-128"/>
            </a:endParaRPr>
          </a:p>
        </p:txBody>
      </p:sp>
      <p:grpSp>
        <p:nvGrpSpPr>
          <p:cNvPr id="5" name="グループ化 4"/>
          <p:cNvGrpSpPr/>
          <p:nvPr/>
        </p:nvGrpSpPr>
        <p:grpSpPr>
          <a:xfrm>
            <a:off x="290947" y="1034878"/>
            <a:ext cx="7354896" cy="5705331"/>
            <a:chOff x="4330932" y="1691584"/>
            <a:chExt cx="7354896" cy="5705331"/>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0932" y="1691584"/>
              <a:ext cx="7354896" cy="5705331"/>
            </a:xfrm>
            <a:prstGeom prst="rect">
              <a:avLst/>
            </a:prstGeom>
          </p:spPr>
        </p:pic>
        <p:sp>
          <p:nvSpPr>
            <p:cNvPr id="7" name="テキスト ボックス 6">
              <a:extLst>
                <a:ext uri="{FF2B5EF4-FFF2-40B4-BE49-F238E27FC236}">
                  <a16:creationId xmlns="" xmlns:a16="http://schemas.microsoft.com/office/drawing/2014/main" id="{161FFA2A-0C82-4334-8A2F-8398CEF8268D}"/>
                </a:ext>
              </a:extLst>
            </p:cNvPr>
            <p:cNvSpPr txBox="1"/>
            <p:nvPr/>
          </p:nvSpPr>
          <p:spPr>
            <a:xfrm rot="21192419">
              <a:off x="5748081" y="2897900"/>
              <a:ext cx="5501496" cy="2123658"/>
            </a:xfrm>
            <a:prstGeom prst="rect">
              <a:avLst/>
            </a:prstGeom>
            <a:noFill/>
          </p:spPr>
          <p:txBody>
            <a:bodyPr wrap="square" rtlCol="0">
              <a:spAutoFit/>
            </a:bodyPr>
            <a:lstStyle/>
            <a:p>
              <a:r>
                <a:rPr kumimoji="1" lang="ja-JP" altLang="en-US" sz="4400" dirty="0">
                  <a:latin typeface="メイリオ" panose="020B0604030504040204" pitchFamily="50" charset="-128"/>
                  <a:ea typeface="メイリオ" panose="020B0604030504040204" pitchFamily="50" charset="-128"/>
                </a:rPr>
                <a:t>つかいすぎない</a:t>
              </a:r>
              <a:endParaRPr kumimoji="1" lang="en-US" altLang="ja-JP" sz="4400" dirty="0">
                <a:latin typeface="メイリオ" panose="020B0604030504040204" pitchFamily="50" charset="-128"/>
                <a:ea typeface="メイリオ" panose="020B0604030504040204" pitchFamily="50" charset="-128"/>
              </a:endParaRPr>
            </a:p>
            <a:p>
              <a:r>
                <a:rPr kumimoji="1" lang="ja-JP" altLang="en-US" sz="4400" dirty="0">
                  <a:latin typeface="メイリオ" panose="020B0604030504040204" pitchFamily="50" charset="-128"/>
                  <a:ea typeface="メイリオ" panose="020B0604030504040204" pitchFamily="50" charset="-128"/>
                </a:rPr>
                <a:t>ため</a:t>
              </a:r>
              <a:r>
                <a:rPr lang="ja-JP" altLang="en-US" sz="4400" dirty="0" smtClean="0">
                  <a:latin typeface="メイリオ" panose="020B0604030504040204" pitchFamily="50" charset="-128"/>
                  <a:ea typeface="メイリオ" panose="020B0604030504040204" pitchFamily="50" charset="-128"/>
                </a:rPr>
                <a:t>の くふう</a:t>
              </a:r>
              <a:r>
                <a:rPr lang="ja-JP" altLang="en-US" sz="4400" dirty="0">
                  <a:latin typeface="メイリオ" panose="020B0604030504040204" pitchFamily="50" charset="-128"/>
                  <a:ea typeface="メイリオ" panose="020B0604030504040204" pitchFamily="50" charset="-128"/>
                </a:rPr>
                <a:t>を</a:t>
              </a:r>
              <a:endParaRPr kumimoji="1" lang="en-US" altLang="ja-JP" sz="4400" dirty="0">
                <a:latin typeface="メイリオ" panose="020B0604030504040204" pitchFamily="50" charset="-128"/>
                <a:ea typeface="メイリオ" panose="020B0604030504040204" pitchFamily="50" charset="-128"/>
              </a:endParaRPr>
            </a:p>
            <a:p>
              <a:r>
                <a:rPr lang="ja-JP" altLang="en-US" sz="4400" dirty="0">
                  <a:latin typeface="メイリオ" panose="020B0604030504040204" pitchFamily="50" charset="-128"/>
                  <a:ea typeface="メイリオ" panose="020B0604030504040204" pitchFamily="50" charset="-128"/>
                </a:rPr>
                <a:t>かんがえよう！</a:t>
              </a:r>
              <a:r>
                <a:rPr lang="ja-JP" altLang="en-US" sz="4400" dirty="0" smtClean="0">
                  <a:latin typeface="メイリオ" panose="020B0604030504040204" pitchFamily="50" charset="-128"/>
                  <a:ea typeface="メイリオ" panose="020B0604030504040204" pitchFamily="50" charset="-128"/>
                </a:rPr>
                <a:t>！　</a:t>
              </a:r>
              <a:endParaRPr kumimoji="1" lang="ja-JP" altLang="en-US" sz="4400" dirty="0">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421061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396688" y="1551305"/>
            <a:ext cx="8528948" cy="4351338"/>
          </a:xfrm>
        </p:spPr>
        <p:txBody>
          <a:bodyPr/>
          <a:lstStyle/>
          <a:p>
            <a:pPr marL="0" indent="0">
              <a:buNone/>
            </a:pPr>
            <a:r>
              <a:rPr lang="ja-JP" altLang="en-US" sz="4000" dirty="0" smtClean="0">
                <a:latin typeface="メイリオ" panose="020B0604030504040204" pitchFamily="50" charset="-128"/>
                <a:ea typeface="メイリオ" panose="020B0604030504040204" pitchFamily="50" charset="-128"/>
              </a:rPr>
              <a:t>つかう じかんを きめる</a:t>
            </a:r>
            <a:r>
              <a:rPr lang="ja-JP" altLang="en-US" sz="4000" dirty="0">
                <a:latin typeface="メイリオ" panose="020B0604030504040204" pitchFamily="50" charset="-128"/>
                <a:ea typeface="メイリオ" panose="020B0604030504040204" pitchFamily="50" charset="-128"/>
              </a:rPr>
              <a:t>。</a:t>
            </a:r>
            <a:endParaRPr lang="en-US" altLang="ja-JP" sz="4000" dirty="0">
              <a:latin typeface="メイリオ" panose="020B0604030504040204" pitchFamily="50" charset="-128"/>
              <a:ea typeface="メイリオ" panose="020B0604030504040204" pitchFamily="50" charset="-128"/>
            </a:endParaRPr>
          </a:p>
          <a:p>
            <a:pPr marL="0" indent="0">
              <a:buNone/>
            </a:pPr>
            <a:endParaRPr lang="en-US" altLang="ja-JP" sz="1200" dirty="0">
              <a:latin typeface="メイリオ" panose="020B0604030504040204" pitchFamily="50" charset="-128"/>
              <a:ea typeface="メイリオ" panose="020B0604030504040204" pitchFamily="50" charset="-128"/>
            </a:endParaRPr>
          </a:p>
          <a:p>
            <a:pPr marL="0" indent="0">
              <a:buNone/>
            </a:pPr>
            <a:r>
              <a:rPr lang="ja-JP" altLang="en-US" sz="4000" dirty="0">
                <a:latin typeface="メイリオ" panose="020B0604030504040204" pitchFamily="50" charset="-128"/>
                <a:ea typeface="メイリオ" panose="020B0604030504040204" pitchFamily="50" charset="-128"/>
              </a:rPr>
              <a:t>アラーム</a:t>
            </a:r>
            <a:r>
              <a:rPr lang="ja-JP" altLang="en-US" sz="4000" dirty="0" smtClean="0">
                <a:latin typeface="メイリオ" panose="020B0604030504040204" pitchFamily="50" charset="-128"/>
                <a:ea typeface="メイリオ" panose="020B0604030504040204" pitchFamily="50" charset="-128"/>
              </a:rPr>
              <a:t>を かけたり</a:t>
            </a:r>
            <a:r>
              <a:rPr lang="ja-JP" altLang="en-US" sz="4000" dirty="0">
                <a:latin typeface="メイリオ" panose="020B0604030504040204" pitchFamily="50" charset="-128"/>
                <a:ea typeface="メイリオ" panose="020B0604030504040204" pitchFamily="50" charset="-128"/>
              </a:rPr>
              <a:t>、</a:t>
            </a:r>
            <a:r>
              <a:rPr lang="ja-JP" altLang="en-US" sz="4000" dirty="0" smtClean="0">
                <a:latin typeface="メイリオ" panose="020B0604030504040204" pitchFamily="50" charset="-128"/>
                <a:ea typeface="メイリオ" panose="020B0604030504040204" pitchFamily="50" charset="-128"/>
              </a:rPr>
              <a:t>おうち</a:t>
            </a:r>
            <a:r>
              <a:rPr lang="ja-JP" altLang="en-US" sz="4000" dirty="0">
                <a:latin typeface="メイリオ" panose="020B0604030504040204" pitchFamily="50" charset="-128"/>
                <a:ea typeface="メイリオ" panose="020B0604030504040204" pitchFamily="50" charset="-128"/>
              </a:rPr>
              <a:t>の人にこえ</a:t>
            </a:r>
            <a:r>
              <a:rPr lang="ja-JP" altLang="en-US" sz="4000" dirty="0" smtClean="0">
                <a:latin typeface="メイリオ" panose="020B0604030504040204" pitchFamily="50" charset="-128"/>
                <a:ea typeface="メイリオ" panose="020B0604030504040204" pitchFamily="50" charset="-128"/>
              </a:rPr>
              <a:t>を かけて</a:t>
            </a:r>
            <a:r>
              <a:rPr lang="ja-JP" altLang="en-US" sz="4000" dirty="0">
                <a:latin typeface="メイリオ" panose="020B0604030504040204" pitchFamily="50" charset="-128"/>
                <a:ea typeface="メイリオ" panose="020B0604030504040204" pitchFamily="50" charset="-128"/>
              </a:rPr>
              <a:t>もらったりする。</a:t>
            </a:r>
            <a:endParaRPr lang="en-US" altLang="ja-JP" sz="4000" dirty="0">
              <a:latin typeface="メイリオ" panose="020B0604030504040204" pitchFamily="50" charset="-128"/>
              <a:ea typeface="メイリオ" panose="020B0604030504040204" pitchFamily="50" charset="-128"/>
            </a:endParaRPr>
          </a:p>
          <a:p>
            <a:pPr marL="0" indent="0">
              <a:buNone/>
            </a:pPr>
            <a:endParaRPr lang="en-US" altLang="ja-JP" sz="1200" dirty="0">
              <a:latin typeface="メイリオ" panose="020B0604030504040204" pitchFamily="50" charset="-128"/>
              <a:ea typeface="メイリオ" panose="020B0604030504040204" pitchFamily="50" charset="-128"/>
            </a:endParaRPr>
          </a:p>
          <a:p>
            <a:pPr marL="0" indent="0">
              <a:buNone/>
            </a:pPr>
            <a:r>
              <a:rPr lang="ja-JP" altLang="en-US" sz="4000" dirty="0">
                <a:latin typeface="メイリオ" panose="020B0604030504040204" pitchFamily="50" charset="-128"/>
                <a:ea typeface="メイリオ" panose="020B0604030504040204" pitchFamily="50" charset="-128"/>
              </a:rPr>
              <a:t>おうちの人</a:t>
            </a:r>
            <a:r>
              <a:rPr lang="ja-JP" altLang="en-US" sz="4000" dirty="0" smtClean="0">
                <a:latin typeface="メイリオ" panose="020B0604030504040204" pitchFamily="50" charset="-128"/>
                <a:ea typeface="メイリオ" panose="020B0604030504040204" pitchFamily="50" charset="-128"/>
              </a:rPr>
              <a:t>に あずける</a:t>
            </a:r>
            <a:r>
              <a:rPr lang="ja-JP" altLang="en-US" sz="4000" dirty="0">
                <a:latin typeface="メイリオ" panose="020B0604030504040204" pitchFamily="50" charset="-128"/>
                <a:ea typeface="メイリオ" panose="020B0604030504040204" pitchFamily="50" charset="-128"/>
              </a:rPr>
              <a:t>。</a:t>
            </a:r>
            <a:endParaRPr lang="en-US" altLang="ja-JP" sz="4000" dirty="0">
              <a:latin typeface="メイリオ" panose="020B0604030504040204" pitchFamily="50" charset="-128"/>
              <a:ea typeface="メイリオ" panose="020B0604030504040204" pitchFamily="50" charset="-128"/>
            </a:endParaRPr>
          </a:p>
        </p:txBody>
      </p:sp>
      <p:sp>
        <p:nvSpPr>
          <p:cNvPr id="2" name="タイトル 1"/>
          <p:cNvSpPr>
            <a:spLocks noGrp="1"/>
          </p:cNvSpPr>
          <p:nvPr>
            <p:ph type="title"/>
          </p:nvPr>
        </p:nvSpPr>
        <p:spPr/>
        <p:txBody>
          <a:bodyPr>
            <a:normAutofit fontScale="90000"/>
          </a:bodyPr>
          <a:lstStyle/>
          <a:p>
            <a:r>
              <a:rPr lang="ja-JP" altLang="en-US" dirty="0">
                <a:latin typeface="メイリオ" panose="020B0604030504040204" pitchFamily="50" charset="-128"/>
                <a:ea typeface="メイリオ" panose="020B0604030504040204" pitchFamily="50" charset="-128"/>
              </a:rPr>
              <a:t>じかん</a:t>
            </a:r>
            <a:r>
              <a:rPr lang="ja-JP" altLang="en-US" dirty="0" smtClean="0">
                <a:latin typeface="メイリオ" panose="020B0604030504040204" pitchFamily="50" charset="-128"/>
                <a:ea typeface="メイリオ" panose="020B0604030504040204" pitchFamily="50" charset="-128"/>
              </a:rPr>
              <a:t>を 大</a:t>
            </a:r>
            <a:r>
              <a:rPr lang="ja-JP" altLang="en-US" dirty="0">
                <a:latin typeface="メイリオ" panose="020B0604030504040204" pitchFamily="50" charset="-128"/>
                <a:ea typeface="メイリオ" panose="020B0604030504040204" pitchFamily="50" charset="-128"/>
              </a:rPr>
              <a:t>せつにしよう</a:t>
            </a:r>
            <a:endParaRPr kumimoji="1" lang="ja-JP" altLang="en-US" dirty="0">
              <a:latin typeface="メイリオ" panose="020B0604030504040204" pitchFamily="50" charset="-128"/>
              <a:ea typeface="メイリオ" panose="020B0604030504040204" pitchFamily="50" charset="-128"/>
            </a:endParaRPr>
          </a:p>
        </p:txBody>
      </p:sp>
      <p:sp>
        <p:nvSpPr>
          <p:cNvPr id="5" name="円形吹き出し 4"/>
          <p:cNvSpPr/>
          <p:nvPr/>
        </p:nvSpPr>
        <p:spPr>
          <a:xfrm>
            <a:off x="5286895" y="4493706"/>
            <a:ext cx="3752432" cy="2264540"/>
          </a:xfrm>
          <a:prstGeom prst="wedgeEllipseCallout">
            <a:avLst>
              <a:gd name="adj1" fmla="val -62954"/>
              <a:gd name="adj2" fmla="val 1845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メイリオ" panose="020B0604030504040204" pitchFamily="50" charset="-128"/>
                <a:ea typeface="メイリオ" panose="020B0604030504040204" pitchFamily="50" charset="-128"/>
              </a:rPr>
              <a:t>じぶんできめる</a:t>
            </a:r>
            <a:endParaRPr kumimoji="1" lang="en-US" altLang="ja-JP" sz="2400" b="1" dirty="0">
              <a:latin typeface="メイリオ" panose="020B0604030504040204" pitchFamily="50" charset="-128"/>
              <a:ea typeface="メイリオ" panose="020B0604030504040204" pitchFamily="50" charset="-128"/>
            </a:endParaRPr>
          </a:p>
          <a:p>
            <a:r>
              <a:rPr kumimoji="1" lang="ja-JP" altLang="en-US" sz="2400" b="1" dirty="0">
                <a:latin typeface="メイリオ" panose="020B0604030504040204" pitchFamily="50" charset="-128"/>
                <a:ea typeface="メイリオ" panose="020B0604030504040204" pitchFamily="50" charset="-128"/>
              </a:rPr>
              <a:t>ことができると、かっこいいよ！</a:t>
            </a: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7614" y="5030584"/>
            <a:ext cx="3179070" cy="1584963"/>
          </a:xfrm>
          <a:prstGeom prst="rect">
            <a:avLst/>
          </a:prstGeom>
        </p:spPr>
      </p:pic>
    </p:spTree>
    <p:extLst>
      <p:ext uri="{BB962C8B-B14F-4D97-AF65-F5344CB8AC3E}">
        <p14:creationId xmlns:p14="http://schemas.microsoft.com/office/powerpoint/2010/main" val="429416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
          </p:nvPr>
        </p:nvSpPr>
        <p:spPr>
          <a:xfrm>
            <a:off x="645274" y="1966941"/>
            <a:ext cx="7886701" cy="4351338"/>
          </a:xfrm>
        </p:spPr>
        <p:txBody>
          <a:bodyPr>
            <a:normAutofit/>
          </a:bodyPr>
          <a:lstStyle/>
          <a:p>
            <a:pPr marL="0" indent="0">
              <a:buNone/>
            </a:pPr>
            <a:r>
              <a:rPr lang="ja-JP" altLang="en-US" sz="4000" dirty="0">
                <a:latin typeface="メイリオ" panose="020B0604030504040204" pitchFamily="50" charset="-128"/>
                <a:ea typeface="メイリオ" panose="020B0604030504040204" pitchFamily="50" charset="-128"/>
              </a:rPr>
              <a:t>小学生が、一人で</a:t>
            </a:r>
            <a:endParaRPr lang="en-US" altLang="ja-JP" sz="4000" dirty="0">
              <a:latin typeface="メイリオ" panose="020B0604030504040204" pitchFamily="50" charset="-128"/>
              <a:ea typeface="メイリオ" panose="020B0604030504040204" pitchFamily="50" charset="-128"/>
            </a:endParaRPr>
          </a:p>
          <a:p>
            <a:pPr marL="0" indent="0">
              <a:buNone/>
            </a:pPr>
            <a:r>
              <a:rPr lang="ja-JP" altLang="en-US" sz="4000" dirty="0">
                <a:latin typeface="メイリオ" panose="020B0604030504040204" pitchFamily="50" charset="-128"/>
                <a:ea typeface="メイリオ" panose="020B0604030504040204" pitchFamily="50" charset="-128"/>
              </a:rPr>
              <a:t>つかってもよいサービスかな？</a:t>
            </a:r>
            <a:endParaRPr lang="en-US" altLang="ja-JP" sz="4000" dirty="0">
              <a:latin typeface="メイリオ" panose="020B0604030504040204" pitchFamily="50" charset="-128"/>
              <a:ea typeface="メイリオ" panose="020B0604030504040204" pitchFamily="50" charset="-128"/>
            </a:endParaRPr>
          </a:p>
          <a:p>
            <a:pPr marL="0" indent="0">
              <a:buNone/>
            </a:pPr>
            <a:endParaRPr lang="en-US" altLang="ja-JP" sz="1600" dirty="0">
              <a:latin typeface="メイリオ" panose="020B0604030504040204" pitchFamily="50" charset="-128"/>
              <a:ea typeface="メイリオ" panose="020B0604030504040204" pitchFamily="50" charset="-128"/>
            </a:endParaRPr>
          </a:p>
          <a:p>
            <a:pPr marL="0" indent="0">
              <a:buNone/>
            </a:pPr>
            <a:endParaRPr lang="en-US" altLang="ja-JP" sz="1600" dirty="0">
              <a:latin typeface="メイリオ" panose="020B0604030504040204" pitchFamily="50" charset="-128"/>
              <a:ea typeface="メイリオ" panose="020B0604030504040204" pitchFamily="50" charset="-128"/>
            </a:endParaRPr>
          </a:p>
          <a:p>
            <a:pPr marL="0" indent="0">
              <a:buNone/>
            </a:pPr>
            <a:r>
              <a:rPr lang="ja-JP" altLang="en-US" sz="4000" dirty="0">
                <a:latin typeface="メイリオ" panose="020B0604030504040204" pitchFamily="50" charset="-128"/>
                <a:ea typeface="メイリオ" panose="020B0604030504040204" pitchFamily="50" charset="-128"/>
              </a:rPr>
              <a:t>年</a:t>
            </a:r>
            <a:r>
              <a:rPr lang="ja-JP" altLang="en-US" sz="4000" dirty="0" err="1" smtClean="0">
                <a:latin typeface="メイリオ" panose="020B0604030504040204" pitchFamily="50" charset="-128"/>
                <a:ea typeface="メイリオ" panose="020B0604030504040204" pitchFamily="50" charset="-128"/>
              </a:rPr>
              <a:t>れいの</a:t>
            </a:r>
            <a:r>
              <a:rPr lang="ja-JP" altLang="en-US" sz="4000" dirty="0" smtClean="0">
                <a:latin typeface="メイリオ" panose="020B0604030504040204" pitchFamily="50" charset="-128"/>
                <a:ea typeface="メイリオ" panose="020B0604030504040204" pitchFamily="50" charset="-128"/>
              </a:rPr>
              <a:t> きまりを おうち</a:t>
            </a:r>
            <a:r>
              <a:rPr lang="ja-JP" altLang="en-US" sz="4000" dirty="0">
                <a:latin typeface="メイリオ" panose="020B0604030504040204" pitchFamily="50" charset="-128"/>
                <a:ea typeface="メイリオ" panose="020B0604030504040204" pitchFamily="50" charset="-128"/>
              </a:rPr>
              <a:t>の人にかくにんしてもらおう。</a:t>
            </a:r>
            <a:endParaRPr lang="en-US" altLang="ja-JP" sz="4000" dirty="0">
              <a:latin typeface="メイリオ" panose="020B0604030504040204" pitchFamily="50" charset="-128"/>
              <a:ea typeface="メイリオ" panose="020B0604030504040204" pitchFamily="50" charset="-128"/>
            </a:endParaRPr>
          </a:p>
        </p:txBody>
      </p:sp>
      <p:sp>
        <p:nvSpPr>
          <p:cNvPr id="3" name="タイトル 2"/>
          <p:cNvSpPr>
            <a:spLocks noGrp="1"/>
          </p:cNvSpPr>
          <p:nvPr>
            <p:ph type="title"/>
          </p:nvPr>
        </p:nvSpPr>
        <p:spPr>
          <a:xfrm>
            <a:off x="273341" y="443998"/>
            <a:ext cx="7958418" cy="784598"/>
          </a:xfrm>
        </p:spPr>
        <p:txBody>
          <a:bodyPr>
            <a:normAutofit/>
          </a:bodyPr>
          <a:lstStyle/>
          <a:p>
            <a:r>
              <a:rPr lang="ja-JP" altLang="en-US" dirty="0">
                <a:latin typeface="メイリオ" panose="020B0604030504040204" pitchFamily="50" charset="-128"/>
                <a:ea typeface="メイリオ" panose="020B0604030504040204" pitchFamily="50" charset="-128"/>
              </a:rPr>
              <a:t>たしかめよう</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71965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a:extLst>
              <a:ext uri="{FF2B5EF4-FFF2-40B4-BE49-F238E27FC236}">
                <a16:creationId xmlns="" xmlns:a16="http://schemas.microsoft.com/office/drawing/2014/main" id="{7FDB9199-CAC9-49E9-AD76-5BB8D120A36F}"/>
              </a:ext>
            </a:extLst>
          </p:cNvPr>
          <p:cNvGrpSpPr/>
          <p:nvPr/>
        </p:nvGrpSpPr>
        <p:grpSpPr>
          <a:xfrm>
            <a:off x="581890" y="169733"/>
            <a:ext cx="8354687" cy="5842766"/>
            <a:chOff x="283028" y="444679"/>
            <a:chExt cx="8686800" cy="6307738"/>
          </a:xfrm>
        </p:grpSpPr>
        <p:pic>
          <p:nvPicPr>
            <p:cNvPr id="9" name="図 8">
              <a:extLst>
                <a:ext uri="{FF2B5EF4-FFF2-40B4-BE49-F238E27FC236}">
                  <a16:creationId xmlns="" xmlns:a16="http://schemas.microsoft.com/office/drawing/2014/main" id="{2351ED97-5DF6-4332-BFA3-442A901484A7}"/>
                </a:ext>
              </a:extLst>
            </p:cNvPr>
            <p:cNvPicPr>
              <a:picLocks noChangeAspect="1"/>
            </p:cNvPicPr>
            <p:nvPr/>
          </p:nvPicPr>
          <p:blipFill>
            <a:blip r:embed="rId3"/>
            <a:stretch>
              <a:fillRect/>
            </a:stretch>
          </p:blipFill>
          <p:spPr>
            <a:xfrm>
              <a:off x="283028" y="444679"/>
              <a:ext cx="8686800" cy="5380816"/>
            </a:xfrm>
            <a:prstGeom prst="rect">
              <a:avLst/>
            </a:prstGeom>
          </p:spPr>
        </p:pic>
        <p:pic>
          <p:nvPicPr>
            <p:cNvPr id="10" name="図 9">
              <a:extLst>
                <a:ext uri="{FF2B5EF4-FFF2-40B4-BE49-F238E27FC236}">
                  <a16:creationId xmlns="" xmlns:a16="http://schemas.microsoft.com/office/drawing/2014/main" id="{BE305736-A0A1-4316-9FCE-281DECFC4B39}"/>
                </a:ext>
              </a:extLst>
            </p:cNvPr>
            <p:cNvPicPr>
              <a:picLocks noChangeAspect="1"/>
            </p:cNvPicPr>
            <p:nvPr/>
          </p:nvPicPr>
          <p:blipFill rotWithShape="1">
            <a:blip r:embed="rId3"/>
            <a:srcRect t="75663"/>
            <a:stretch/>
          </p:blipFill>
          <p:spPr>
            <a:xfrm>
              <a:off x="283028" y="5442857"/>
              <a:ext cx="8686800" cy="1309560"/>
            </a:xfrm>
            <a:prstGeom prst="rect">
              <a:avLst/>
            </a:prstGeom>
          </p:spPr>
        </p:pic>
        <p:sp>
          <p:nvSpPr>
            <p:cNvPr id="7" name="正方形/長方形 6">
              <a:extLst>
                <a:ext uri="{FF2B5EF4-FFF2-40B4-BE49-F238E27FC236}">
                  <a16:creationId xmlns="" xmlns:a16="http://schemas.microsoft.com/office/drawing/2014/main" id="{8A79A79B-4451-4D3E-A090-AA1A935352FF}"/>
                </a:ext>
              </a:extLst>
            </p:cNvPr>
            <p:cNvSpPr/>
            <p:nvPr/>
          </p:nvSpPr>
          <p:spPr>
            <a:xfrm>
              <a:off x="381000" y="1153887"/>
              <a:ext cx="8371114" cy="54210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pic>
        <p:nvPicPr>
          <p:cNvPr id="5" name="図 4">
            <a:extLst>
              <a:ext uri="{FF2B5EF4-FFF2-40B4-BE49-F238E27FC236}">
                <a16:creationId xmlns="" xmlns:a16="http://schemas.microsoft.com/office/drawing/2014/main" id="{A94DE583-2E42-4435-A9F9-8BFBA5A9B0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100" y="1289934"/>
            <a:ext cx="5547286" cy="4541146"/>
          </a:xfrm>
          <a:prstGeom prst="rect">
            <a:avLst/>
          </a:prstGeom>
        </p:spPr>
      </p:pic>
      <p:sp>
        <p:nvSpPr>
          <p:cNvPr id="4" name="テキスト ボックス 3">
            <a:extLst>
              <a:ext uri="{FF2B5EF4-FFF2-40B4-BE49-F238E27FC236}">
                <a16:creationId xmlns="" xmlns:a16="http://schemas.microsoft.com/office/drawing/2014/main" id="{2232EA02-BDF9-4441-9FB1-EC2BF3048B32}"/>
              </a:ext>
            </a:extLst>
          </p:cNvPr>
          <p:cNvSpPr txBox="1"/>
          <p:nvPr/>
        </p:nvSpPr>
        <p:spPr>
          <a:xfrm>
            <a:off x="1155807" y="1809248"/>
            <a:ext cx="4288353" cy="707886"/>
          </a:xfrm>
          <a:prstGeom prst="rect">
            <a:avLst/>
          </a:prstGeom>
          <a:noFill/>
        </p:spPr>
        <p:txBody>
          <a:bodyPr wrap="none" rtlCol="0">
            <a:spAutoFit/>
          </a:bodyPr>
          <a:lstStyle/>
          <a:p>
            <a:r>
              <a:rPr lang="ja-JP" altLang="en-US" sz="4000" b="1" dirty="0">
                <a:solidFill>
                  <a:srgbClr val="8064A2">
                    <a:lumMod val="50000"/>
                  </a:srgbClr>
                </a:solidFill>
                <a:effectLst>
                  <a:glow rad="152400">
                    <a:prstClr val="white"/>
                  </a:glow>
                </a:effectLst>
                <a:latin typeface="EPSON 太丸ゴシック体Ｂ" panose="020F0709000000000000" pitchFamily="49" charset="-128"/>
                <a:ea typeface="EPSON 太丸ゴシック体Ｂ" panose="020F0709000000000000" pitchFamily="49" charset="-128"/>
              </a:rPr>
              <a:t>キミはどっち？？</a:t>
            </a:r>
          </a:p>
        </p:txBody>
      </p:sp>
      <p:pic>
        <p:nvPicPr>
          <p:cNvPr id="22" name="図 21">
            <a:extLst>
              <a:ext uri="{FF2B5EF4-FFF2-40B4-BE49-F238E27FC236}">
                <a16:creationId xmlns="" xmlns:a16="http://schemas.microsoft.com/office/drawing/2014/main" id="{E61B365E-7D8F-43E8-AA0B-47AF38C90BDF}"/>
              </a:ext>
            </a:extLst>
          </p:cNvPr>
          <p:cNvPicPr>
            <a:picLocks noChangeAspect="1"/>
          </p:cNvPicPr>
          <p:nvPr/>
        </p:nvPicPr>
        <p:blipFill>
          <a:blip r:embed="rId5">
            <a:extLst>
              <a:ext uri="{BEBA8EAE-BF5A-486C-A8C5-ECC9F3942E4B}">
                <a14:imgProps xmlns:a14="http://schemas.microsoft.com/office/drawing/2010/main">
                  <a14:imgLayer r:embed="rId6">
                    <a14:imgEffect>
                      <a14:artisticCutout/>
                    </a14:imgEffect>
                  </a14:imgLayer>
                </a14:imgProps>
              </a:ext>
            </a:extLst>
          </a:blip>
          <a:stretch>
            <a:fillRect/>
          </a:stretch>
        </p:blipFill>
        <p:spPr>
          <a:xfrm>
            <a:off x="6667903" y="1063931"/>
            <a:ext cx="1888525" cy="1401705"/>
          </a:xfrm>
          <a:prstGeom prst="rect">
            <a:avLst/>
          </a:prstGeom>
        </p:spPr>
      </p:pic>
      <p:pic>
        <p:nvPicPr>
          <p:cNvPr id="23" name="図 22">
            <a:extLst>
              <a:ext uri="{FF2B5EF4-FFF2-40B4-BE49-F238E27FC236}">
                <a16:creationId xmlns="" xmlns:a16="http://schemas.microsoft.com/office/drawing/2014/main" id="{5D9215C3-A85B-44C3-8D16-2107CBFDB5F9}"/>
              </a:ext>
            </a:extLst>
          </p:cNvPr>
          <p:cNvPicPr>
            <a:picLocks noChangeAspect="1"/>
          </p:cNvPicPr>
          <p:nvPr/>
        </p:nvPicPr>
        <p:blipFill>
          <a:blip r:embed="rId7">
            <a:extLst>
              <a:ext uri="{BEBA8EAE-BF5A-486C-A8C5-ECC9F3942E4B}">
                <a14:imgProps xmlns:a14="http://schemas.microsoft.com/office/drawing/2010/main">
                  <a14:imgLayer r:embed="rId8">
                    <a14:imgEffect>
                      <a14:artisticCutout/>
                    </a14:imgEffect>
                  </a14:imgLayer>
                </a14:imgProps>
              </a:ext>
            </a:extLst>
          </a:blip>
          <a:stretch>
            <a:fillRect/>
          </a:stretch>
        </p:blipFill>
        <p:spPr>
          <a:xfrm>
            <a:off x="6667903" y="2711045"/>
            <a:ext cx="1910389" cy="1401508"/>
          </a:xfrm>
          <a:prstGeom prst="rect">
            <a:avLst/>
          </a:prstGeom>
        </p:spPr>
      </p:pic>
      <p:pic>
        <p:nvPicPr>
          <p:cNvPr id="24" name="図 23">
            <a:extLst>
              <a:ext uri="{FF2B5EF4-FFF2-40B4-BE49-F238E27FC236}">
                <a16:creationId xmlns="" xmlns:a16="http://schemas.microsoft.com/office/drawing/2014/main" id="{858E6BAD-59AE-4B53-8C14-AB9E138F6BFC}"/>
              </a:ext>
            </a:extLst>
          </p:cNvPr>
          <p:cNvPicPr>
            <a:picLocks noChangeAspect="1"/>
          </p:cNvPicPr>
          <p:nvPr/>
        </p:nvPicPr>
        <p:blipFill>
          <a:blip r:embed="rId9">
            <a:extLst>
              <a:ext uri="{BEBA8EAE-BF5A-486C-A8C5-ECC9F3942E4B}">
                <a14:imgProps xmlns:a14="http://schemas.microsoft.com/office/drawing/2010/main">
                  <a14:imgLayer r:embed="rId10">
                    <a14:imgEffect>
                      <a14:artisticCutout/>
                    </a14:imgEffect>
                  </a14:imgLayer>
                </a14:imgProps>
              </a:ext>
            </a:extLst>
          </a:blip>
          <a:stretch>
            <a:fillRect/>
          </a:stretch>
        </p:blipFill>
        <p:spPr>
          <a:xfrm>
            <a:off x="6667903" y="4362288"/>
            <a:ext cx="1967609" cy="1460403"/>
          </a:xfrm>
          <a:prstGeom prst="rect">
            <a:avLst/>
          </a:prstGeom>
        </p:spPr>
      </p:pic>
      <p:grpSp>
        <p:nvGrpSpPr>
          <p:cNvPr id="14" name="グループ化 13"/>
          <p:cNvGrpSpPr/>
          <p:nvPr/>
        </p:nvGrpSpPr>
        <p:grpSpPr>
          <a:xfrm>
            <a:off x="2479833" y="490065"/>
            <a:ext cx="6258297" cy="5522434"/>
            <a:chOff x="2391828" y="939654"/>
            <a:chExt cx="6258297" cy="5522434"/>
          </a:xfrm>
        </p:grpSpPr>
        <p:sp>
          <p:nvSpPr>
            <p:cNvPr id="13" name="角丸四角形 12"/>
            <p:cNvSpPr/>
            <p:nvPr/>
          </p:nvSpPr>
          <p:spPr>
            <a:xfrm>
              <a:off x="6466083" y="1276716"/>
              <a:ext cx="2184042" cy="5185372"/>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メイリオ" panose="020B0604030504040204" pitchFamily="50" charset="-128"/>
                <a:ea typeface="メイリオ" panose="020B0604030504040204" pitchFamily="50" charset="-128"/>
              </a:endParaRPr>
            </a:p>
          </p:txBody>
        </p:sp>
        <p:sp>
          <p:nvSpPr>
            <p:cNvPr id="8" name="角丸四角形吹き出し 7"/>
            <p:cNvSpPr/>
            <p:nvPr/>
          </p:nvSpPr>
          <p:spPr>
            <a:xfrm>
              <a:off x="2391828" y="939654"/>
              <a:ext cx="3565416" cy="2096971"/>
            </a:xfrm>
            <a:prstGeom prst="wedgeRoundRectCallout">
              <a:avLst>
                <a:gd name="adj1" fmla="val 61659"/>
                <a:gd name="adj2" fmla="val 32947"/>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b="1" dirty="0">
                  <a:solidFill>
                    <a:prstClr val="white"/>
                  </a:solidFill>
                  <a:latin typeface="メイリオ" panose="020B0604030504040204" pitchFamily="50" charset="-128"/>
                  <a:ea typeface="メイリオ" panose="020B0604030504040204" pitchFamily="50" charset="-128"/>
                </a:rPr>
                <a:t>おすすめ</a:t>
              </a:r>
              <a:endParaRPr lang="en-US" altLang="ja-JP" sz="5400" b="1" dirty="0">
                <a:solidFill>
                  <a:prstClr val="white"/>
                </a:solidFill>
                <a:latin typeface="メイリオ" panose="020B0604030504040204" pitchFamily="50" charset="-128"/>
                <a:ea typeface="メイリオ" panose="020B0604030504040204" pitchFamily="50" charset="-128"/>
              </a:endParaRPr>
            </a:p>
            <a:p>
              <a:r>
                <a:rPr lang="ja-JP" altLang="en-US" sz="5400" b="1" dirty="0">
                  <a:solidFill>
                    <a:prstClr val="white"/>
                  </a:solidFill>
                  <a:latin typeface="メイリオ" panose="020B0604030504040204" pitchFamily="50" charset="-128"/>
                  <a:ea typeface="メイリオ" panose="020B0604030504040204" pitchFamily="50" charset="-128"/>
                </a:rPr>
                <a:t>どうが</a:t>
              </a:r>
            </a:p>
          </p:txBody>
        </p:sp>
      </p:grpSp>
      <p:sp>
        <p:nvSpPr>
          <p:cNvPr id="15" name="円形吹き出し 14"/>
          <p:cNvSpPr/>
          <p:nvPr/>
        </p:nvSpPr>
        <p:spPr>
          <a:xfrm>
            <a:off x="643398" y="3419813"/>
            <a:ext cx="5127775" cy="3250276"/>
          </a:xfrm>
          <a:prstGeom prst="wedgeEllipseCallout">
            <a:avLst>
              <a:gd name="adj1" fmla="val 67968"/>
              <a:gd name="adj2" fmla="val -3683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400" b="1" dirty="0">
                <a:solidFill>
                  <a:prstClr val="white"/>
                </a:solidFill>
                <a:latin typeface="メイリオ" panose="020B0604030504040204" pitchFamily="50" charset="-128"/>
                <a:ea typeface="メイリオ" panose="020B0604030504040204" pitchFamily="50" charset="-128"/>
              </a:rPr>
              <a:t>こわいどうが</a:t>
            </a:r>
            <a:endParaRPr lang="en-US" altLang="ja-JP" sz="4400" b="1" dirty="0">
              <a:solidFill>
                <a:prstClr val="white"/>
              </a:solidFill>
              <a:latin typeface="メイリオ" panose="020B0604030504040204" pitchFamily="50" charset="-128"/>
              <a:ea typeface="メイリオ" panose="020B0604030504040204" pitchFamily="50" charset="-128"/>
            </a:endParaRPr>
          </a:p>
          <a:p>
            <a:r>
              <a:rPr lang="ja-JP" altLang="en-US" sz="4400" b="1" dirty="0">
                <a:solidFill>
                  <a:prstClr val="white"/>
                </a:solidFill>
                <a:latin typeface="メイリオ" panose="020B0604030504040204" pitchFamily="50" charset="-128"/>
                <a:ea typeface="メイリオ" panose="020B0604030504040204" pitchFamily="50" charset="-128"/>
              </a:rPr>
              <a:t>だった・・・</a:t>
            </a:r>
          </a:p>
        </p:txBody>
      </p:sp>
    </p:spTree>
    <p:extLst>
      <p:ext uri="{BB962C8B-B14F-4D97-AF65-F5344CB8AC3E}">
        <p14:creationId xmlns:p14="http://schemas.microsoft.com/office/powerpoint/2010/main" val="312158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正方形/長方形 4"/>
          <p:cNvSpPr/>
          <p:nvPr/>
        </p:nvSpPr>
        <p:spPr>
          <a:xfrm>
            <a:off x="931893" y="2033659"/>
            <a:ext cx="7891669" cy="1477328"/>
          </a:xfrm>
          <a:prstGeom prst="rect">
            <a:avLst/>
          </a:prstGeom>
        </p:spPr>
        <p:txBody>
          <a:bodyPr wrap="square">
            <a:spAutoFit/>
          </a:bodyPr>
          <a:lstStyle/>
          <a:p>
            <a:r>
              <a:rPr lang="ja-JP" altLang="en-US" dirty="0" smtClean="0">
                <a:solidFill>
                  <a:prstClr val="black"/>
                </a:solidFill>
              </a:rPr>
              <a:t>正式版</a:t>
            </a:r>
            <a:r>
              <a:rPr lang="ja-JP" altLang="en-US" dirty="0">
                <a:solidFill>
                  <a:prstClr val="black"/>
                </a:solidFill>
              </a:rPr>
              <a:t>が</a:t>
            </a:r>
            <a:r>
              <a:rPr lang="en-US" altLang="ja-JP" dirty="0">
                <a:solidFill>
                  <a:prstClr val="black"/>
                </a:solidFill>
              </a:rPr>
              <a:t>IPA</a:t>
            </a:r>
            <a:r>
              <a:rPr lang="ja-JP" altLang="en-US" dirty="0">
                <a:solidFill>
                  <a:prstClr val="black"/>
                </a:solidFill>
              </a:rPr>
              <a:t>サイトにてリリース後はこちらの教材は使用できません。</a:t>
            </a:r>
          </a:p>
          <a:p>
            <a:r>
              <a:rPr lang="ja-JP" altLang="en-US" dirty="0">
                <a:solidFill>
                  <a:prstClr val="black"/>
                </a:solidFill>
              </a:rPr>
              <a:t>正式版リリースまでの試行教材としてご利用ください。</a:t>
            </a:r>
          </a:p>
          <a:p>
            <a:r>
              <a:rPr lang="ja-JP" altLang="en-US" dirty="0" smtClean="0">
                <a:solidFill>
                  <a:prstClr val="black"/>
                </a:solidFill>
              </a:rPr>
              <a:t>正式版</a:t>
            </a:r>
            <a:r>
              <a:rPr lang="ja-JP" altLang="en-US" dirty="0">
                <a:solidFill>
                  <a:prstClr val="black"/>
                </a:solidFill>
              </a:rPr>
              <a:t>とは内容は変更される可能性がございます。</a:t>
            </a:r>
          </a:p>
          <a:p>
            <a:r>
              <a:rPr lang="ja-JP" altLang="en-US" dirty="0">
                <a:solidFill>
                  <a:prstClr val="black"/>
                </a:solidFill>
              </a:rPr>
              <a:t>試行版についての御利用者様のご意見をお待ちしております</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お気づき</a:t>
            </a:r>
            <a:r>
              <a:rPr lang="ja-JP" altLang="en-US" dirty="0">
                <a:solidFill>
                  <a:prstClr val="black"/>
                </a:solidFill>
              </a:rPr>
              <a:t>の点がございましたら　下記</a:t>
            </a:r>
            <a:r>
              <a:rPr lang="ja-JP" altLang="en-US" dirty="0" smtClean="0">
                <a:solidFill>
                  <a:prstClr val="black"/>
                </a:solidFill>
              </a:rPr>
              <a:t>まで</a:t>
            </a:r>
            <a:r>
              <a:rPr lang="ja-JP" altLang="en-US" dirty="0">
                <a:solidFill>
                  <a:prstClr val="black"/>
                </a:solidFill>
              </a:rPr>
              <a:t>お寄せください</a:t>
            </a:r>
            <a:r>
              <a:rPr lang="ja-JP" altLang="en-US" dirty="0" smtClean="0">
                <a:solidFill>
                  <a:prstClr val="black"/>
                </a:solidFill>
              </a:rPr>
              <a:t>。</a:t>
            </a:r>
            <a:endParaRPr lang="ja-JP" altLang="en-US" dirty="0">
              <a:solidFill>
                <a:prstClr val="black"/>
              </a:solidFill>
            </a:endParaRPr>
          </a:p>
        </p:txBody>
      </p:sp>
      <p:sp>
        <p:nvSpPr>
          <p:cNvPr id="6" name="テキスト ボックス 5"/>
          <p:cNvSpPr txBox="1"/>
          <p:nvPr/>
        </p:nvSpPr>
        <p:spPr>
          <a:xfrm>
            <a:off x="1002293" y="995227"/>
            <a:ext cx="7571303" cy="830997"/>
          </a:xfrm>
          <a:prstGeom prst="rect">
            <a:avLst/>
          </a:prstGeom>
          <a:noFill/>
        </p:spPr>
        <p:txBody>
          <a:bodyPr wrap="none" rtlCol="0">
            <a:spAutoFit/>
          </a:bodyPr>
          <a:lstStyle/>
          <a:p>
            <a:r>
              <a:rPr lang="ja-JP" altLang="en-US" sz="4800" b="1" dirty="0">
                <a:solidFill>
                  <a:srgbClr val="FF0000"/>
                </a:solidFill>
              </a:rPr>
              <a:t>当教材は試行版になります</a:t>
            </a:r>
          </a:p>
        </p:txBody>
      </p:sp>
      <p:cxnSp>
        <p:nvCxnSpPr>
          <p:cNvPr id="8" name="直線コネクタ 7"/>
          <p:cNvCxnSpPr/>
          <p:nvPr/>
        </p:nvCxnSpPr>
        <p:spPr>
          <a:xfrm>
            <a:off x="1087637" y="1766454"/>
            <a:ext cx="732484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916840" y="4352002"/>
            <a:ext cx="3094180" cy="523220"/>
          </a:xfrm>
          <a:prstGeom prst="rect">
            <a:avLst/>
          </a:prstGeom>
          <a:noFill/>
        </p:spPr>
        <p:txBody>
          <a:bodyPr wrap="none" rtlCol="0">
            <a:spAutoFit/>
          </a:bodyPr>
          <a:lstStyle/>
          <a:p>
            <a:r>
              <a:rPr lang="en-US" altLang="ja-JP" sz="2800" dirty="0">
                <a:solidFill>
                  <a:prstClr val="black"/>
                </a:solidFill>
              </a:rPr>
              <a:t>ipa@edu-net.co.jp</a:t>
            </a:r>
            <a:endParaRPr lang="ja-JP" altLang="en-US" sz="2800" dirty="0">
              <a:solidFill>
                <a:prstClr val="black"/>
              </a:solidFill>
            </a:endParaRPr>
          </a:p>
        </p:txBody>
      </p:sp>
      <p:sp>
        <p:nvSpPr>
          <p:cNvPr id="25" name="テキスト ボックス 24"/>
          <p:cNvSpPr txBox="1"/>
          <p:nvPr/>
        </p:nvSpPr>
        <p:spPr>
          <a:xfrm>
            <a:off x="2363932" y="4087004"/>
            <a:ext cx="4199996" cy="369332"/>
          </a:xfrm>
          <a:prstGeom prst="rect">
            <a:avLst/>
          </a:prstGeom>
          <a:noFill/>
        </p:spPr>
        <p:txBody>
          <a:bodyPr wrap="none" rtlCol="0">
            <a:spAutoFit/>
          </a:bodyPr>
          <a:lstStyle/>
          <a:p>
            <a:r>
              <a:rPr lang="en-US" altLang="ja-JP" dirty="0" smtClean="0">
                <a:solidFill>
                  <a:prstClr val="black"/>
                </a:solidFill>
              </a:rPr>
              <a:t>IPA</a:t>
            </a:r>
            <a:r>
              <a:rPr lang="ja-JP" altLang="en-US" dirty="0" smtClean="0">
                <a:solidFill>
                  <a:prstClr val="black"/>
                </a:solidFill>
              </a:rPr>
              <a:t>インターネット安全教室事務局まで</a:t>
            </a:r>
            <a:endParaRPr lang="ja-JP" altLang="en-US" dirty="0">
              <a:solidFill>
                <a:prstClr val="black"/>
              </a:solidFill>
            </a:endParaRPr>
          </a:p>
        </p:txBody>
      </p:sp>
      <p:sp>
        <p:nvSpPr>
          <p:cNvPr id="26" name="正方形/長方形 25"/>
          <p:cNvSpPr/>
          <p:nvPr/>
        </p:nvSpPr>
        <p:spPr>
          <a:xfrm>
            <a:off x="2078178" y="3906981"/>
            <a:ext cx="4771505" cy="11804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301515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2662063" y="685713"/>
            <a:ext cx="3952875" cy="5553075"/>
          </a:xfrm>
          <a:prstGeom prst="rect">
            <a:avLst/>
          </a:prstGeom>
        </p:spPr>
      </p:pic>
      <p:sp>
        <p:nvSpPr>
          <p:cNvPr id="3" name="テキスト ボックス 2"/>
          <p:cNvSpPr txBox="1"/>
          <p:nvPr/>
        </p:nvSpPr>
        <p:spPr>
          <a:xfrm>
            <a:off x="100770" y="39382"/>
            <a:ext cx="7024554" cy="646331"/>
          </a:xfrm>
          <a:prstGeom prst="rect">
            <a:avLst/>
          </a:prstGeom>
          <a:noFill/>
        </p:spPr>
        <p:txBody>
          <a:bodyPr wrap="square" rtlCol="0">
            <a:spAutoFit/>
          </a:bodyPr>
          <a:lstStyle/>
          <a:p>
            <a:r>
              <a:rPr lang="ja-JP" altLang="en-US" dirty="0">
                <a:solidFill>
                  <a:prstClr val="black"/>
                </a:solidFill>
                <a:latin typeface="メイリオ" panose="020B0604030504040204" pitchFamily="50" charset="-128"/>
                <a:ea typeface="メイリオ" panose="020B0604030504040204" pitchFamily="50" charset="-128"/>
              </a:rPr>
              <a:t>第</a:t>
            </a:r>
            <a:r>
              <a:rPr lang="en-US" altLang="ja-JP" dirty="0">
                <a:solidFill>
                  <a:prstClr val="black"/>
                </a:solidFill>
                <a:latin typeface="メイリオ" panose="020B0604030504040204" pitchFamily="50" charset="-128"/>
                <a:ea typeface="メイリオ" panose="020B0604030504040204" pitchFamily="50" charset="-128"/>
              </a:rPr>
              <a:t>14</a:t>
            </a:r>
            <a:r>
              <a:rPr lang="ja-JP" altLang="en-US" dirty="0">
                <a:solidFill>
                  <a:prstClr val="black"/>
                </a:solidFill>
                <a:latin typeface="メイリオ" panose="020B0604030504040204" pitchFamily="50" charset="-128"/>
                <a:ea typeface="メイリオ" panose="020B0604030504040204" pitchFamily="50" charset="-128"/>
              </a:rPr>
              <a:t>回</a:t>
            </a:r>
            <a:r>
              <a:rPr lang="en-US" altLang="ja-JP" dirty="0">
                <a:solidFill>
                  <a:prstClr val="black"/>
                </a:solidFill>
                <a:latin typeface="メイリオ" panose="020B0604030504040204" pitchFamily="50" charset="-128"/>
                <a:ea typeface="メイリオ" panose="020B0604030504040204" pitchFamily="50" charset="-128"/>
              </a:rPr>
              <a:t>IPA</a:t>
            </a:r>
            <a:r>
              <a:rPr lang="ja-JP" altLang="en-US" dirty="0">
                <a:solidFill>
                  <a:prstClr val="black"/>
                </a:solidFill>
                <a:latin typeface="メイリオ" panose="020B0604030504040204" pitchFamily="50" charset="-128"/>
                <a:ea typeface="メイリオ" panose="020B0604030504040204" pitchFamily="50" charset="-128"/>
              </a:rPr>
              <a:t>「ひろげよう情報モラル・セキュリティコンクール」</a:t>
            </a:r>
            <a:endParaRPr lang="en-US" altLang="ja-JP" dirty="0">
              <a:solidFill>
                <a:prstClr val="black"/>
              </a:solidFill>
              <a:latin typeface="メイリオ" panose="020B0604030504040204" pitchFamily="50" charset="-128"/>
              <a:ea typeface="メイリオ" panose="020B0604030504040204" pitchFamily="50" charset="-128"/>
            </a:endParaRPr>
          </a:p>
          <a:p>
            <a:r>
              <a:rPr lang="en-US" altLang="ja-JP" dirty="0">
                <a:solidFill>
                  <a:prstClr val="black"/>
                </a:solidFill>
                <a:latin typeface="メイリオ" panose="020B0604030504040204" pitchFamily="50" charset="-128"/>
                <a:ea typeface="メイリオ" panose="020B0604030504040204" pitchFamily="50" charset="-128"/>
              </a:rPr>
              <a:t>2018</a:t>
            </a:r>
            <a:r>
              <a:rPr lang="ja-JP" altLang="en-US" dirty="0">
                <a:solidFill>
                  <a:prstClr val="black"/>
                </a:solidFill>
                <a:latin typeface="メイリオ" panose="020B0604030504040204" pitchFamily="50" charset="-128"/>
                <a:ea typeface="メイリオ" panose="020B0604030504040204" pitchFamily="50" charset="-128"/>
              </a:rPr>
              <a:t>年度ポスター部門　優秀賞</a:t>
            </a:r>
          </a:p>
        </p:txBody>
      </p:sp>
      <p:sp>
        <p:nvSpPr>
          <p:cNvPr id="4" name="テキスト ボックス 3"/>
          <p:cNvSpPr txBox="1"/>
          <p:nvPr/>
        </p:nvSpPr>
        <p:spPr>
          <a:xfrm>
            <a:off x="2915592" y="6414691"/>
            <a:ext cx="6557473" cy="369332"/>
          </a:xfrm>
          <a:prstGeom prst="rect">
            <a:avLst/>
          </a:prstGeom>
          <a:noFill/>
        </p:spPr>
        <p:txBody>
          <a:bodyPr wrap="square" rtlCol="0">
            <a:spAutoFit/>
          </a:bodyPr>
          <a:lstStyle/>
          <a:p>
            <a:r>
              <a:rPr lang="ja-JP" altLang="en-US" dirty="0">
                <a:solidFill>
                  <a:prstClr val="black"/>
                </a:solidFill>
                <a:latin typeface="メイリオ" panose="020B0604030504040204" pitchFamily="50" charset="-128"/>
                <a:ea typeface="メイリオ" panose="020B0604030504040204" pitchFamily="50" charset="-128"/>
              </a:rPr>
              <a:t>福井県 福井市立湊小学校 </a:t>
            </a:r>
            <a:r>
              <a:rPr lang="en-US" altLang="ja-JP" dirty="0">
                <a:solidFill>
                  <a:prstClr val="black"/>
                </a:solidFill>
                <a:latin typeface="メイリオ" panose="020B0604030504040204" pitchFamily="50" charset="-128"/>
                <a:ea typeface="メイリオ" panose="020B0604030504040204" pitchFamily="50" charset="-128"/>
              </a:rPr>
              <a:t>5</a:t>
            </a:r>
            <a:r>
              <a:rPr lang="ja-JP" altLang="en-US" dirty="0">
                <a:solidFill>
                  <a:prstClr val="black"/>
                </a:solidFill>
                <a:latin typeface="メイリオ" panose="020B0604030504040204" pitchFamily="50" charset="-128"/>
                <a:ea typeface="メイリオ" panose="020B0604030504040204" pitchFamily="50" charset="-128"/>
              </a:rPr>
              <a:t>年（当時）　勝見　いろはさん</a:t>
            </a:r>
          </a:p>
        </p:txBody>
      </p:sp>
    </p:spTree>
    <p:extLst>
      <p:ext uri="{BB962C8B-B14F-4D97-AF65-F5344CB8AC3E}">
        <p14:creationId xmlns:p14="http://schemas.microsoft.com/office/powerpoint/2010/main" val="902522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9641" y="4438997"/>
            <a:ext cx="6300089" cy="2118361"/>
          </a:xfrm>
          <a:prstGeom prst="rect">
            <a:avLst/>
          </a:prstGeom>
        </p:spPr>
      </p:pic>
      <p:sp>
        <p:nvSpPr>
          <p:cNvPr id="4" name="コンテンツ プレースホルダー 3"/>
          <p:cNvSpPr>
            <a:spLocks noGrp="1"/>
          </p:cNvSpPr>
          <p:nvPr>
            <p:ph sz="half" idx="1"/>
          </p:nvPr>
        </p:nvSpPr>
        <p:spPr>
          <a:xfrm>
            <a:off x="541580" y="1966942"/>
            <a:ext cx="8058150" cy="4351338"/>
          </a:xfrm>
        </p:spPr>
        <p:txBody>
          <a:bodyPr>
            <a:normAutofit/>
          </a:bodyPr>
          <a:lstStyle/>
          <a:p>
            <a:pPr marL="0" indent="0">
              <a:buNone/>
            </a:pPr>
            <a:r>
              <a:rPr lang="ja-JP" altLang="en-US" sz="4400" dirty="0">
                <a:latin typeface="メイリオ" panose="020B0604030504040204" pitchFamily="50" charset="-128"/>
                <a:ea typeface="メイリオ" panose="020B0604030504040204" pitchFamily="50" charset="-128"/>
              </a:rPr>
              <a:t>わからないときは</a:t>
            </a:r>
            <a:endParaRPr lang="en-US" altLang="ja-JP" sz="4400" dirty="0">
              <a:latin typeface="メイリオ" panose="020B0604030504040204" pitchFamily="50" charset="-128"/>
              <a:ea typeface="メイリオ" panose="020B0604030504040204" pitchFamily="50" charset="-128"/>
            </a:endParaRPr>
          </a:p>
          <a:p>
            <a:pPr marL="0" indent="0">
              <a:buNone/>
            </a:pPr>
            <a:r>
              <a:rPr kumimoji="1" lang="ja-JP" altLang="en-US" sz="4400" dirty="0">
                <a:latin typeface="メイリオ" panose="020B0604030504040204" pitchFamily="50" charset="-128"/>
                <a:ea typeface="メイリオ" panose="020B0604030504040204" pitchFamily="50" charset="-128"/>
              </a:rPr>
              <a:t>おうちの</a:t>
            </a:r>
            <a:r>
              <a:rPr lang="ja-JP" altLang="en-US" sz="4400" dirty="0">
                <a:latin typeface="メイリオ" panose="020B0604030504040204" pitchFamily="50" charset="-128"/>
                <a:ea typeface="メイリオ" panose="020B0604030504040204" pitchFamily="50" charset="-128"/>
              </a:rPr>
              <a:t>人</a:t>
            </a:r>
            <a:r>
              <a:rPr kumimoji="1" lang="ja-JP" altLang="en-US" sz="4400" dirty="0" smtClean="0">
                <a:latin typeface="メイリオ" panose="020B0604030504040204" pitchFamily="50" charset="-128"/>
                <a:ea typeface="メイリオ" panose="020B0604030504040204" pitchFamily="50" charset="-128"/>
              </a:rPr>
              <a:t>に かくにん</a:t>
            </a:r>
            <a:r>
              <a:rPr kumimoji="1" lang="ja-JP" altLang="en-US" sz="4400" dirty="0">
                <a:latin typeface="メイリオ" panose="020B0604030504040204" pitchFamily="50" charset="-128"/>
                <a:ea typeface="メイリオ" panose="020B0604030504040204" pitchFamily="50" charset="-128"/>
              </a:rPr>
              <a:t>しよう。</a:t>
            </a:r>
          </a:p>
        </p:txBody>
      </p:sp>
      <p:sp>
        <p:nvSpPr>
          <p:cNvPr id="3" name="タイトル 2"/>
          <p:cNvSpPr>
            <a:spLocks noGrp="1"/>
          </p:cNvSpPr>
          <p:nvPr>
            <p:ph type="title"/>
          </p:nvPr>
        </p:nvSpPr>
        <p:spPr/>
        <p:txBody>
          <a:bodyPr/>
          <a:lstStyle/>
          <a:p>
            <a:endParaRPr kumimoji="1" lang="ja-JP" altLang="en-US">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71825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kumimoji="1" lang="ja-JP" altLang="en-US" dirty="0">
                <a:latin typeface="メイリオ" panose="020B0604030504040204" pitchFamily="50" charset="-128"/>
                <a:ea typeface="メイリオ" panose="020B0604030504040204" pitchFamily="50" charset="-128"/>
              </a:rPr>
              <a:t>まとめ</a:t>
            </a:r>
          </a:p>
        </p:txBody>
      </p:sp>
      <p:sp>
        <p:nvSpPr>
          <p:cNvPr id="9" name="コンテンツ プレースホルダー 8"/>
          <p:cNvSpPr>
            <a:spLocks noGrp="1"/>
          </p:cNvSpPr>
          <p:nvPr>
            <p:ph sz="half" idx="1"/>
          </p:nvPr>
        </p:nvSpPr>
        <p:spPr>
          <a:xfrm>
            <a:off x="136478" y="1905279"/>
            <a:ext cx="9007522" cy="4351338"/>
          </a:xfrm>
        </p:spPr>
        <p:txBody>
          <a:bodyPr>
            <a:normAutofit/>
          </a:bodyPr>
          <a:lstStyle/>
          <a:p>
            <a:pPr marL="0" indent="0">
              <a:buNone/>
            </a:pPr>
            <a:r>
              <a:rPr lang="ja-JP" altLang="en-US" sz="4400" dirty="0">
                <a:latin typeface="メイリオ" panose="020B0604030504040204" pitchFamily="50" charset="-128"/>
                <a:ea typeface="メイリオ" panose="020B0604030504040204" pitchFamily="50" charset="-128"/>
              </a:rPr>
              <a:t>どう</a:t>
            </a:r>
            <a:r>
              <a:rPr lang="ja-JP" altLang="en-US" sz="4400" dirty="0" smtClean="0">
                <a:latin typeface="メイリオ" panose="020B0604030504040204" pitchFamily="50" charset="-128"/>
                <a:ea typeface="メイリオ" panose="020B0604030504040204" pitchFamily="50" charset="-128"/>
              </a:rPr>
              <a:t>がや ゲームを つかう</a:t>
            </a:r>
            <a:r>
              <a:rPr lang="ja-JP" altLang="en-US" sz="4400" dirty="0">
                <a:latin typeface="メイリオ" panose="020B0604030504040204" pitchFamily="50" charset="-128"/>
                <a:ea typeface="メイリオ" panose="020B0604030504040204" pitchFamily="50" charset="-128"/>
              </a:rPr>
              <a:t>じかんは</a:t>
            </a:r>
            <a:endParaRPr lang="en-US" altLang="ja-JP" sz="4400" dirty="0">
              <a:latin typeface="メイリオ" panose="020B0604030504040204" pitchFamily="50" charset="-128"/>
              <a:ea typeface="メイリオ" panose="020B0604030504040204" pitchFamily="50" charset="-128"/>
            </a:endParaRPr>
          </a:p>
          <a:p>
            <a:pPr marL="0" indent="0">
              <a:buNone/>
            </a:pPr>
            <a:r>
              <a:rPr lang="ja-JP" altLang="en-US" sz="4400" dirty="0">
                <a:latin typeface="メイリオ" panose="020B0604030504040204" pitchFamily="50" charset="-128"/>
                <a:ea typeface="メイリオ" panose="020B0604030504040204" pitchFamily="50" charset="-128"/>
              </a:rPr>
              <a:t>おうちの人</a:t>
            </a:r>
            <a:r>
              <a:rPr lang="ja-JP" altLang="en-US" sz="4400" dirty="0" smtClean="0">
                <a:latin typeface="メイリオ" panose="020B0604030504040204" pitchFamily="50" charset="-128"/>
                <a:ea typeface="メイリオ" panose="020B0604030504040204" pitchFamily="50" charset="-128"/>
              </a:rPr>
              <a:t>と はなしあって</a:t>
            </a:r>
            <a:endParaRPr lang="en-US" altLang="ja-JP" sz="4400" dirty="0">
              <a:latin typeface="メイリオ" panose="020B0604030504040204" pitchFamily="50" charset="-128"/>
              <a:ea typeface="メイリオ" panose="020B0604030504040204" pitchFamily="50" charset="-128"/>
            </a:endParaRPr>
          </a:p>
          <a:p>
            <a:pPr marL="0" indent="0">
              <a:buNone/>
            </a:pPr>
            <a:r>
              <a:rPr lang="ja-JP" altLang="en-US" sz="4400" dirty="0">
                <a:latin typeface="メイリオ" panose="020B0604030504040204" pitchFamily="50" charset="-128"/>
                <a:ea typeface="メイリオ" panose="020B0604030504040204" pitchFamily="50" charset="-128"/>
              </a:rPr>
              <a:t>きめよう。</a:t>
            </a:r>
            <a:endParaRPr lang="en-US" altLang="ja-JP" sz="4400" dirty="0">
              <a:latin typeface="メイリオ" panose="020B0604030504040204" pitchFamily="50" charset="-128"/>
              <a:ea typeface="メイリオ" panose="020B0604030504040204" pitchFamily="50" charset="-128"/>
            </a:endParaRPr>
          </a:p>
          <a:p>
            <a:pPr marL="0" indent="0">
              <a:buNone/>
            </a:pPr>
            <a:endParaRPr lang="en-US" altLang="ja-JP" sz="4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81690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kumimoji="1" lang="ja-JP" altLang="en-US" dirty="0">
                <a:latin typeface="メイリオ" panose="020B0604030504040204" pitchFamily="50" charset="-128"/>
                <a:ea typeface="メイリオ" panose="020B0604030504040204" pitchFamily="50" charset="-128"/>
              </a:rPr>
              <a:t>まとめ</a:t>
            </a:r>
          </a:p>
        </p:txBody>
      </p:sp>
      <p:sp>
        <p:nvSpPr>
          <p:cNvPr id="9" name="コンテンツ プレースホルダー 8"/>
          <p:cNvSpPr>
            <a:spLocks noGrp="1"/>
          </p:cNvSpPr>
          <p:nvPr>
            <p:ph sz="half" idx="1"/>
          </p:nvPr>
        </p:nvSpPr>
        <p:spPr>
          <a:xfrm>
            <a:off x="1" y="2041757"/>
            <a:ext cx="8993874" cy="4351338"/>
          </a:xfrm>
        </p:spPr>
        <p:txBody>
          <a:bodyPr>
            <a:normAutofit/>
          </a:bodyPr>
          <a:lstStyle/>
          <a:p>
            <a:pPr marL="0" indent="0">
              <a:buNone/>
            </a:pPr>
            <a:r>
              <a:rPr lang="ja-JP" altLang="en-US" sz="4400" dirty="0">
                <a:latin typeface="メイリオ" panose="020B0604030504040204" pitchFamily="50" charset="-128"/>
                <a:ea typeface="メイリオ" panose="020B0604030504040204" pitchFamily="50" charset="-128"/>
              </a:rPr>
              <a:t>ゲーム</a:t>
            </a:r>
            <a:r>
              <a:rPr lang="ja-JP" altLang="en-US" sz="4400" dirty="0" smtClean="0">
                <a:latin typeface="メイリオ" panose="020B0604030504040204" pitchFamily="50" charset="-128"/>
                <a:ea typeface="メイリオ" panose="020B0604030504040204" pitchFamily="50" charset="-128"/>
              </a:rPr>
              <a:t>きや スマホを つかう</a:t>
            </a:r>
            <a:r>
              <a:rPr lang="ja-JP" altLang="en-US" sz="4400" dirty="0">
                <a:latin typeface="メイリオ" panose="020B0604030504040204" pitchFamily="50" charset="-128"/>
                <a:ea typeface="メイリオ" panose="020B0604030504040204" pitchFamily="50" charset="-128"/>
              </a:rPr>
              <a:t>ときは</a:t>
            </a:r>
            <a:endParaRPr lang="en-US" altLang="ja-JP" sz="4400" dirty="0">
              <a:latin typeface="メイリオ" panose="020B0604030504040204" pitchFamily="50" charset="-128"/>
              <a:ea typeface="メイリオ" panose="020B0604030504040204" pitchFamily="50" charset="-128"/>
            </a:endParaRPr>
          </a:p>
          <a:p>
            <a:pPr marL="0" indent="0">
              <a:buNone/>
            </a:pPr>
            <a:r>
              <a:rPr lang="ja-JP" altLang="en-US" sz="4400" dirty="0">
                <a:latin typeface="メイリオ" panose="020B0604030504040204" pitchFamily="50" charset="-128"/>
                <a:ea typeface="メイリオ" panose="020B0604030504040204" pitchFamily="50" charset="-128"/>
              </a:rPr>
              <a:t>いろいろ</a:t>
            </a:r>
            <a:r>
              <a:rPr lang="ja-JP" altLang="en-US" sz="4400" dirty="0" smtClean="0">
                <a:latin typeface="メイリオ" panose="020B0604030504040204" pitchFamily="50" charset="-128"/>
                <a:ea typeface="メイリオ" panose="020B0604030504040204" pitchFamily="50" charset="-128"/>
              </a:rPr>
              <a:t>な ルールを かくにん</a:t>
            </a:r>
            <a:r>
              <a:rPr lang="ja-JP" altLang="en-US" sz="4400" dirty="0">
                <a:latin typeface="メイリオ" panose="020B0604030504040204" pitchFamily="50" charset="-128"/>
                <a:ea typeface="メイリオ" panose="020B0604030504040204" pitchFamily="50" charset="-128"/>
              </a:rPr>
              <a:t>する</a:t>
            </a:r>
            <a:endParaRPr lang="en-US" altLang="ja-JP" sz="4400" dirty="0">
              <a:latin typeface="メイリオ" panose="020B0604030504040204" pitchFamily="50" charset="-128"/>
              <a:ea typeface="メイリオ" panose="020B0604030504040204" pitchFamily="50" charset="-128"/>
            </a:endParaRPr>
          </a:p>
          <a:p>
            <a:pPr marL="0" indent="0">
              <a:buNone/>
            </a:pPr>
            <a:r>
              <a:rPr lang="ja-JP" altLang="en-US" sz="4400" dirty="0">
                <a:latin typeface="メイリオ" panose="020B0604030504040204" pitchFamily="50" charset="-128"/>
                <a:ea typeface="メイリオ" panose="020B0604030504040204" pitchFamily="50" charset="-128"/>
              </a:rPr>
              <a:t>こと</a:t>
            </a:r>
            <a:r>
              <a:rPr lang="ja-JP" altLang="en-US" sz="4400" dirty="0" smtClean="0">
                <a:latin typeface="メイリオ" panose="020B0604030504040204" pitchFamily="50" charset="-128"/>
                <a:ea typeface="メイリオ" panose="020B0604030504040204" pitchFamily="50" charset="-128"/>
              </a:rPr>
              <a:t>が ひつよう</a:t>
            </a:r>
            <a:r>
              <a:rPr lang="ja-JP" altLang="en-US" sz="4400" dirty="0">
                <a:latin typeface="メイリオ" panose="020B0604030504040204" pitchFamily="50" charset="-128"/>
                <a:ea typeface="メイリオ" panose="020B0604030504040204" pitchFamily="50" charset="-128"/>
              </a:rPr>
              <a:t>です。</a:t>
            </a:r>
            <a:endParaRPr lang="en-US" altLang="ja-JP" sz="4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43632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kumimoji="1" lang="ja-JP" altLang="en-US" dirty="0">
                <a:latin typeface="メイリオ" panose="020B0604030504040204" pitchFamily="50" charset="-128"/>
                <a:ea typeface="メイリオ" panose="020B0604030504040204" pitchFamily="50" charset="-128"/>
              </a:rPr>
              <a:t>まとめ</a:t>
            </a:r>
          </a:p>
        </p:txBody>
      </p:sp>
      <p:sp>
        <p:nvSpPr>
          <p:cNvPr id="9" name="コンテンツ プレースホルダー 8"/>
          <p:cNvSpPr>
            <a:spLocks noGrp="1"/>
          </p:cNvSpPr>
          <p:nvPr>
            <p:ph sz="half" idx="1"/>
          </p:nvPr>
        </p:nvSpPr>
        <p:spPr>
          <a:xfrm>
            <a:off x="426547" y="2091634"/>
            <a:ext cx="8573540" cy="4351338"/>
          </a:xfrm>
        </p:spPr>
        <p:txBody>
          <a:bodyPr>
            <a:normAutofit/>
          </a:bodyPr>
          <a:lstStyle/>
          <a:p>
            <a:pPr marL="0" indent="0">
              <a:buNone/>
            </a:pPr>
            <a:r>
              <a:rPr lang="ja-JP" altLang="en-US" sz="6600" dirty="0">
                <a:solidFill>
                  <a:prstClr val="black"/>
                </a:solidFill>
                <a:latin typeface="メイリオ" panose="020B0604030504040204" pitchFamily="50" charset="-128"/>
                <a:ea typeface="メイリオ" panose="020B0604030504040204" pitchFamily="50" charset="-128"/>
                <a:cs typeface="+mj-cs"/>
              </a:rPr>
              <a:t>おうちの人と</a:t>
            </a:r>
            <a:r>
              <a:rPr lang="en-US" altLang="ja-JP" sz="6600" dirty="0">
                <a:solidFill>
                  <a:prstClr val="black"/>
                </a:solidFill>
                <a:latin typeface="メイリオ" panose="020B0604030504040204" pitchFamily="50" charset="-128"/>
                <a:ea typeface="メイリオ" panose="020B0604030504040204" pitchFamily="50" charset="-128"/>
                <a:cs typeface="+mj-cs"/>
              </a:rPr>
              <a:t/>
            </a:r>
            <a:br>
              <a:rPr lang="en-US" altLang="ja-JP" sz="6600" dirty="0">
                <a:solidFill>
                  <a:prstClr val="black"/>
                </a:solidFill>
                <a:latin typeface="メイリオ" panose="020B0604030504040204" pitchFamily="50" charset="-128"/>
                <a:ea typeface="メイリオ" panose="020B0604030504040204" pitchFamily="50" charset="-128"/>
                <a:cs typeface="+mj-cs"/>
              </a:rPr>
            </a:br>
            <a:r>
              <a:rPr lang="ja-JP" altLang="en-US" sz="6600" dirty="0">
                <a:solidFill>
                  <a:prstClr val="black"/>
                </a:solidFill>
                <a:latin typeface="メイリオ" panose="020B0604030504040204" pitchFamily="50" charset="-128"/>
                <a:ea typeface="メイリオ" panose="020B0604030504040204" pitchFamily="50" charset="-128"/>
                <a:cs typeface="+mj-cs"/>
              </a:rPr>
              <a:t>ルールを</a:t>
            </a:r>
            <a:r>
              <a:rPr lang="ja-JP" altLang="en-US" sz="6600" dirty="0" smtClean="0">
                <a:solidFill>
                  <a:prstClr val="black"/>
                </a:solidFill>
                <a:latin typeface="メイリオ" panose="020B0604030504040204" pitchFamily="50" charset="-128"/>
                <a:ea typeface="メイリオ" panose="020B0604030504040204" pitchFamily="50" charset="-128"/>
                <a:cs typeface="+mj-cs"/>
              </a:rPr>
              <a:t>つくって</a:t>
            </a:r>
            <a:endParaRPr lang="en-US" altLang="ja-JP" sz="6600" dirty="0" smtClean="0">
              <a:solidFill>
                <a:prstClr val="black"/>
              </a:solidFill>
              <a:latin typeface="メイリオ" panose="020B0604030504040204" pitchFamily="50" charset="-128"/>
              <a:ea typeface="メイリオ" panose="020B0604030504040204" pitchFamily="50" charset="-128"/>
              <a:cs typeface="+mj-cs"/>
            </a:endParaRPr>
          </a:p>
          <a:p>
            <a:pPr marL="0" indent="0">
              <a:buNone/>
            </a:pPr>
            <a:r>
              <a:rPr lang="ja-JP" altLang="en-US" sz="6600" dirty="0">
                <a:solidFill>
                  <a:prstClr val="black"/>
                </a:solidFill>
                <a:latin typeface="メイリオ" panose="020B0604030504040204" pitchFamily="50" charset="-128"/>
                <a:ea typeface="メイリオ" panose="020B0604030504040204" pitchFamily="50" charset="-128"/>
                <a:cs typeface="+mj-cs"/>
              </a:rPr>
              <a:t>まもっていこう</a:t>
            </a:r>
            <a:r>
              <a:rPr lang="ja-JP" altLang="en-US" sz="6600" dirty="0" smtClean="0">
                <a:solidFill>
                  <a:prstClr val="black"/>
                </a:solidFill>
                <a:latin typeface="メイリオ" panose="020B0604030504040204" pitchFamily="50" charset="-128"/>
                <a:ea typeface="メイリオ" panose="020B0604030504040204" pitchFamily="50" charset="-128"/>
                <a:cs typeface="+mj-cs"/>
              </a:rPr>
              <a:t>。</a:t>
            </a:r>
            <a:endParaRPr lang="en-US" altLang="ja-JP" sz="4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20888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lang="ja-JP" altLang="en-US" sz="8000" dirty="0">
                <a:solidFill>
                  <a:prstClr val="black"/>
                </a:solidFill>
                <a:latin typeface="メイリオ" panose="020B0604030504040204" pitchFamily="50" charset="-128"/>
                <a:ea typeface="メイリオ" panose="020B0604030504040204" pitchFamily="50" charset="-128"/>
              </a:rPr>
              <a:t>ペアレンタル</a:t>
            </a:r>
            <a:r>
              <a:rPr lang="en-US" altLang="ja-JP" sz="8000" dirty="0">
                <a:solidFill>
                  <a:prstClr val="black"/>
                </a:solidFill>
                <a:latin typeface="メイリオ" panose="020B0604030504040204" pitchFamily="50" charset="-128"/>
                <a:ea typeface="メイリオ" panose="020B0604030504040204" pitchFamily="50" charset="-128"/>
              </a:rPr>
              <a:t/>
            </a:r>
            <a:br>
              <a:rPr lang="en-US" altLang="ja-JP" sz="8000" dirty="0">
                <a:solidFill>
                  <a:prstClr val="black"/>
                </a:solidFill>
                <a:latin typeface="メイリオ" panose="020B0604030504040204" pitchFamily="50" charset="-128"/>
                <a:ea typeface="メイリオ" panose="020B0604030504040204" pitchFamily="50" charset="-128"/>
              </a:rPr>
            </a:br>
            <a:r>
              <a:rPr lang="ja-JP" altLang="en-US" sz="8000" dirty="0">
                <a:solidFill>
                  <a:prstClr val="black"/>
                </a:solidFill>
                <a:latin typeface="メイリオ" panose="020B0604030504040204" pitchFamily="50" charset="-128"/>
                <a:ea typeface="メイリオ" panose="020B0604030504040204" pitchFamily="50" charset="-128"/>
              </a:rPr>
              <a:t>コントロール</a:t>
            </a:r>
            <a:endParaRPr kumimoji="1" lang="ja-JP" altLang="en-US" sz="4400" dirty="0">
              <a:latin typeface="メイリオ" panose="020B0604030504040204" pitchFamily="50" charset="-128"/>
              <a:ea typeface="メイリオ" panose="020B0604030504040204" pitchFamily="50" charset="-128"/>
            </a:endParaRPr>
          </a:p>
        </p:txBody>
      </p:sp>
      <p:sp>
        <p:nvSpPr>
          <p:cNvPr id="6" name="コンテンツ プレースホルダー 5"/>
          <p:cNvSpPr>
            <a:spLocks noGrp="1"/>
          </p:cNvSpPr>
          <p:nvPr>
            <p:ph sz="half" idx="1"/>
          </p:nvPr>
        </p:nvSpPr>
        <p:spPr>
          <a:xfrm>
            <a:off x="5061008" y="6229584"/>
            <a:ext cx="4619918" cy="748620"/>
          </a:xfrm>
        </p:spPr>
        <p:txBody>
          <a:bodyPr/>
          <a:lstStyle/>
          <a:p>
            <a:r>
              <a:rPr kumimoji="1" lang="ja-JP" altLang="en-US" dirty="0">
                <a:latin typeface="メイリオ" panose="020B0604030504040204" pitchFamily="50" charset="-128"/>
                <a:ea typeface="メイリオ" panose="020B0604030504040204" pitchFamily="50" charset="-128"/>
              </a:rPr>
              <a:t>対象：小学校</a:t>
            </a:r>
            <a:r>
              <a:rPr kumimoji="1" lang="en-US" altLang="ja-JP" dirty="0">
                <a:latin typeface="メイリオ" panose="020B0604030504040204" pitchFamily="50" charset="-128"/>
                <a:ea typeface="メイリオ" panose="020B0604030504040204" pitchFamily="50" charset="-128"/>
              </a:rPr>
              <a:t>1~3</a:t>
            </a:r>
            <a:r>
              <a:rPr kumimoji="1" lang="ja-JP" altLang="en-US" dirty="0">
                <a:latin typeface="メイリオ" panose="020B0604030504040204" pitchFamily="50" charset="-128"/>
                <a:ea typeface="メイリオ" panose="020B0604030504040204" pitchFamily="50" charset="-128"/>
              </a:rPr>
              <a:t>年</a:t>
            </a:r>
          </a:p>
        </p:txBody>
      </p:sp>
    </p:spTree>
    <p:extLst>
      <p:ext uri="{BB962C8B-B14F-4D97-AF65-F5344CB8AC3E}">
        <p14:creationId xmlns:p14="http://schemas.microsoft.com/office/powerpoint/2010/main" val="1832200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396" y="164088"/>
            <a:ext cx="9046723" cy="510363"/>
          </a:xfrm>
          <a:solidFill>
            <a:schemeClr val="accent2">
              <a:lumMod val="20000"/>
              <a:lumOff val="80000"/>
            </a:schemeClr>
          </a:solidFill>
          <a:ln w="28575">
            <a:noFill/>
          </a:ln>
        </p:spPr>
        <p:txBody>
          <a:bodyPr>
            <a:normAutofit/>
          </a:bodyPr>
          <a:lstStyle/>
          <a:p>
            <a:pPr algn="ctr"/>
            <a:r>
              <a:rPr kumimoji="1" lang="ja-JP" altLang="en-US" sz="2400" dirty="0"/>
              <a:t>本教材の使用方法　ペアレンタルコントロール</a:t>
            </a:r>
            <a:r>
              <a:rPr kumimoji="1" lang="en-US" altLang="ja-JP" sz="2400" dirty="0"/>
              <a:t>_</a:t>
            </a:r>
            <a:r>
              <a:rPr kumimoji="1" lang="ja-JP" altLang="en-US" sz="2400" dirty="0"/>
              <a:t>小学校</a:t>
            </a:r>
            <a:r>
              <a:rPr kumimoji="1" lang="en-US" altLang="ja-JP" sz="2400" dirty="0"/>
              <a:t>1</a:t>
            </a:r>
            <a:r>
              <a:rPr kumimoji="1" lang="ja-JP" altLang="en-US" sz="2400" dirty="0" smtClean="0"/>
              <a:t>年生～</a:t>
            </a:r>
            <a:r>
              <a:rPr kumimoji="1" lang="en-US" altLang="ja-JP" sz="2400" dirty="0" smtClean="0"/>
              <a:t>3</a:t>
            </a:r>
            <a:r>
              <a:rPr kumimoji="1" lang="ja-JP" altLang="en-US" sz="2400" dirty="0"/>
              <a:t>年生</a:t>
            </a:r>
          </a:p>
        </p:txBody>
      </p:sp>
      <p:sp>
        <p:nvSpPr>
          <p:cNvPr id="3" name="タイトル 1"/>
          <p:cNvSpPr txBox="1">
            <a:spLocks/>
          </p:cNvSpPr>
          <p:nvPr/>
        </p:nvSpPr>
        <p:spPr>
          <a:xfrm>
            <a:off x="122808" y="1976709"/>
            <a:ext cx="2931673" cy="442269"/>
          </a:xfrm>
          <a:prstGeom prst="rect">
            <a:avLst/>
          </a:prstGeom>
          <a:ln w="28575">
            <a:solidFill>
              <a:schemeClr val="accent2"/>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dirty="0">
                <a:solidFill>
                  <a:prstClr val="black"/>
                </a:solidFill>
              </a:rPr>
              <a:t>本教材のねらい</a:t>
            </a:r>
          </a:p>
        </p:txBody>
      </p:sp>
      <p:sp>
        <p:nvSpPr>
          <p:cNvPr id="5" name="テキスト ボックス 4"/>
          <p:cNvSpPr txBox="1"/>
          <p:nvPr/>
        </p:nvSpPr>
        <p:spPr>
          <a:xfrm>
            <a:off x="45396" y="2453918"/>
            <a:ext cx="8865137" cy="1477328"/>
          </a:xfrm>
          <a:prstGeom prst="rect">
            <a:avLst/>
          </a:prstGeom>
          <a:noFill/>
        </p:spPr>
        <p:txBody>
          <a:bodyPr wrap="square" rtlCol="0">
            <a:spAutoFit/>
          </a:bodyPr>
          <a:lstStyle/>
          <a:p>
            <a:r>
              <a:rPr lang="ja-JP" altLang="en-US" dirty="0">
                <a:solidFill>
                  <a:prstClr val="black"/>
                </a:solidFill>
              </a:rPr>
              <a:t>小学校の低学年においては、ゲーム機や動画共有サイトの利用時間が課題となっている。</a:t>
            </a:r>
            <a:endParaRPr lang="en-US" altLang="ja-JP" dirty="0">
              <a:solidFill>
                <a:prstClr val="black"/>
              </a:solidFill>
            </a:endParaRPr>
          </a:p>
          <a:p>
            <a:r>
              <a:rPr lang="ja-JP" altLang="en-US" dirty="0">
                <a:solidFill>
                  <a:prstClr val="black"/>
                </a:solidFill>
              </a:rPr>
              <a:t>また低年齢が</a:t>
            </a:r>
            <a:r>
              <a:rPr lang="ja-JP" altLang="en-US" dirty="0" smtClean="0">
                <a:solidFill>
                  <a:prstClr val="black"/>
                </a:solidFill>
              </a:rPr>
              <a:t>ゆえに判断力</a:t>
            </a:r>
            <a:r>
              <a:rPr lang="ja-JP" altLang="en-US" dirty="0">
                <a:solidFill>
                  <a:prstClr val="black"/>
                </a:solidFill>
              </a:rPr>
              <a:t>の未熟さあるため、保護者と一緒に使うこと、保護者と一緒にルールをきめることの大切さを伝える。特に時間に関しては、小学生といえども自分で使用時間を導き出すことの大切さに気付かせる。</a:t>
            </a:r>
            <a:endParaRPr lang="en-US" altLang="ja-JP" dirty="0">
              <a:solidFill>
                <a:prstClr val="black"/>
              </a:solidFill>
            </a:endParaRPr>
          </a:p>
          <a:p>
            <a:endParaRPr lang="en-US" altLang="ja-JP" dirty="0">
              <a:solidFill>
                <a:prstClr val="black"/>
              </a:solidFill>
            </a:endParaRPr>
          </a:p>
        </p:txBody>
      </p:sp>
      <p:sp>
        <p:nvSpPr>
          <p:cNvPr id="6" name="タイトル 1"/>
          <p:cNvSpPr txBox="1">
            <a:spLocks/>
          </p:cNvSpPr>
          <p:nvPr/>
        </p:nvSpPr>
        <p:spPr>
          <a:xfrm>
            <a:off x="102940" y="796565"/>
            <a:ext cx="4465817" cy="442269"/>
          </a:xfrm>
          <a:prstGeom prst="rect">
            <a:avLst/>
          </a:prstGeom>
          <a:ln w="28575">
            <a:solidFill>
              <a:schemeClr val="accent2"/>
            </a:solidFill>
          </a:ln>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dirty="0">
                <a:solidFill>
                  <a:prstClr val="black"/>
                </a:solidFill>
              </a:rPr>
              <a:t>テーマ②ペアレンタルコントロール教材のねらい</a:t>
            </a:r>
          </a:p>
        </p:txBody>
      </p:sp>
      <p:sp>
        <p:nvSpPr>
          <p:cNvPr id="7" name="テキスト ボックス 6"/>
          <p:cNvSpPr txBox="1"/>
          <p:nvPr/>
        </p:nvSpPr>
        <p:spPr>
          <a:xfrm>
            <a:off x="3832" y="1278279"/>
            <a:ext cx="9179116" cy="646331"/>
          </a:xfrm>
          <a:prstGeom prst="rect">
            <a:avLst/>
          </a:prstGeom>
          <a:noFill/>
        </p:spPr>
        <p:txBody>
          <a:bodyPr wrap="none" rtlCol="0">
            <a:spAutoFit/>
          </a:bodyPr>
          <a:lstStyle/>
          <a:p>
            <a:r>
              <a:rPr lang="ja-JP" altLang="en-US" dirty="0">
                <a:solidFill>
                  <a:prstClr val="black"/>
                </a:solidFill>
              </a:rPr>
              <a:t>保護者の機能、使用制限の重要性。ネット利用が当たり前の時代になぜ必要か？の理解から</a:t>
            </a:r>
            <a:endParaRPr lang="en-US" altLang="ja-JP" dirty="0">
              <a:solidFill>
                <a:prstClr val="black"/>
              </a:solidFill>
            </a:endParaRPr>
          </a:p>
          <a:p>
            <a:r>
              <a:rPr lang="ja-JP" altLang="en-US" dirty="0">
                <a:solidFill>
                  <a:prstClr val="black"/>
                </a:solidFill>
              </a:rPr>
              <a:t>安心・安全、また健全に利用するためのツールとして活用することを促す。</a:t>
            </a:r>
          </a:p>
        </p:txBody>
      </p:sp>
      <p:sp>
        <p:nvSpPr>
          <p:cNvPr id="8" name="タイトル 1"/>
          <p:cNvSpPr txBox="1">
            <a:spLocks/>
          </p:cNvSpPr>
          <p:nvPr/>
        </p:nvSpPr>
        <p:spPr>
          <a:xfrm>
            <a:off x="129291" y="3685255"/>
            <a:ext cx="2931673" cy="442269"/>
          </a:xfrm>
          <a:prstGeom prst="rect">
            <a:avLst/>
          </a:prstGeom>
          <a:ln w="28575">
            <a:solidFill>
              <a:schemeClr val="accent2"/>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dirty="0">
                <a:solidFill>
                  <a:prstClr val="black"/>
                </a:solidFill>
              </a:rPr>
              <a:t>指導のポイント</a:t>
            </a:r>
          </a:p>
        </p:txBody>
      </p:sp>
      <p:sp>
        <p:nvSpPr>
          <p:cNvPr id="9" name="タイトル 1"/>
          <p:cNvSpPr txBox="1">
            <a:spLocks/>
          </p:cNvSpPr>
          <p:nvPr/>
        </p:nvSpPr>
        <p:spPr>
          <a:xfrm>
            <a:off x="155234" y="5621189"/>
            <a:ext cx="3307812" cy="442269"/>
          </a:xfrm>
          <a:prstGeom prst="rect">
            <a:avLst/>
          </a:prstGeom>
          <a:ln w="28575">
            <a:solidFill>
              <a:schemeClr val="accent2"/>
            </a:solidFill>
          </a:ln>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dirty="0">
                <a:solidFill>
                  <a:prstClr val="black"/>
                </a:solidFill>
              </a:rPr>
              <a:t>情報モラル指導カリキュラムとの対応</a:t>
            </a:r>
          </a:p>
        </p:txBody>
      </p:sp>
      <p:sp>
        <p:nvSpPr>
          <p:cNvPr id="10" name="テキスト ボックス 9"/>
          <p:cNvSpPr txBox="1"/>
          <p:nvPr/>
        </p:nvSpPr>
        <p:spPr>
          <a:xfrm>
            <a:off x="155234" y="4149690"/>
            <a:ext cx="8755299" cy="1754326"/>
          </a:xfrm>
          <a:prstGeom prst="rect">
            <a:avLst/>
          </a:prstGeom>
          <a:noFill/>
        </p:spPr>
        <p:txBody>
          <a:bodyPr wrap="square" rtlCol="0">
            <a:spAutoFit/>
          </a:bodyPr>
          <a:lstStyle/>
          <a:p>
            <a:r>
              <a:rPr lang="ja-JP" altLang="en-US" dirty="0">
                <a:solidFill>
                  <a:prstClr val="black"/>
                </a:solidFill>
              </a:rPr>
              <a:t>同じ小学生の制作した</a:t>
            </a:r>
            <a:r>
              <a:rPr lang="en-US" altLang="ja-JP" dirty="0">
                <a:solidFill>
                  <a:prstClr val="black"/>
                </a:solidFill>
              </a:rPr>
              <a:t>4</a:t>
            </a:r>
            <a:r>
              <a:rPr lang="ja-JP" altLang="en-US" dirty="0">
                <a:solidFill>
                  <a:prstClr val="black"/>
                </a:solidFill>
              </a:rPr>
              <a:t>コママンガから、自分自身の生活、家庭の状況を振り返る。マンガでは親が使い過ぎているが、みんなはどうか</a:t>
            </a:r>
            <a:r>
              <a:rPr lang="ja-JP" altLang="en-US" dirty="0" err="1">
                <a:solidFill>
                  <a:prstClr val="black"/>
                </a:solidFill>
              </a:rPr>
              <a:t>な</a:t>
            </a:r>
            <a:r>
              <a:rPr lang="ja-JP" altLang="en-US" dirty="0">
                <a:solidFill>
                  <a:prstClr val="black"/>
                </a:solidFill>
              </a:rPr>
              <a:t>？と確認をする。実は動画やゲームはいろいろな工夫があり、私たちはつい使い過ぎてしまう。振り回されていのか？を確認する。</a:t>
            </a:r>
            <a:endParaRPr lang="en-US" altLang="ja-JP" dirty="0">
              <a:solidFill>
                <a:prstClr val="black"/>
              </a:solidFill>
            </a:endParaRPr>
          </a:p>
          <a:p>
            <a:r>
              <a:rPr lang="ja-JP" altLang="en-US" dirty="0">
                <a:solidFill>
                  <a:prstClr val="black"/>
                </a:solidFill>
              </a:rPr>
              <a:t>時間だけでなく、ゲーム機やスマホを使う時には、危険なサイトや誘導するボタンなどもあるので、わからない時は大人と一緒に使うことを伝える。</a:t>
            </a:r>
            <a:endParaRPr lang="en-US" altLang="ja-JP" dirty="0">
              <a:solidFill>
                <a:prstClr val="black"/>
              </a:solidFill>
            </a:endParaRPr>
          </a:p>
          <a:p>
            <a:endParaRPr lang="en-US" altLang="ja-JP" dirty="0">
              <a:solidFill>
                <a:prstClr val="black"/>
              </a:solidFill>
            </a:endParaRPr>
          </a:p>
        </p:txBody>
      </p:sp>
      <p:sp>
        <p:nvSpPr>
          <p:cNvPr id="11" name="テキスト ボックス 10"/>
          <p:cNvSpPr txBox="1"/>
          <p:nvPr/>
        </p:nvSpPr>
        <p:spPr>
          <a:xfrm>
            <a:off x="1973203" y="6334614"/>
            <a:ext cx="8755299" cy="523220"/>
          </a:xfrm>
          <a:prstGeom prst="rect">
            <a:avLst/>
          </a:prstGeom>
          <a:noFill/>
        </p:spPr>
        <p:txBody>
          <a:bodyPr wrap="square" rtlCol="0">
            <a:spAutoFit/>
          </a:bodyPr>
          <a:lstStyle/>
          <a:p>
            <a:r>
              <a:rPr lang="en-US" altLang="ja-JP" sz="1400" dirty="0">
                <a:solidFill>
                  <a:prstClr val="black"/>
                </a:solidFill>
              </a:rPr>
              <a:t>A1-1 </a:t>
            </a:r>
            <a:r>
              <a:rPr lang="ja-JP" altLang="en-US" sz="1400" dirty="0">
                <a:solidFill>
                  <a:prstClr val="black"/>
                </a:solidFill>
              </a:rPr>
              <a:t>約束や決まりを守る</a:t>
            </a:r>
            <a:endParaRPr lang="en-US" altLang="ja-JP" sz="1400" dirty="0">
              <a:solidFill>
                <a:prstClr val="black"/>
              </a:solidFill>
            </a:endParaRPr>
          </a:p>
          <a:p>
            <a:r>
              <a:rPr lang="en-US" altLang="ja-JP" sz="1400" dirty="0">
                <a:solidFill>
                  <a:prstClr val="black"/>
                </a:solidFill>
              </a:rPr>
              <a:t>f1-2</a:t>
            </a:r>
            <a:r>
              <a:rPr lang="ja-JP" altLang="en-US" sz="1400" dirty="0">
                <a:solidFill>
                  <a:prstClr val="black"/>
                </a:solidFill>
              </a:rPr>
              <a:t>・</a:t>
            </a:r>
            <a:r>
              <a:rPr lang="en-US" altLang="ja-JP" sz="1400" dirty="0">
                <a:solidFill>
                  <a:prstClr val="black"/>
                </a:solidFill>
              </a:rPr>
              <a:t>f2-1</a:t>
            </a:r>
            <a:r>
              <a:rPr lang="ja-JP" altLang="en-US" sz="1400" dirty="0">
                <a:solidFill>
                  <a:prstClr val="black"/>
                </a:solidFill>
              </a:rPr>
              <a:t>　健康のために利用時間をまもる</a:t>
            </a:r>
            <a:endParaRPr lang="en-US" altLang="ja-JP" sz="1400" dirty="0">
              <a:solidFill>
                <a:prstClr val="black"/>
              </a:solidFill>
            </a:endParaRPr>
          </a:p>
        </p:txBody>
      </p:sp>
      <p:sp>
        <p:nvSpPr>
          <p:cNvPr id="12" name="テキスト ボックス 11"/>
          <p:cNvSpPr txBox="1"/>
          <p:nvPr/>
        </p:nvSpPr>
        <p:spPr>
          <a:xfrm>
            <a:off x="1973203" y="6014370"/>
            <a:ext cx="7694988" cy="369332"/>
          </a:xfrm>
          <a:prstGeom prst="rect">
            <a:avLst/>
          </a:prstGeom>
          <a:noFill/>
        </p:spPr>
        <p:txBody>
          <a:bodyPr wrap="square" rtlCol="0">
            <a:spAutoFit/>
          </a:bodyPr>
          <a:lstStyle/>
          <a:p>
            <a:r>
              <a:rPr lang="en-US" altLang="ja-JP" dirty="0">
                <a:solidFill>
                  <a:prstClr val="black"/>
                </a:solidFill>
              </a:rPr>
              <a:t>1.</a:t>
            </a:r>
            <a:r>
              <a:rPr lang="ja-JP" altLang="en-US" dirty="0">
                <a:solidFill>
                  <a:prstClr val="black"/>
                </a:solidFill>
              </a:rPr>
              <a:t>情報社会の倫理　３．安全への知恵　　</a:t>
            </a:r>
            <a:r>
              <a:rPr lang="ja-JP" altLang="en-US" sz="1100" dirty="0">
                <a:solidFill>
                  <a:prstClr val="black"/>
                </a:solidFill>
              </a:rPr>
              <a:t>講義要領：文科省情報モラル指導カリキュラム参照</a:t>
            </a:r>
            <a:endParaRPr lang="en-US" altLang="ja-JP" sz="1100" dirty="0">
              <a:solidFill>
                <a:prstClr val="black"/>
              </a:solidFill>
            </a:endParaRPr>
          </a:p>
        </p:txBody>
      </p:sp>
    </p:spTree>
    <p:extLst>
      <p:ext uri="{BB962C8B-B14F-4D97-AF65-F5344CB8AC3E}">
        <p14:creationId xmlns:p14="http://schemas.microsoft.com/office/powerpoint/2010/main" val="1963461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コンテンツ プレースホルダー 2"/>
          <p:cNvPicPr>
            <a:picLocks noGrp="1" noChangeAspect="1"/>
          </p:cNvPicPr>
          <p:nvPr>
            <p:ph sz="half" idx="1"/>
          </p:nvPr>
        </p:nvPicPr>
        <p:blipFill>
          <a:blip r:embed="rId3"/>
          <a:stretch>
            <a:fillRect/>
          </a:stretch>
        </p:blipFill>
        <p:spPr>
          <a:xfrm>
            <a:off x="1501467" y="1530050"/>
            <a:ext cx="6576127" cy="4621368"/>
          </a:xfrm>
          <a:prstGeom prst="rect">
            <a:avLst/>
          </a:prstGeom>
        </p:spPr>
      </p:pic>
      <p:sp>
        <p:nvSpPr>
          <p:cNvPr id="5" name="タイトル 4"/>
          <p:cNvSpPr>
            <a:spLocks noGrp="1"/>
          </p:cNvSpPr>
          <p:nvPr>
            <p:ph type="title"/>
          </p:nvPr>
        </p:nvSpPr>
        <p:spPr>
          <a:xfrm>
            <a:off x="1070923" y="532014"/>
            <a:ext cx="7958418" cy="697099"/>
          </a:xfrm>
        </p:spPr>
        <p:txBody>
          <a:bodyPr/>
          <a:lstStyle/>
          <a:p>
            <a:r>
              <a:rPr lang="ja-JP" altLang="en-US" dirty="0">
                <a:latin typeface="メイリオ" panose="020B0604030504040204" pitchFamily="50" charset="-128"/>
                <a:ea typeface="メイリオ" panose="020B0604030504040204" pitchFamily="50" charset="-128"/>
              </a:rPr>
              <a:t>つぎ</a:t>
            </a:r>
            <a:r>
              <a:rPr lang="ja-JP" altLang="en-US" dirty="0" smtClean="0">
                <a:latin typeface="メイリオ" panose="020B0604030504040204" pitchFamily="50" charset="-128"/>
                <a:ea typeface="メイリオ" panose="020B0604030504040204" pitchFamily="50" charset="-128"/>
              </a:rPr>
              <a:t>の やりとりを 見て</a:t>
            </a:r>
            <a:r>
              <a:rPr lang="ja-JP" altLang="en-US" dirty="0">
                <a:latin typeface="メイリオ" panose="020B0604030504040204" pitchFamily="50" charset="-128"/>
                <a:ea typeface="メイリオ" panose="020B0604030504040204" pitchFamily="50" charset="-128"/>
              </a:rPr>
              <a:t>みよう</a:t>
            </a:r>
            <a:endParaRPr kumimoji="1" lang="ja-JP" altLang="en-US"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4"/>
          <a:stretch>
            <a:fillRect/>
          </a:stretch>
        </p:blipFill>
        <p:spPr>
          <a:xfrm>
            <a:off x="7712491" y="5275194"/>
            <a:ext cx="1316850" cy="1444877"/>
          </a:xfrm>
          <a:prstGeom prst="rect">
            <a:avLst/>
          </a:prstGeom>
        </p:spPr>
      </p:pic>
    </p:spTree>
    <p:extLst>
      <p:ext uri="{BB962C8B-B14F-4D97-AF65-F5344CB8AC3E}">
        <p14:creationId xmlns:p14="http://schemas.microsoft.com/office/powerpoint/2010/main" val="3381270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sz="half" idx="1"/>
          </p:nvPr>
        </p:nvPicPr>
        <p:blipFill>
          <a:blip r:embed="rId3"/>
          <a:stretch>
            <a:fillRect/>
          </a:stretch>
        </p:blipFill>
        <p:spPr>
          <a:xfrm>
            <a:off x="1599507" y="1528999"/>
            <a:ext cx="6671657" cy="4729565"/>
          </a:xfrm>
          <a:prstGeom prst="rect">
            <a:avLst/>
          </a:prstGeom>
        </p:spPr>
      </p:pic>
      <p:sp>
        <p:nvSpPr>
          <p:cNvPr id="5" name="タイトル 4"/>
          <p:cNvSpPr>
            <a:spLocks noGrp="1"/>
          </p:cNvSpPr>
          <p:nvPr>
            <p:ph type="title"/>
          </p:nvPr>
        </p:nvSpPr>
        <p:spPr>
          <a:xfrm>
            <a:off x="1049105" y="450128"/>
            <a:ext cx="7958418" cy="697099"/>
          </a:xfrm>
        </p:spPr>
        <p:txBody>
          <a:bodyPr/>
          <a:lstStyle/>
          <a:p>
            <a:r>
              <a:rPr lang="ja-JP" altLang="en-US" dirty="0">
                <a:latin typeface="メイリオ" panose="020B0604030504040204" pitchFamily="50" charset="-128"/>
                <a:ea typeface="メイリオ" panose="020B0604030504040204" pitchFamily="50" charset="-128"/>
              </a:rPr>
              <a:t>つぎの やりとりを 見てみよう</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47947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1049105" y="491070"/>
            <a:ext cx="7958418" cy="697099"/>
          </a:xfrm>
        </p:spPr>
        <p:txBody>
          <a:bodyPr/>
          <a:lstStyle/>
          <a:p>
            <a:r>
              <a:rPr lang="ja-JP" altLang="en-US" dirty="0">
                <a:latin typeface="メイリオ" panose="020B0604030504040204" pitchFamily="50" charset="-128"/>
                <a:ea typeface="メイリオ" panose="020B0604030504040204" pitchFamily="50" charset="-128"/>
              </a:rPr>
              <a:t>つぎの やりとりを 見てみよう</a:t>
            </a:r>
            <a:endParaRPr kumimoji="1" lang="ja-JP" altLang="en-US"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3"/>
          <a:stretch>
            <a:fillRect/>
          </a:stretch>
        </p:blipFill>
        <p:spPr>
          <a:xfrm>
            <a:off x="1759160" y="1781003"/>
            <a:ext cx="6323375" cy="4387648"/>
          </a:xfrm>
          <a:prstGeom prst="rect">
            <a:avLst/>
          </a:prstGeom>
        </p:spPr>
      </p:pic>
    </p:spTree>
    <p:extLst>
      <p:ext uri="{BB962C8B-B14F-4D97-AF65-F5344CB8AC3E}">
        <p14:creationId xmlns:p14="http://schemas.microsoft.com/office/powerpoint/2010/main" val="636204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1185582" y="544014"/>
            <a:ext cx="7958418" cy="697099"/>
          </a:xfrm>
        </p:spPr>
        <p:txBody>
          <a:bodyPr/>
          <a:lstStyle/>
          <a:p>
            <a:r>
              <a:rPr lang="ja-JP" altLang="en-US" dirty="0">
                <a:latin typeface="メイリオ" panose="020B0604030504040204" pitchFamily="50" charset="-128"/>
                <a:ea typeface="メイリオ" panose="020B0604030504040204" pitchFamily="50" charset="-128"/>
              </a:rPr>
              <a:t>つぎの やりとりを 見てみよう</a:t>
            </a:r>
            <a:endParaRPr kumimoji="1" lang="ja-JP" altLang="en-US"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3"/>
          <a:stretch>
            <a:fillRect/>
          </a:stretch>
        </p:blipFill>
        <p:spPr>
          <a:xfrm>
            <a:off x="1854756" y="1887444"/>
            <a:ext cx="6254309" cy="4366216"/>
          </a:xfrm>
          <a:prstGeom prst="rect">
            <a:avLst/>
          </a:prstGeom>
        </p:spPr>
      </p:pic>
      <p:sp>
        <p:nvSpPr>
          <p:cNvPr id="7" name="テキスト ボックス 6"/>
          <p:cNvSpPr txBox="1"/>
          <p:nvPr/>
        </p:nvSpPr>
        <p:spPr>
          <a:xfrm>
            <a:off x="1881522" y="1241113"/>
            <a:ext cx="7024554" cy="646331"/>
          </a:xfrm>
          <a:prstGeom prst="rect">
            <a:avLst/>
          </a:prstGeom>
          <a:noFill/>
        </p:spPr>
        <p:txBody>
          <a:bodyPr wrap="square" rtlCol="0">
            <a:spAutoFit/>
          </a:bodyPr>
          <a:lstStyle/>
          <a:p>
            <a:r>
              <a:rPr lang="ja-JP" altLang="en-US" dirty="0">
                <a:solidFill>
                  <a:prstClr val="black"/>
                </a:solidFill>
                <a:latin typeface="メイリオ" panose="020B0604030504040204" pitchFamily="50" charset="-128"/>
                <a:ea typeface="メイリオ" panose="020B0604030504040204" pitchFamily="50" charset="-128"/>
              </a:rPr>
              <a:t>第</a:t>
            </a:r>
            <a:r>
              <a:rPr lang="en-US" altLang="ja-JP" dirty="0">
                <a:solidFill>
                  <a:prstClr val="black"/>
                </a:solidFill>
                <a:latin typeface="メイリオ" panose="020B0604030504040204" pitchFamily="50" charset="-128"/>
                <a:ea typeface="メイリオ" panose="020B0604030504040204" pitchFamily="50" charset="-128"/>
              </a:rPr>
              <a:t>14</a:t>
            </a:r>
            <a:r>
              <a:rPr lang="ja-JP" altLang="en-US" dirty="0">
                <a:solidFill>
                  <a:prstClr val="black"/>
                </a:solidFill>
                <a:latin typeface="メイリオ" panose="020B0604030504040204" pitchFamily="50" charset="-128"/>
                <a:ea typeface="メイリオ" panose="020B0604030504040204" pitchFamily="50" charset="-128"/>
              </a:rPr>
              <a:t>回</a:t>
            </a:r>
            <a:r>
              <a:rPr lang="en-US" altLang="ja-JP" dirty="0">
                <a:solidFill>
                  <a:prstClr val="black"/>
                </a:solidFill>
                <a:latin typeface="メイリオ" panose="020B0604030504040204" pitchFamily="50" charset="-128"/>
                <a:ea typeface="メイリオ" panose="020B0604030504040204" pitchFamily="50" charset="-128"/>
              </a:rPr>
              <a:t>IPA</a:t>
            </a:r>
            <a:r>
              <a:rPr lang="ja-JP" altLang="en-US" dirty="0">
                <a:solidFill>
                  <a:prstClr val="black"/>
                </a:solidFill>
                <a:latin typeface="メイリオ" panose="020B0604030504040204" pitchFamily="50" charset="-128"/>
                <a:ea typeface="メイリオ" panose="020B0604030504040204" pitchFamily="50" charset="-128"/>
              </a:rPr>
              <a:t>「ひろげよう情報モラル・セキュリティコンクール」</a:t>
            </a:r>
            <a:endParaRPr lang="en-US" altLang="ja-JP" dirty="0">
              <a:solidFill>
                <a:prstClr val="black"/>
              </a:solidFill>
              <a:latin typeface="メイリオ" panose="020B0604030504040204" pitchFamily="50" charset="-128"/>
              <a:ea typeface="メイリオ" panose="020B0604030504040204" pitchFamily="50" charset="-128"/>
            </a:endParaRPr>
          </a:p>
          <a:p>
            <a:r>
              <a:rPr lang="en-US" altLang="ja-JP" dirty="0">
                <a:solidFill>
                  <a:prstClr val="black"/>
                </a:solidFill>
                <a:latin typeface="メイリオ" panose="020B0604030504040204" pitchFamily="50" charset="-128"/>
                <a:ea typeface="メイリオ" panose="020B0604030504040204" pitchFamily="50" charset="-128"/>
              </a:rPr>
              <a:t>2018</a:t>
            </a:r>
            <a:r>
              <a:rPr lang="ja-JP" altLang="en-US" dirty="0">
                <a:solidFill>
                  <a:prstClr val="black"/>
                </a:solidFill>
                <a:latin typeface="メイリオ" panose="020B0604030504040204" pitchFamily="50" charset="-128"/>
                <a:ea typeface="メイリオ" panose="020B0604030504040204" pitchFamily="50" charset="-128"/>
              </a:rPr>
              <a:t>年度４コママンガ部門　優秀賞</a:t>
            </a:r>
          </a:p>
        </p:txBody>
      </p:sp>
      <p:sp>
        <p:nvSpPr>
          <p:cNvPr id="8" name="テキスト ボックス 7"/>
          <p:cNvSpPr txBox="1"/>
          <p:nvPr/>
        </p:nvSpPr>
        <p:spPr>
          <a:xfrm>
            <a:off x="2641069" y="6389753"/>
            <a:ext cx="6557473" cy="369332"/>
          </a:xfrm>
          <a:prstGeom prst="rect">
            <a:avLst/>
          </a:prstGeom>
          <a:noFill/>
        </p:spPr>
        <p:txBody>
          <a:bodyPr wrap="square" rtlCol="0">
            <a:spAutoFit/>
          </a:bodyPr>
          <a:lstStyle/>
          <a:p>
            <a:r>
              <a:rPr lang="ja-JP" altLang="en-US" dirty="0">
                <a:solidFill>
                  <a:prstClr val="black"/>
                </a:solidFill>
                <a:latin typeface="メイリオ" panose="020B0604030504040204" pitchFamily="50" charset="-128"/>
                <a:ea typeface="メイリオ" panose="020B0604030504040204" pitchFamily="50" charset="-128"/>
              </a:rPr>
              <a:t>秋田県　秋田市立仲通小学校　</a:t>
            </a:r>
            <a:r>
              <a:rPr lang="en-US" altLang="ja-JP" dirty="0">
                <a:solidFill>
                  <a:prstClr val="black"/>
                </a:solidFill>
                <a:latin typeface="メイリオ" panose="020B0604030504040204" pitchFamily="50" charset="-128"/>
                <a:ea typeface="メイリオ" panose="020B0604030504040204" pitchFamily="50" charset="-128"/>
              </a:rPr>
              <a:t>3</a:t>
            </a:r>
            <a:r>
              <a:rPr lang="ja-JP" altLang="en-US" dirty="0">
                <a:solidFill>
                  <a:prstClr val="black"/>
                </a:solidFill>
                <a:latin typeface="メイリオ" panose="020B0604030504040204" pitchFamily="50" charset="-128"/>
                <a:ea typeface="メイリオ" panose="020B0604030504040204" pitchFamily="50" charset="-128"/>
              </a:rPr>
              <a:t>年（当時）　安達　岳美さん</a:t>
            </a:r>
          </a:p>
        </p:txBody>
      </p:sp>
    </p:spTree>
    <p:extLst>
      <p:ext uri="{BB962C8B-B14F-4D97-AF65-F5344CB8AC3E}">
        <p14:creationId xmlns:p14="http://schemas.microsoft.com/office/powerpoint/2010/main" val="2437494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677121" y="3715789"/>
            <a:ext cx="7958418" cy="697099"/>
          </a:xfrm>
        </p:spPr>
        <p:txBody>
          <a:bodyPr/>
          <a:lstStyle/>
          <a:p>
            <a:r>
              <a:rPr lang="ja-JP" altLang="en-US" sz="6000" dirty="0">
                <a:latin typeface="メイリオ" panose="020B0604030504040204" pitchFamily="50" charset="-128"/>
                <a:ea typeface="メイリオ" panose="020B0604030504040204" pitchFamily="50" charset="-128"/>
              </a:rPr>
              <a:t>つかいすぎてしまった</a:t>
            </a:r>
            <a:r>
              <a:rPr lang="en-US" altLang="ja-JP" sz="6000" dirty="0">
                <a:latin typeface="メイリオ" panose="020B0604030504040204" pitchFamily="50" charset="-128"/>
                <a:ea typeface="メイリオ" panose="020B0604030504040204" pitchFamily="50" charset="-128"/>
              </a:rPr>
              <a:t/>
            </a:r>
            <a:br>
              <a:rPr lang="en-US" altLang="ja-JP" sz="6000" dirty="0">
                <a:latin typeface="メイリオ" panose="020B0604030504040204" pitchFamily="50" charset="-128"/>
                <a:ea typeface="メイリオ" panose="020B0604030504040204" pitchFamily="50" charset="-128"/>
              </a:rPr>
            </a:br>
            <a:r>
              <a:rPr lang="ja-JP" altLang="en-US" sz="6000" dirty="0">
                <a:latin typeface="メイリオ" panose="020B0604030504040204" pitchFamily="50" charset="-128"/>
                <a:ea typeface="メイリオ" panose="020B0604030504040204" pitchFamily="50" charset="-128"/>
              </a:rPr>
              <a:t>ことはあるかな？？</a:t>
            </a:r>
            <a:endParaRPr kumimoji="1" lang="ja-JP" altLang="en-US" sz="6000" dirty="0">
              <a:latin typeface="メイリオ" panose="020B0604030504040204" pitchFamily="50" charset="-128"/>
              <a:ea typeface="メイリオ" panose="020B0604030504040204" pitchFamily="50" charset="-128"/>
            </a:endParaRPr>
          </a:p>
        </p:txBody>
      </p:sp>
      <p:sp>
        <p:nvSpPr>
          <p:cNvPr id="4" name="タイトル 4"/>
          <p:cNvSpPr txBox="1">
            <a:spLocks/>
          </p:cNvSpPr>
          <p:nvPr/>
        </p:nvSpPr>
        <p:spPr>
          <a:xfrm>
            <a:off x="1185582" y="532014"/>
            <a:ext cx="7958418" cy="6970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b="1" kern="1200">
                <a:solidFill>
                  <a:schemeClr val="tx1"/>
                </a:solidFill>
                <a:latin typeface="+mj-ea"/>
                <a:ea typeface="+mj-ea"/>
                <a:cs typeface="+mj-cs"/>
              </a:defRPr>
            </a:lvl1pPr>
          </a:lstStyle>
          <a:p>
            <a:r>
              <a:rPr lang="ja-JP" altLang="en-US" dirty="0">
                <a:latin typeface="メイリオ" panose="020B0604030504040204" pitchFamily="50" charset="-128"/>
                <a:ea typeface="メイリオ" panose="020B0604030504040204" pitchFamily="50" charset="-128"/>
              </a:rPr>
              <a:t>かんがえてみよう</a:t>
            </a:r>
          </a:p>
        </p:txBody>
      </p:sp>
    </p:spTree>
    <p:extLst>
      <p:ext uri="{BB962C8B-B14F-4D97-AF65-F5344CB8AC3E}">
        <p14:creationId xmlns:p14="http://schemas.microsoft.com/office/powerpoint/2010/main" val="1355673801"/>
      </p:ext>
    </p:extLst>
  </p:cSld>
  <p:clrMapOvr>
    <a:masterClrMapping/>
  </p:clrMapOvr>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2133</Words>
  <Application>Microsoft Office PowerPoint</Application>
  <PresentationFormat>画面に合わせる (4:3)</PresentationFormat>
  <Paragraphs>342</Paragraphs>
  <Slides>24</Slides>
  <Notes>23</Notes>
  <HiddenSlides>1</HiddenSlides>
  <MMClips>0</MMClips>
  <ScaleCrop>false</ScaleCrop>
  <HeadingPairs>
    <vt:vector size="4" baseType="variant">
      <vt:variant>
        <vt:lpstr>テーマ</vt:lpstr>
      </vt:variant>
      <vt:variant>
        <vt:i4>2</vt:i4>
      </vt:variant>
      <vt:variant>
        <vt:lpstr>スライド タイトル</vt:lpstr>
      </vt:variant>
      <vt:variant>
        <vt:i4>24</vt:i4>
      </vt:variant>
    </vt:vector>
  </HeadingPairs>
  <TitlesOfParts>
    <vt:vector size="26" baseType="lpstr">
      <vt:lpstr>1_Office テーマ</vt:lpstr>
      <vt:lpstr>2_Office テーマ</vt:lpstr>
      <vt:lpstr>PowerPoint プレゼンテーション</vt:lpstr>
      <vt:lpstr>PowerPoint プレゼンテーション</vt:lpstr>
      <vt:lpstr>ペアレンタル コントロール</vt:lpstr>
      <vt:lpstr>本教材の使用方法　ペアレンタルコントロール_小学校1年生～3年生</vt:lpstr>
      <vt:lpstr>つぎの やりとりを 見てみよう</vt:lpstr>
      <vt:lpstr>つぎの やりとりを 見てみよう</vt:lpstr>
      <vt:lpstr>つぎの やりとりを 見てみよう</vt:lpstr>
      <vt:lpstr>つぎの やりとりを 見てみよう</vt:lpstr>
      <vt:lpstr>つかいすぎてしまった ことはあるかな？？</vt:lpstr>
      <vt:lpstr>PowerPoint プレゼンテーション</vt:lpstr>
      <vt:lpstr>PowerPoint プレゼンテーション</vt:lpstr>
      <vt:lpstr>もっと つかいたくなる くふうが たくさんある。</vt:lpstr>
      <vt:lpstr>ずっと つかっていても 大じょうぶ？？</vt:lpstr>
      <vt:lpstr>PowerPoint プレゼンテーション</vt:lpstr>
      <vt:lpstr>PowerPoint プレゼンテーション</vt:lpstr>
      <vt:lpstr>ついつい、 つかいすぎて しまうから…</vt:lpstr>
      <vt:lpstr>じかんを 大せつにしよう</vt:lpstr>
      <vt:lpstr>たしかめよう</vt:lpstr>
      <vt:lpstr>PowerPoint プレゼンテーション</vt:lpstr>
      <vt:lpstr>PowerPoint プレゼンテーション</vt:lpstr>
      <vt:lpstr>PowerPoint プレゼンテーション</vt:lpstr>
      <vt:lpstr>まとめ</vt:lpstr>
      <vt:lpstr>まとめ</vt:lpstr>
      <vt:lpstr>まとめ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2019-09-18T06:01:20Z</dcterms:created>
  <dcterms:modified xsi:type="dcterms:W3CDTF">2019-09-20T02:34:24Z</dcterms:modified>
</cp:coreProperties>
</file>