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1" r:id="rId1"/>
    <p:sldMasterId id="2147483954" r:id="rId2"/>
  </p:sldMasterIdLst>
  <p:notesMasterIdLst>
    <p:notesMasterId r:id="rId23"/>
  </p:notesMasterIdLst>
  <p:handoutMasterIdLst>
    <p:handoutMasterId r:id="rId24"/>
  </p:handoutMasterIdLst>
  <p:sldIdLst>
    <p:sldId id="761" r:id="rId3"/>
    <p:sldId id="767" r:id="rId4"/>
    <p:sldId id="747" r:id="rId5"/>
    <p:sldId id="763" r:id="rId6"/>
    <p:sldId id="714" r:id="rId7"/>
    <p:sldId id="748" r:id="rId8"/>
    <p:sldId id="764" r:id="rId9"/>
    <p:sldId id="742" r:id="rId10"/>
    <p:sldId id="743" r:id="rId11"/>
    <p:sldId id="758" r:id="rId12"/>
    <p:sldId id="768" r:id="rId13"/>
    <p:sldId id="769" r:id="rId14"/>
    <p:sldId id="752" r:id="rId15"/>
    <p:sldId id="770" r:id="rId16"/>
    <p:sldId id="754" r:id="rId17"/>
    <p:sldId id="746" r:id="rId18"/>
    <p:sldId id="757" r:id="rId19"/>
    <p:sldId id="759" r:id="rId20"/>
    <p:sldId id="760" r:id="rId21"/>
    <p:sldId id="755" r:id="rId22"/>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AF"/>
    <a:srgbClr val="4F81BD"/>
    <a:srgbClr val="D62475"/>
    <a:srgbClr val="FF99CC"/>
    <a:srgbClr val="F6281E"/>
    <a:srgbClr val="FFFFCC"/>
    <a:srgbClr val="F60052"/>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62284" autoAdjust="0"/>
  </p:normalViewPr>
  <p:slideViewPr>
    <p:cSldViewPr snapToGrid="0">
      <p:cViewPr varScale="1">
        <p:scale>
          <a:sx n="70" d="100"/>
          <a:sy n="70" d="100"/>
        </p:scale>
        <p:origin x="-282"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26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tVZSuGkmnGQ&amp;list=PLF9FCB56776EBCABB&amp;index=1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p>
          <a:p>
            <a:r>
              <a:rPr kumimoji="1" lang="ja-JP" altLang="en-US" dirty="0"/>
              <a:t>スライド教材のノートには以下の内容が記載されております。</a:t>
            </a:r>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ja-JP" altLang="en-US" dirty="0"/>
          </a:p>
        </p:txBody>
      </p:sp>
    </p:spTree>
    <p:extLst>
      <p:ext uri="{BB962C8B-B14F-4D97-AF65-F5344CB8AC3E}">
        <p14:creationId xmlns:p14="http://schemas.microsoft.com/office/powerpoint/2010/main" val="83583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導入時のポイント</a:t>
            </a:r>
            <a:r>
              <a:rPr kumimoji="1" lang="en-US" altLang="ja-JP" dirty="0" smtClean="0"/>
              <a:t>】</a:t>
            </a:r>
          </a:p>
          <a:p>
            <a:r>
              <a:rPr kumimoji="1" lang="ja-JP" altLang="en-US" dirty="0" smtClean="0"/>
              <a:t>トークアプリは相手のスマートフォンなどに直接メッセージが届いているわけはないことを理解してもらう。</a:t>
            </a:r>
            <a:endParaRPr kumimoji="1" lang="en-US" altLang="ja-JP" dirty="0" smtClean="0"/>
          </a:p>
          <a:p>
            <a:endParaRPr kumimoji="1" lang="en-US" altLang="ja-JP"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トークアプリを使っているとその裏側ではどんなことが起きているか、図で説明しましょう。</a:t>
            </a:r>
            <a:endParaRPr kumimoji="1" lang="en-US" altLang="ja-JP" dirty="0" smtClean="0"/>
          </a:p>
          <a:p>
            <a:r>
              <a:rPr kumimoji="1" lang="ja-JP" altLang="en-US" dirty="0" smtClean="0"/>
              <a:t>トークアプリで</a:t>
            </a:r>
            <a:r>
              <a:rPr kumimoji="1" lang="en-US" altLang="ja-JP" dirty="0" smtClean="0"/>
              <a:t>4</a:t>
            </a:r>
            <a:r>
              <a:rPr kumimoji="1" lang="ja-JP" altLang="en-US" dirty="0" smtClean="0"/>
              <a:t>人の友達がメッセージのやり取りしています。</a:t>
            </a:r>
            <a:endParaRPr kumimoji="1" lang="en-US" altLang="ja-JP" dirty="0" smtClean="0"/>
          </a:p>
          <a:p>
            <a:r>
              <a:rPr kumimoji="1" lang="ja-JP" altLang="en-US" dirty="0" smtClean="0"/>
              <a:t>メッセージは友達のスマートフォンに直接届いているわけではありません。</a:t>
            </a:r>
            <a:endParaRPr kumimoji="1" lang="en-US" altLang="ja-JP" dirty="0" smtClean="0"/>
          </a:p>
          <a:p>
            <a:endParaRPr kumimoji="1" lang="en-US" altLang="ja-JP" dirty="0" smtClean="0"/>
          </a:p>
          <a:p>
            <a:r>
              <a:rPr kumimoji="1" lang="en-US" altLang="ja-JP" dirty="0" smtClean="0"/>
              <a:t>【</a:t>
            </a:r>
            <a:r>
              <a:rPr kumimoji="1" lang="ja-JP" altLang="en-US" dirty="0" smtClean="0"/>
              <a:t>進行のポイント</a:t>
            </a:r>
            <a:r>
              <a:rPr kumimoji="1" lang="en-US" altLang="ja-JP" dirty="0" smtClean="0"/>
              <a:t>】</a:t>
            </a:r>
            <a:br>
              <a:rPr kumimoji="1" lang="en-US" altLang="ja-JP" dirty="0" smtClean="0"/>
            </a:br>
            <a:r>
              <a:rPr kumimoji="1" lang="ja-JP" altLang="en-US" dirty="0" smtClean="0"/>
              <a:t>トークアプリはサーバを通じてやり取りされ、内容がサーバに保存されていることを伝える。</a:t>
            </a:r>
            <a:endParaRPr kumimoji="1" lang="en-US" altLang="ja-JP" dirty="0" smtClean="0"/>
          </a:p>
          <a:p>
            <a:endParaRPr kumimoji="1" lang="en-US" altLang="ja-JP"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真ん中にあるサーバというインターネットにつながったコンピューターにメッセージが記録保存され、そのサーバを通じてやり取りをしているのです。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例えば「おはよう！」とメッセージを送ると＜クリック＞、そのメッセージはサーバに保存されます。＜クリック＞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友達は、そのサーバに保存されたメッセージを見ている、ということになります。</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72746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br>
              <a:rPr kumimoji="1" lang="en-US" altLang="ja-JP" dirty="0"/>
            </a:br>
            <a:r>
              <a:rPr kumimoji="1" lang="ja-JP" altLang="en-US" dirty="0"/>
              <a:t>個別トークも同じくインターネットに投稿していることを伝える。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先ほどは</a:t>
            </a:r>
            <a:r>
              <a:rPr kumimoji="1" lang="en-US" altLang="ja-JP" dirty="0"/>
              <a:t>4</a:t>
            </a:r>
            <a:r>
              <a:rPr kumimoji="1" lang="ja-JP" altLang="en-US" dirty="0"/>
              <a:t>人の友達、グループでのやり取りでしたが、</a:t>
            </a:r>
            <a:r>
              <a:rPr kumimoji="1" lang="en-US" altLang="ja-JP" dirty="0"/>
              <a:t>1</a:t>
            </a:r>
            <a:r>
              <a:rPr kumimoji="1" lang="ja-JP" altLang="en-US" dirty="0"/>
              <a:t>対</a:t>
            </a:r>
            <a:r>
              <a:rPr kumimoji="1" lang="en-US" altLang="ja-JP" dirty="0"/>
              <a:t>1</a:t>
            </a:r>
            <a:r>
              <a:rPr kumimoji="1" lang="ja-JP" altLang="en-US" dirty="0"/>
              <a:t>の個別トークも同じです</a:t>
            </a:r>
            <a:r>
              <a:rPr kumimoji="1" lang="ja-JP" altLang="en-US" dirty="0" smtClean="0"/>
              <a:t>。＜クリック＞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送ったメッセージはサーバに保存され＜クリック＞＜クリック＞、相手に届いているのです。＜クリック＞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同じくサーバを通じてやり取りしているので、インターネットに投稿していることになります。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Tree>
    <p:extLst>
      <p:ext uri="{BB962C8B-B14F-4D97-AF65-F5344CB8AC3E}">
        <p14:creationId xmlns:p14="http://schemas.microsoft.com/office/powerpoint/2010/main" val="108521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トークアプリをはじめ、</a:t>
            </a:r>
            <a:r>
              <a:rPr kumimoji="1" lang="en-US" altLang="ja-JP" dirty="0"/>
              <a:t>SNS</a:t>
            </a:r>
            <a:r>
              <a:rPr kumimoji="1" lang="ja-JP" altLang="en-US" dirty="0"/>
              <a:t>に投稿されたものは簡単にコピーできでしまうことを説明する。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例えばインターネットに投稿されたある写真を見て、「面白いな。他の人にも見せたいな。」と思ったとします。</a:t>
            </a:r>
            <a:endParaRPr kumimoji="1" lang="en-US" altLang="ja-JP" dirty="0"/>
          </a:p>
          <a:p>
            <a:r>
              <a:rPr kumimoji="1" lang="ja-JP" altLang="en-US" dirty="0"/>
              <a:t>写真や動画などは自分のスマートフォンなどに簡単にコピーすることができています。</a:t>
            </a:r>
            <a:endParaRPr kumimoji="1" lang="en-US" altLang="ja-JP" dirty="0"/>
          </a:p>
          <a:p>
            <a:endParaRPr kumimoji="1" lang="en-US" altLang="ja-JP" dirty="0"/>
          </a:p>
          <a:p>
            <a:r>
              <a:rPr kumimoji="1" lang="en-US" altLang="ja-JP" dirty="0"/>
              <a:t>【</a:t>
            </a:r>
            <a:r>
              <a:rPr kumimoji="1" lang="ja-JP" altLang="en-US" dirty="0"/>
              <a:t>進行ののポイント</a:t>
            </a:r>
            <a:r>
              <a:rPr kumimoji="1" lang="en-US" altLang="ja-JP" dirty="0"/>
              <a:t>】</a:t>
            </a:r>
          </a:p>
          <a:p>
            <a:r>
              <a:rPr kumimoji="1" lang="ja-JP" altLang="en-US" dirty="0"/>
              <a:t>コピーしたものは誰かに送ったり、インターネットに投稿することができることを伝える。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コピーしたものは誰かに送ったり、ネットに投稿することも可能です。</a:t>
            </a:r>
            <a:endParaRPr kumimoji="1" lang="en-US" altLang="ja-JP" dirty="0"/>
          </a:p>
          <a:p>
            <a:endParaRPr kumimoji="1" lang="ja-JP" altLang="en-US" dirty="0"/>
          </a:p>
        </p:txBody>
      </p:sp>
    </p:spTree>
    <p:extLst>
      <p:ext uri="{BB962C8B-B14F-4D97-AF65-F5344CB8AC3E}">
        <p14:creationId xmlns:p14="http://schemas.microsoft.com/office/powerpoint/2010/main" val="59034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コピーしたものを誰かに送ったり、ネットへの</a:t>
            </a:r>
            <a:r>
              <a:rPr kumimoji="1" lang="ja-JP" altLang="en-US" dirty="0" smtClean="0"/>
              <a:t>投稿が何度</a:t>
            </a:r>
            <a:r>
              <a:rPr kumimoji="1" lang="ja-JP" altLang="en-US" dirty="0"/>
              <a:t>も繰り返されると</a:t>
            </a:r>
            <a:r>
              <a:rPr kumimoji="1" lang="ja-JP" altLang="en-US" dirty="0" smtClean="0"/>
              <a:t>、</a:t>
            </a:r>
            <a:endParaRPr kumimoji="1" lang="en-US" altLang="ja-JP" dirty="0" smtClean="0"/>
          </a:p>
          <a:p>
            <a:r>
              <a:rPr kumimoji="1" lang="ja-JP" altLang="en-US" dirty="0" smtClean="0"/>
              <a:t>拡散してネットのどこかにずっと残される</a:t>
            </a:r>
            <a:r>
              <a:rPr kumimoji="1" lang="ja-JP" altLang="en-US" dirty="0"/>
              <a:t>可能性があることを知ってもらう。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ネットで見つけた面白い写真</a:t>
            </a:r>
            <a:r>
              <a:rPr kumimoji="1" lang="ja-JP" altLang="en-US" dirty="0" smtClean="0"/>
              <a:t>を＜クリック＞、グループトーク</a:t>
            </a:r>
            <a:r>
              <a:rPr kumimoji="1" lang="ja-JP" altLang="en-US" dirty="0"/>
              <a:t>に送ったとします</a:t>
            </a:r>
            <a:r>
              <a:rPr kumimoji="1" lang="ja-JP" altLang="en-US" dirty="0" smtClean="0"/>
              <a:t>。＜クリック＞</a:t>
            </a:r>
            <a:r>
              <a:rPr kumimoji="1" lang="en-US" altLang="ja-JP" dirty="0"/>
              <a:t/>
            </a:r>
            <a:br>
              <a:rPr kumimoji="1" lang="en-US" altLang="ja-JP" dirty="0"/>
            </a:br>
            <a:r>
              <a:rPr kumimoji="1" lang="ja-JP" altLang="en-US" dirty="0"/>
              <a:t>そのうちの誰かが、またその写真をコピーし、同じことを繰り返せばどうなるでしょうか。</a:t>
            </a:r>
            <a:endParaRPr kumimoji="1" lang="en-US" altLang="ja-JP" dirty="0"/>
          </a:p>
          <a:p>
            <a:r>
              <a:rPr kumimoji="1" lang="ja-JP" altLang="en-US" dirty="0"/>
              <a:t>拡散し</a:t>
            </a:r>
            <a:r>
              <a:rPr kumimoji="1" lang="en-US" altLang="ja-JP" dirty="0"/>
              <a:t>(</a:t>
            </a:r>
            <a:r>
              <a:rPr kumimoji="1" lang="ja-JP" altLang="en-US" dirty="0"/>
              <a:t>広がって</a:t>
            </a:r>
            <a:r>
              <a:rPr kumimoji="1" lang="en-US" altLang="ja-JP" dirty="0"/>
              <a:t>)</a:t>
            </a:r>
            <a:r>
              <a:rPr kumimoji="1" lang="ja-JP" altLang="en-US" dirty="0" err="1"/>
              <a:t>、</a:t>
            </a:r>
            <a:r>
              <a:rPr kumimoji="1" lang="ja-JP" altLang="en-US" dirty="0" smtClean="0"/>
              <a:t>ネット上のどこかにずっと残り続ける</a:t>
            </a:r>
            <a:r>
              <a:rPr kumimoji="1" lang="ja-JP" altLang="en-US" dirty="0"/>
              <a:t>可能性があります。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72746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デジタルタトゥーという言葉を知っているか、問いかけ。</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デジタルタトゥーという言葉を聞いたことがあるでしょうか？</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75157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デジタルタトゥーの説明。</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デジタルタトゥーとは、</a:t>
            </a:r>
            <a:r>
              <a:rPr kumimoji="1" lang="en-US" altLang="ja-JP" dirty="0"/>
              <a:t>WEB</a:t>
            </a:r>
            <a:r>
              <a:rPr kumimoji="1" lang="ja-JP" altLang="en-US" dirty="0"/>
              <a:t>上にデータが残り続け、なかなか消すことができないことを表した言葉です。</a:t>
            </a:r>
            <a:endParaRPr kumimoji="1" lang="en-US" altLang="ja-JP" dirty="0"/>
          </a:p>
          <a:p>
            <a:endParaRPr kumimoji="1" lang="en-US" altLang="ja-JP" dirty="0"/>
          </a:p>
          <a:p>
            <a:r>
              <a:rPr kumimoji="1" lang="ja-JP" altLang="en-US" dirty="0"/>
              <a:t>画像引用先</a:t>
            </a:r>
            <a:r>
              <a:rPr kumimoji="1" lang="en-US" altLang="ja-JP"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あなたの書き込みは世界中から見られてる　－適切な</a:t>
            </a:r>
            <a:r>
              <a:rPr kumimoji="1" lang="en-US" altLang="ja-JP" sz="1200" b="0" i="0" kern="1200" dirty="0">
                <a:solidFill>
                  <a:schemeClr val="tx1"/>
                </a:solidFill>
                <a:effectLst/>
                <a:latin typeface="+mn-lt"/>
                <a:ea typeface="+mn-ea"/>
                <a:cs typeface="+mn-cs"/>
              </a:rPr>
              <a:t>SNS</a:t>
            </a:r>
            <a:r>
              <a:rPr kumimoji="1" lang="ja-JP" altLang="en-US" sz="1200" b="0" i="0" kern="1200" dirty="0">
                <a:solidFill>
                  <a:schemeClr val="tx1"/>
                </a:solidFill>
                <a:effectLst/>
                <a:latin typeface="+mn-lt"/>
                <a:ea typeface="+mn-ea"/>
                <a:cs typeface="+mn-cs"/>
              </a:rPr>
              <a:t>利用の心得－</a:t>
            </a:r>
          </a:p>
          <a:p>
            <a:r>
              <a:rPr lang="en-US" altLang="ja-JP" dirty="0">
                <a:hlinkClick r:id="rId3"/>
              </a:rPr>
              <a:t>https://www.youtube.com/watch?v=tVZSuGkmnGQ&amp;list=PLF9FCB56776EBCABB&amp;index=16</a:t>
            </a:r>
            <a:endParaRPr lang="en-US" altLang="ja-JP" dirty="0"/>
          </a:p>
          <a:p>
            <a:r>
              <a:rPr kumimoji="1" lang="en-US" altLang="ja-JP" dirty="0"/>
              <a:t>3:04</a:t>
            </a:r>
            <a:r>
              <a:rPr kumimoji="1" lang="ja-JP" altLang="en-US" dirty="0"/>
              <a:t>のスクリーンショット</a:t>
            </a:r>
          </a:p>
        </p:txBody>
      </p:sp>
    </p:spTree>
    <p:extLst>
      <p:ext uri="{BB962C8B-B14F-4D97-AF65-F5344CB8AC3E}">
        <p14:creationId xmlns:p14="http://schemas.microsoft.com/office/powerpoint/2010/main" val="422804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拡散のイメージを図で認識してもらう。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たった一回インターネットに投稿しただけでも、場合によってはコピーされ拡散してしまうことがあります。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28314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不適切な行為の問題投稿をした際、起こりうることを伝える。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2019</a:t>
            </a:r>
            <a:r>
              <a:rPr kumimoji="1" lang="ja-JP" altLang="en-US" dirty="0"/>
              <a:t>年の</a:t>
            </a:r>
            <a:r>
              <a:rPr kumimoji="1" lang="en-US" altLang="ja-JP" dirty="0"/>
              <a:t>2</a:t>
            </a:r>
            <a:r>
              <a:rPr kumimoji="1" lang="ja-JP" altLang="en-US" dirty="0"/>
              <a:t>月、</a:t>
            </a:r>
            <a:r>
              <a:rPr kumimoji="1" lang="en-US" altLang="ja-JP" dirty="0"/>
              <a:t>3</a:t>
            </a:r>
            <a:r>
              <a:rPr kumimoji="1" lang="ja-JP" altLang="en-US" dirty="0"/>
              <a:t>月ころニュースでも取り上げられたアルバイト店員による問題行動は覚えているでしょうか？</a:t>
            </a:r>
            <a:endParaRPr kumimoji="1" lang="en-US" altLang="ja-JP" dirty="0"/>
          </a:p>
          <a:p>
            <a:r>
              <a:rPr kumimoji="1" lang="ja-JP" altLang="en-US" dirty="0"/>
              <a:t>そういった不適切行為を撮影した画像、写真は瞬く間に広がり、時に炎上し、個人情報が詮索されネット上に載せられることもあります。</a:t>
            </a:r>
            <a:endParaRPr kumimoji="1" lang="en-US" altLang="ja-JP" dirty="0"/>
          </a:p>
          <a:p>
            <a:r>
              <a:rPr kumimoji="1" lang="ja-JP" altLang="en-US" dirty="0"/>
              <a:t>拡散された情報というのは、全部削除するのは困難です。</a:t>
            </a:r>
            <a:endParaRPr kumimoji="1" lang="en-US" altLang="ja-JP" dirty="0"/>
          </a:p>
        </p:txBody>
      </p:sp>
    </p:spTree>
    <p:extLst>
      <p:ext uri="{BB962C8B-B14F-4D97-AF65-F5344CB8AC3E}">
        <p14:creationId xmlns:p14="http://schemas.microsoft.com/office/powerpoint/2010/main" val="228714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拡散された場合の対処方法の紹介。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もし、拡散してしまった場合には内容にもよりますが、削除に応じてくれる事業者もあります。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犯罪や人権にかかわるケースの時の対応についての説明。</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事が大きくなってしまった際は、犯罪に関わることは警察に、人権に関わることは法務局へ速やかに相談してください</a:t>
            </a:r>
            <a:r>
              <a:rPr kumimoji="1" lang="ja-JP" altLang="en-US" dirty="0" smtClean="0"/>
              <a:t>。</a:t>
            </a:r>
            <a:endParaRPr kumimoji="1" lang="en-US" altLang="ja-JP" dirty="0" smtClean="0"/>
          </a:p>
          <a:p>
            <a:r>
              <a:rPr kumimoji="1" lang="ja-JP" altLang="en-US" dirty="0" smtClean="0"/>
              <a:t>弁護士など法律の専門家に相談するのもよいでしょう。</a:t>
            </a:r>
            <a:endParaRPr kumimoji="1" lang="ja-JP" altLang="en-US" dirty="0"/>
          </a:p>
        </p:txBody>
      </p:sp>
    </p:spTree>
    <p:extLst>
      <p:ext uri="{BB962C8B-B14F-4D97-AF65-F5344CB8AC3E}">
        <p14:creationId xmlns:p14="http://schemas.microsoft.com/office/powerpoint/2010/main" val="131489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話のまとめ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冒頭にもお伝えしたように仕組みを知ることで、ネット上でどういった行為をするとリスクがあるか判断できる力に繫がります。そして私たち大人はそれを育んでいく責任があります。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大人も失敗することも。大人も子どもを投稿前には冷静に考えることが必要と伝える。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そして、時には大人である私たちも安易な投稿をしてしまうことがあるかもしれません。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大人も子どももネットに投稿したものは、拡散したり、残り続ける可能性があるという特徴を十分理解し、投稿する前は冷静に考える習慣をつけることが大切です。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95885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605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2829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en-US" altLang="ja-JP" dirty="0"/>
              <a:t>SNS</a:t>
            </a:r>
            <a:r>
              <a:rPr kumimoji="1" lang="ja-JP" altLang="en-US" dirty="0"/>
              <a:t>という言葉は聞いたことがあるか、知っているか、また</a:t>
            </a:r>
            <a:r>
              <a:rPr kumimoji="1" lang="en-US" altLang="ja-JP" dirty="0"/>
              <a:t>SNS</a:t>
            </a:r>
            <a:r>
              <a:rPr kumimoji="1" lang="ja-JP" altLang="en-US" dirty="0"/>
              <a:t>とは何かを問いかけをする。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まず初めにネットの仕組みをお伝えするに当たって、</a:t>
            </a:r>
            <a:r>
              <a:rPr kumimoji="1" lang="en-US" altLang="ja-JP" dirty="0"/>
              <a:t>SNS</a:t>
            </a:r>
            <a:r>
              <a:rPr kumimoji="1" lang="ja-JP" altLang="en-US" dirty="0"/>
              <a:t>について説明します。</a:t>
            </a:r>
            <a:endParaRPr kumimoji="1" lang="en-US" altLang="ja-JP" dirty="0"/>
          </a:p>
          <a:p>
            <a:r>
              <a:rPr kumimoji="1" lang="en-US" altLang="ja-JP" dirty="0"/>
              <a:t>SNS</a:t>
            </a:r>
            <a:r>
              <a:rPr kumimoji="1" lang="ja-JP" altLang="en-US" dirty="0"/>
              <a:t>という言葉は聞いたことがあるでしょうか？</a:t>
            </a:r>
            <a:r>
              <a:rPr kumimoji="1" lang="en-US" altLang="ja-JP" dirty="0"/>
              <a:t/>
            </a:r>
            <a:br>
              <a:rPr kumimoji="1" lang="en-US" altLang="ja-JP" dirty="0"/>
            </a:br>
            <a:r>
              <a:rPr kumimoji="1" lang="en-US" altLang="ja-JP" dirty="0"/>
              <a:t>SNS</a:t>
            </a:r>
            <a:r>
              <a:rPr kumimoji="1" lang="ja-JP" altLang="en-US" dirty="0"/>
              <a:t>とはどういう意味でしょう</a:t>
            </a:r>
            <a:r>
              <a:rPr kumimoji="1" lang="ja-JP" altLang="en-US" dirty="0" smtClean="0"/>
              <a:t>？</a:t>
            </a:r>
            <a:endParaRPr kumimoji="1" lang="en-US" altLang="ja-JP" dirty="0"/>
          </a:p>
        </p:txBody>
      </p:sp>
    </p:spTree>
    <p:extLst>
      <p:ext uri="{BB962C8B-B14F-4D97-AF65-F5344CB8AC3E}">
        <p14:creationId xmlns:p14="http://schemas.microsoft.com/office/powerpoint/2010/main" val="257168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en-US" altLang="ja-JP" dirty="0"/>
              <a:t>SNS</a:t>
            </a:r>
            <a:r>
              <a:rPr kumimoji="1" lang="ja-JP" altLang="en-US" dirty="0"/>
              <a:t>についての説明。</a:t>
            </a:r>
            <a:r>
              <a:rPr kumimoji="1" lang="en-US" altLang="ja-JP" dirty="0"/>
              <a:t/>
            </a:r>
            <a:br>
              <a:rPr kumimoji="1" lang="en-US" altLang="ja-JP" dirty="0"/>
            </a:br>
            <a:r>
              <a:rPr kumimoji="1" lang="ja-JP" altLang="en-US" dirty="0"/>
              <a:t>下記参考</a:t>
            </a:r>
            <a:r>
              <a:rPr kumimoji="1" lang="en-US" altLang="ja-JP" dirty="0"/>
              <a:t>URL</a:t>
            </a:r>
            <a:r>
              <a:rPr kumimoji="1" lang="ja-JP" altLang="en-US" dirty="0"/>
              <a:t>を元に分かりやすく説明をする。</a:t>
            </a:r>
            <a:endParaRPr kumimoji="1" lang="en-US" altLang="ja-JP" dirty="0"/>
          </a:p>
          <a:p>
            <a:r>
              <a:rPr kumimoji="1" lang="en-US" altLang="ja-JP" dirty="0"/>
              <a:t>【</a:t>
            </a:r>
            <a:r>
              <a:rPr kumimoji="1" lang="ja-JP" altLang="en-US" dirty="0"/>
              <a:t>参考</a:t>
            </a:r>
            <a:r>
              <a:rPr kumimoji="1" lang="en-US" altLang="ja-JP" dirty="0"/>
              <a:t>】</a:t>
            </a:r>
          </a:p>
          <a:p>
            <a:r>
              <a:rPr kumimoji="1" lang="ja-JP" altLang="en-US" dirty="0"/>
              <a:t>総務省：国民のための情報セキュリティサイト</a:t>
            </a:r>
            <a:endParaRPr kumimoji="1" lang="en-US" altLang="ja-JP" dirty="0"/>
          </a:p>
          <a:p>
            <a:r>
              <a:rPr kumimoji="1" lang="en-US" altLang="ja-JP" dirty="0"/>
              <a:t>http://www.soumu.go.jp/main_sosiki/joho_tsusin/security_previous/kiso/k01_sns.htm</a:t>
            </a:r>
            <a:endParaRPr kumimoji="1" lang="ja-JP" altLang="en-US"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SNS</a:t>
            </a:r>
            <a:r>
              <a:rPr kumimoji="1" lang="ja-JP" altLang="en-US" dirty="0"/>
              <a:t>とはソーシャルネットワーキングサービスの頭文字です。</a:t>
            </a:r>
            <a:endParaRPr kumimoji="1" lang="en-US" altLang="ja-JP" dirty="0"/>
          </a:p>
          <a:p>
            <a:r>
              <a:rPr kumimoji="1" lang="ja-JP" altLang="en-US" dirty="0"/>
              <a:t>会員登録することで、会員同士がやり取りできる</a:t>
            </a:r>
            <a:r>
              <a:rPr kumimoji="1" lang="en-US" altLang="ja-JP" dirty="0"/>
              <a:t>WEB</a:t>
            </a:r>
            <a:r>
              <a:rPr kumimoji="1" lang="ja-JP" altLang="en-US" dirty="0"/>
              <a:t>サービスです。</a:t>
            </a:r>
            <a:endParaRPr kumimoji="1" lang="en-US" altLang="ja-JP" dirty="0"/>
          </a:p>
          <a:p>
            <a:endParaRPr kumimoji="1" lang="en-US" altLang="ja-JP" dirty="0"/>
          </a:p>
          <a:p>
            <a:r>
              <a:rPr kumimoji="1" lang="en-US" altLang="ja-JP" dirty="0"/>
              <a:t>【</a:t>
            </a:r>
            <a:r>
              <a:rPr kumimoji="1" lang="ja-JP" altLang="en-US" dirty="0"/>
              <a:t>進行ののポイント</a:t>
            </a:r>
            <a:r>
              <a:rPr kumimoji="1" lang="en-US" altLang="ja-JP" dirty="0"/>
              <a:t>】</a:t>
            </a:r>
            <a:br>
              <a:rPr kumimoji="1" lang="en-US" altLang="ja-JP" dirty="0"/>
            </a:br>
            <a:r>
              <a:rPr kumimoji="1" lang="en-US" altLang="ja-JP" dirty="0"/>
              <a:t>SNS</a:t>
            </a:r>
            <a:r>
              <a:rPr kumimoji="1" lang="ja-JP" altLang="en-US" dirty="0"/>
              <a:t>の使われ方の例をあげて説明する。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例えば、友達や知り合いと繋がったっり、共通の趣味の人と情報交換するなど、コミュニケーションを取るために使われます。</a:t>
            </a:r>
            <a:endParaRPr kumimoji="1" lang="en-US" altLang="ja-JP" dirty="0"/>
          </a:p>
          <a:p>
            <a:endParaRPr kumimoji="1" lang="en-US" altLang="ja-JP" dirty="0"/>
          </a:p>
        </p:txBody>
      </p:sp>
    </p:spTree>
    <p:extLst>
      <p:ext uri="{BB962C8B-B14F-4D97-AF65-F5344CB8AC3E}">
        <p14:creationId xmlns:p14="http://schemas.microsoft.com/office/powerpoint/2010/main" val="1528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en-US" altLang="ja-JP" dirty="0"/>
              <a:t>SNS</a:t>
            </a:r>
            <a:r>
              <a:rPr kumimoji="1" lang="ja-JP" altLang="en-US" dirty="0"/>
              <a:t>を使ってやり取りするその仕組みを理解してもらうための問いかけ。</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SNS</a:t>
            </a:r>
            <a:r>
              <a:rPr kumimoji="1" lang="ja-JP" altLang="en-US" dirty="0"/>
              <a:t>ではどのような仕組みを使ってやり取りがされているのでしょうか</a:t>
            </a:r>
            <a:r>
              <a:rPr kumimoji="1" lang="ja-JP" altLang="en-US" dirty="0" smtClean="0"/>
              <a:t>？</a:t>
            </a:r>
            <a:endParaRPr kumimoji="1" lang="en-US" altLang="ja-JP" dirty="0"/>
          </a:p>
        </p:txBody>
      </p:sp>
    </p:spTree>
    <p:extLst>
      <p:ext uri="{BB962C8B-B14F-4D97-AF65-F5344CB8AC3E}">
        <p14:creationId xmlns:p14="http://schemas.microsoft.com/office/powerpoint/2010/main" val="64072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en-US" altLang="ja-JP" dirty="0"/>
              <a:t>SNS</a:t>
            </a:r>
            <a:r>
              <a:rPr kumimoji="1" lang="ja-JP" altLang="en-US" dirty="0"/>
              <a:t>投稿はすべてインターネット投稿であることを認識してもらう。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SNS</a:t>
            </a:r>
            <a:r>
              <a:rPr kumimoji="1" lang="ja-JP" altLang="en-US" dirty="0"/>
              <a:t>への投稿はすべて</a:t>
            </a:r>
            <a:r>
              <a:rPr kumimoji="1" lang="ja-JP" altLang="en-US" dirty="0" smtClean="0"/>
              <a:t>インターネットに投稿して</a:t>
            </a:r>
            <a:r>
              <a:rPr kumimoji="1" lang="ja-JP" altLang="en-US" dirty="0"/>
              <a:t>いることになります。</a:t>
            </a:r>
            <a:endParaRPr kumimoji="1" lang="en-US" altLang="ja-JP" dirty="0"/>
          </a:p>
          <a:p>
            <a:endParaRPr kumimoji="1" lang="ja-JP" altLang="en-US" dirty="0"/>
          </a:p>
        </p:txBody>
      </p:sp>
    </p:spTree>
    <p:extLst>
      <p:ext uri="{BB962C8B-B14F-4D97-AF65-F5344CB8AC3E}">
        <p14:creationId xmlns:p14="http://schemas.microsoft.com/office/powerpoint/2010/main" val="103026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子供たちは知識や経験の不足からインターネット投稿の仕組みを理解していないことが多いことを伝える。。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子供たちはインターネットに繫がる機器の操作は得意で、中には大人顔負けで使いこなす子もたくさんいます。</a:t>
            </a:r>
            <a:endParaRPr kumimoji="1" lang="en-US" altLang="ja-JP" dirty="0"/>
          </a:p>
          <a:p>
            <a:r>
              <a:rPr kumimoji="1" lang="ja-JP" altLang="en-US" dirty="0"/>
              <a:t>しかし一方で、インターネットに投稿する、その仕組みついては</a:t>
            </a:r>
            <a:r>
              <a:rPr kumimoji="1" lang="en-US" altLang="ja-JP" dirty="0"/>
              <a:t>,</a:t>
            </a:r>
            <a:r>
              <a:rPr kumimoji="1" lang="ja-JP" altLang="en-US" dirty="0"/>
              <a:t>十分知識が備わっていないのが現状です。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仕組みを知ることによって、インターネット利用の正しい判断に繫がることを伝える。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仕組みを知れば、どんなことをインターネットに投稿するとリスクがあるか考えることができ、正しい判断へと繋がります。</a:t>
            </a:r>
            <a:endParaRPr kumimoji="1" lang="en-US" altLang="ja-JP" dirty="0"/>
          </a:p>
          <a:p>
            <a:endParaRPr kumimoji="1" lang="ja-JP" altLang="en-US" dirty="0"/>
          </a:p>
        </p:txBody>
      </p:sp>
    </p:spTree>
    <p:extLst>
      <p:ext uri="{BB962C8B-B14F-4D97-AF65-F5344CB8AC3E}">
        <p14:creationId xmlns:p14="http://schemas.microsoft.com/office/powerpoint/2010/main" val="425871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SNS</a:t>
            </a:r>
            <a:r>
              <a:rPr kumimoji="1" lang="ja-JP" altLang="en-US" dirty="0"/>
              <a:t>のやり取りは、端末間で行われているのではないことをを伝える。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子供の中には、</a:t>
            </a:r>
            <a:r>
              <a:rPr kumimoji="1" lang="en-US" altLang="ja-JP" dirty="0"/>
              <a:t>SNS</a:t>
            </a:r>
            <a:r>
              <a:rPr kumimoji="1" lang="ja-JP" altLang="en-US" dirty="0"/>
              <a:t>の仕組みとして誰かのスマートフォンやタブレットと直接やり取りしている、と思っている子もいます。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39205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a:t>マスター タイトルの書式設定</a:t>
            </a:r>
            <a:endParaRPr kumimoji="1"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a:t>マスター テキストの書式設定</a:t>
            </a:r>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237206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ユーザー設定レイアウト">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テキスト ボックス 6"/>
          <p:cNvSpPr txBox="1"/>
          <p:nvPr userDrawn="1"/>
        </p:nvSpPr>
        <p:spPr>
          <a:xfrm>
            <a:off x="2003611" y="447677"/>
            <a:ext cx="5245976" cy="1015663"/>
          </a:xfrm>
          <a:prstGeom prst="rect">
            <a:avLst/>
          </a:prstGeom>
          <a:noFill/>
        </p:spPr>
        <p:txBody>
          <a:bodyPr wrap="square" rtlCol="0">
            <a:spAutoFit/>
          </a:bodyPr>
          <a:lstStyle/>
          <a:p>
            <a:pPr algn="ctr"/>
            <a:r>
              <a:rPr kumimoji="1" lang="ja-JP" altLang="en-US" sz="6000" b="1" dirty="0"/>
              <a:t>まとめ</a:t>
            </a:r>
          </a:p>
        </p:txBody>
      </p:sp>
    </p:spTree>
    <p:extLst>
      <p:ext uri="{BB962C8B-B14F-4D97-AF65-F5344CB8AC3E}">
        <p14:creationId xmlns:p14="http://schemas.microsoft.com/office/powerpoint/2010/main" val="75709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11910738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11265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318285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58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1178446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396688" y="497541"/>
            <a:ext cx="7723094" cy="632572"/>
          </a:xfrm>
        </p:spPr>
        <p:txBody>
          <a:bodyPr>
            <a:noAutofit/>
          </a:bodyPr>
          <a:lstStyle>
            <a:lvl1pPr>
              <a:defRPr sz="4400" b="1">
                <a:latin typeface="+mj-ea"/>
                <a:ea typeface="+mj-ea"/>
              </a:defRPr>
            </a:lvl1pPr>
          </a:lstStyle>
          <a:p>
            <a:r>
              <a:rPr kumimoji="1" lang="ja-JP" altLang="en-US" dirty="0"/>
              <a:t>ポイント</a:t>
            </a:r>
          </a:p>
        </p:txBody>
      </p:sp>
    </p:spTree>
    <p:extLst>
      <p:ext uri="{BB962C8B-B14F-4D97-AF65-F5344CB8AC3E}">
        <p14:creationId xmlns:p14="http://schemas.microsoft.com/office/powerpoint/2010/main" val="29893573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4"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53447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7105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72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387982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9" name="スライド番号プレースホルダー 8"/>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3177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5890929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1567173129"/>
      </p:ext>
    </p:extLst>
  </p:cSld>
  <p:clrMap bg1="lt1" tx1="dk1" bg2="lt2" tx2="dk2" accent1="accent1" accent2="accent2" accent3="accent3" accent4="accent4" accent5="accent5" accent6="accent6" hlink="hlink" folHlink="folHlink"/>
  <p:sldLayoutIdLst>
    <p:sldLayoutId id="2147483942" r:id="rId1"/>
    <p:sldLayoutId id="2147483944" r:id="rId2"/>
    <p:sldLayoutId id="2147483945" r:id="rId3"/>
    <p:sldLayoutId id="2147483946" r:id="rId4"/>
    <p:sldLayoutId id="2147483948" r:id="rId5"/>
    <p:sldLayoutId id="2147483949" r:id="rId6"/>
    <p:sldLayoutId id="2147483950" r:id="rId7"/>
    <p:sldLayoutId id="2147483951" r:id="rId8"/>
    <p:sldLayoutId id="2147483952" r:id="rId9"/>
    <p:sldLayoutId id="2147483953"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69546810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689" y="1040801"/>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163" y="5433657"/>
            <a:ext cx="4943485" cy="1245872"/>
          </a:xfrm>
          <a:prstGeom prst="rect">
            <a:avLst/>
          </a:prstGeom>
        </p:spPr>
      </p:pic>
      <p:sp>
        <p:nvSpPr>
          <p:cNvPr id="4" name="テキスト ボックス 3"/>
          <p:cNvSpPr txBox="1"/>
          <p:nvPr/>
        </p:nvSpPr>
        <p:spPr>
          <a:xfrm>
            <a:off x="5827776" y="96135"/>
            <a:ext cx="3650858" cy="369332"/>
          </a:xfrm>
          <a:prstGeom prst="rect">
            <a:avLst/>
          </a:prstGeom>
          <a:noFill/>
        </p:spPr>
        <p:txBody>
          <a:bodyPr wrap="square" rtlCol="0">
            <a:spAutoFit/>
          </a:bodyPr>
          <a:lstStyle/>
          <a:p>
            <a:r>
              <a:rPr lang="en-US" altLang="ja-JP" dirty="0">
                <a:solidFill>
                  <a:prstClr val="black"/>
                </a:solidFill>
              </a:rPr>
              <a:t>04_</a:t>
            </a:r>
            <a:r>
              <a:rPr lang="ja-JP" altLang="en-US" dirty="0">
                <a:solidFill>
                  <a:prstClr val="black"/>
                </a:solidFill>
              </a:rPr>
              <a:t>ネットの仕組み</a:t>
            </a:r>
            <a:r>
              <a:rPr lang="en-US" altLang="ja-JP" dirty="0">
                <a:solidFill>
                  <a:prstClr val="black"/>
                </a:solidFill>
              </a:rPr>
              <a:t>_04_</a:t>
            </a:r>
            <a:r>
              <a:rPr lang="ja-JP" altLang="en-US" dirty="0">
                <a:solidFill>
                  <a:prstClr val="black"/>
                </a:solidFill>
              </a:rPr>
              <a:t>保護者</a:t>
            </a:r>
          </a:p>
        </p:txBody>
      </p:sp>
    </p:spTree>
    <p:extLst>
      <p:ext uri="{BB962C8B-B14F-4D97-AF65-F5344CB8AC3E}">
        <p14:creationId xmlns:p14="http://schemas.microsoft.com/office/powerpoint/2010/main" val="76595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20" y="1933096"/>
            <a:ext cx="2217451" cy="3431313"/>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5623" y="1834710"/>
            <a:ext cx="2217451" cy="3431313"/>
          </a:xfrm>
          <a:prstGeom prst="rect">
            <a:avLst/>
          </a:prstGeom>
        </p:spPr>
      </p:pic>
      <p:sp>
        <p:nvSpPr>
          <p:cNvPr id="3" name="タイトル 2"/>
          <p:cNvSpPr>
            <a:spLocks noGrp="1"/>
          </p:cNvSpPr>
          <p:nvPr>
            <p:ph type="title"/>
          </p:nvPr>
        </p:nvSpPr>
        <p:spPr/>
        <p:txBody>
          <a:bodyPr>
            <a:normAutofit/>
          </a:bodyPr>
          <a:lstStyle/>
          <a:p>
            <a:r>
              <a:rPr lang="en-US" altLang="ja-JP" dirty="0"/>
              <a:t>SNS</a:t>
            </a:r>
            <a:r>
              <a:rPr lang="ja-JP" altLang="en-US" dirty="0"/>
              <a:t>のしくみ</a:t>
            </a:r>
            <a:endParaRPr kumimoji="1" lang="ja-JP" altLang="en-US" dirty="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21" y="2752452"/>
            <a:ext cx="1834014" cy="1595830"/>
          </a:xfrm>
          <a:prstGeom prst="ellipse">
            <a:avLst/>
          </a:prstGeom>
          <a:ln w="38100">
            <a:solidFill>
              <a:schemeClr val="tx1"/>
            </a:solidFill>
          </a:ln>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054" y="2857556"/>
            <a:ext cx="1843572" cy="1539242"/>
          </a:xfrm>
          <a:prstGeom prst="ellipse">
            <a:avLst/>
          </a:prstGeom>
          <a:ln w="28575">
            <a:solidFill>
              <a:schemeClr val="tx1"/>
            </a:solidFill>
          </a:ln>
        </p:spPr>
      </p:pic>
      <p:sp>
        <p:nvSpPr>
          <p:cNvPr id="8" name="テキスト ボックス 7"/>
          <p:cNvSpPr txBox="1"/>
          <p:nvPr/>
        </p:nvSpPr>
        <p:spPr>
          <a:xfrm>
            <a:off x="215152" y="5396566"/>
            <a:ext cx="8552833" cy="584775"/>
          </a:xfrm>
          <a:prstGeom prst="rect">
            <a:avLst/>
          </a:prstGeom>
          <a:noFill/>
        </p:spPr>
        <p:txBody>
          <a:bodyPr wrap="square" rtlCol="0">
            <a:spAutoFit/>
          </a:bodyPr>
          <a:lstStyle/>
          <a:p>
            <a:pPr algn="ctr"/>
            <a:r>
              <a:rPr kumimoji="1" lang="ja-JP" altLang="en-US" sz="3200" dirty="0">
                <a:latin typeface="+mj-ea"/>
                <a:ea typeface="+mj-ea"/>
              </a:rPr>
              <a:t>端末間で直接通信しているわけではない。</a:t>
            </a:r>
          </a:p>
        </p:txBody>
      </p:sp>
      <p:sp>
        <p:nvSpPr>
          <p:cNvPr id="13" name="右矢印 12"/>
          <p:cNvSpPr/>
          <p:nvPr/>
        </p:nvSpPr>
        <p:spPr>
          <a:xfrm>
            <a:off x="2828308" y="2993053"/>
            <a:ext cx="3204673" cy="52129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3" name="右矢印 22"/>
          <p:cNvSpPr/>
          <p:nvPr/>
        </p:nvSpPr>
        <p:spPr>
          <a:xfrm flipH="1">
            <a:off x="2828308" y="3899708"/>
            <a:ext cx="3204673" cy="52129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grpSp>
        <p:nvGrpSpPr>
          <p:cNvPr id="9" name="グループ化 8"/>
          <p:cNvGrpSpPr/>
          <p:nvPr/>
        </p:nvGrpSpPr>
        <p:grpSpPr>
          <a:xfrm>
            <a:off x="3310404" y="2493451"/>
            <a:ext cx="2287091" cy="2442821"/>
            <a:chOff x="233917" y="277303"/>
            <a:chExt cx="8665535" cy="6422065"/>
          </a:xfrm>
        </p:grpSpPr>
        <p:cxnSp>
          <p:nvCxnSpPr>
            <p:cNvPr id="18" name="直線コネクタ 17"/>
            <p:cNvCxnSpPr/>
            <p:nvPr/>
          </p:nvCxnSpPr>
          <p:spPr>
            <a:xfrm>
              <a:off x="233917" y="277303"/>
              <a:ext cx="8665535" cy="6422065"/>
            </a:xfrm>
            <a:prstGeom prst="line">
              <a:avLst/>
            </a:prstGeom>
            <a:ln w="381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55183" y="309201"/>
              <a:ext cx="8537944" cy="6283841"/>
            </a:xfrm>
            <a:prstGeom prst="line">
              <a:avLst/>
            </a:prstGeom>
            <a:ln w="3810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56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703271" y="3464286"/>
            <a:ext cx="1714500" cy="1459996"/>
          </a:xfrm>
          <a:prstGeom prst="rect">
            <a:avLst/>
          </a:prstGeom>
          <a:noFill/>
          <a:extLst>
            <a:ext uri="{909E8E84-426E-40DD-AFC4-6F175D3DCCD1}">
              <a14:hiddenFill xmlns:a14="http://schemas.microsoft.com/office/drawing/2010/main">
                <a:solidFill>
                  <a:srgbClr val="FFFFFF"/>
                </a:solidFill>
              </a14:hiddenFill>
            </a:ext>
          </a:extLst>
        </p:spPr>
      </p:pic>
      <p:sp>
        <p:nvSpPr>
          <p:cNvPr id="19" name="円形吹き出し 18"/>
          <p:cNvSpPr/>
          <p:nvPr/>
        </p:nvSpPr>
        <p:spPr>
          <a:xfrm rot="20990934">
            <a:off x="4747990" y="4983396"/>
            <a:ext cx="1901854" cy="1014634"/>
          </a:xfrm>
          <a:prstGeom prst="wedgeEllipseCallout">
            <a:avLst>
              <a:gd name="adj1" fmla="val 54804"/>
              <a:gd name="adj2" fmla="val 648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おはよう！</a:t>
            </a:r>
            <a:endParaRPr kumimoji="1" lang="ja-JP" altLang="en-US" dirty="0">
              <a:solidFill>
                <a:schemeClr val="tx1"/>
              </a:solidFill>
              <a:latin typeface="+mj-ea"/>
              <a:ea typeface="+mj-ea"/>
            </a:endParaRPr>
          </a:p>
        </p:txBody>
      </p:sp>
      <p:cxnSp>
        <p:nvCxnSpPr>
          <p:cNvPr id="7" name="直線矢印コネクタ 6"/>
          <p:cNvCxnSpPr/>
          <p:nvPr/>
        </p:nvCxnSpPr>
        <p:spPr>
          <a:xfrm>
            <a:off x="2131197" y="2729708"/>
            <a:ext cx="1714502" cy="1044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256515" y="4489293"/>
            <a:ext cx="1511593" cy="6292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タイトル 2"/>
          <p:cNvSpPr>
            <a:spLocks noGrp="1"/>
          </p:cNvSpPr>
          <p:nvPr>
            <p:ph type="title"/>
          </p:nvPr>
        </p:nvSpPr>
        <p:spPr/>
        <p:txBody>
          <a:bodyPr>
            <a:normAutofit/>
          </a:bodyPr>
          <a:lstStyle/>
          <a:p>
            <a:r>
              <a:rPr lang="en-US" altLang="ja-JP" dirty="0" smtClean="0"/>
              <a:t>SNS</a:t>
            </a:r>
            <a:r>
              <a:rPr lang="ja-JP" altLang="en-US" dirty="0" smtClean="0"/>
              <a:t>の</a:t>
            </a:r>
            <a:r>
              <a:rPr lang="ja-JP" altLang="en-US" dirty="0"/>
              <a:t>仕組み</a:t>
            </a:r>
            <a:endParaRPr kumimoji="1" lang="ja-JP" altLang="en-US" dirty="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62" y="4561854"/>
            <a:ext cx="1834014" cy="1595830"/>
          </a:xfrm>
          <a:prstGeom prst="ellipse">
            <a:avLst/>
          </a:prstGeom>
          <a:ln w="38100">
            <a:solidFill>
              <a:schemeClr val="tx1"/>
            </a:solidFill>
          </a:ln>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13" y="5033241"/>
            <a:ext cx="1809861" cy="1574953"/>
          </a:xfrm>
          <a:prstGeom prst="ellipse">
            <a:avLst/>
          </a:prstGeom>
          <a:ln w="28575">
            <a:solidFill>
              <a:schemeClr val="tx1"/>
            </a:solidFill>
          </a:ln>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9" y="1385893"/>
            <a:ext cx="1924319" cy="1733792"/>
          </a:xfrm>
          <a:prstGeom prst="ellipse">
            <a:avLst/>
          </a:prstGeom>
          <a:ln w="28575">
            <a:solidFill>
              <a:schemeClr val="tx1"/>
            </a:solidFill>
          </a:ln>
        </p:spPr>
      </p:pic>
      <p:cxnSp>
        <p:nvCxnSpPr>
          <p:cNvPr id="20" name="直線矢印コネクタ 19"/>
          <p:cNvCxnSpPr/>
          <p:nvPr/>
        </p:nvCxnSpPr>
        <p:spPr>
          <a:xfrm flipH="1">
            <a:off x="5482610" y="2729708"/>
            <a:ext cx="1751908" cy="9762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9520" y="1580443"/>
            <a:ext cx="1843572" cy="1539242"/>
          </a:xfrm>
          <a:prstGeom prst="ellipse">
            <a:avLst/>
          </a:prstGeom>
          <a:ln w="28575">
            <a:solidFill>
              <a:schemeClr val="tx1"/>
            </a:solidFill>
          </a:ln>
        </p:spPr>
      </p:pic>
      <p:cxnSp>
        <p:nvCxnSpPr>
          <p:cNvPr id="24" name="直線矢印コネクタ 23"/>
          <p:cNvCxnSpPr>
            <a:stCxn id="15" idx="1"/>
          </p:cNvCxnSpPr>
          <p:nvPr/>
        </p:nvCxnSpPr>
        <p:spPr>
          <a:xfrm flipH="1" flipV="1">
            <a:off x="5405021" y="4489293"/>
            <a:ext cx="1765740" cy="774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3713464" y="3594289"/>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sp>
        <p:nvSpPr>
          <p:cNvPr id="21" name="円/楕円 20"/>
          <p:cNvSpPr/>
          <p:nvPr/>
        </p:nvSpPr>
        <p:spPr>
          <a:xfrm>
            <a:off x="3778919" y="3654635"/>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sp>
        <p:nvSpPr>
          <p:cNvPr id="22" name="円/楕円 21"/>
          <p:cNvSpPr/>
          <p:nvPr/>
        </p:nvSpPr>
        <p:spPr>
          <a:xfrm>
            <a:off x="3829230" y="3674476"/>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sp>
        <p:nvSpPr>
          <p:cNvPr id="23" name="円/楕円 22"/>
          <p:cNvSpPr/>
          <p:nvPr/>
        </p:nvSpPr>
        <p:spPr>
          <a:xfrm>
            <a:off x="3778919" y="3630196"/>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7701369" y="2812289"/>
            <a:ext cx="679869" cy="1052038"/>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6867132" y="4297721"/>
            <a:ext cx="679869" cy="1052038"/>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2181795" y="1726769"/>
            <a:ext cx="679869" cy="1052038"/>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2181796" y="4216356"/>
            <a:ext cx="679869" cy="1052038"/>
          </a:xfrm>
          <a:prstGeom prst="rect">
            <a:avLst/>
          </a:prstGeom>
        </p:spPr>
      </p:pic>
    </p:spTree>
    <p:extLst>
      <p:ext uri="{BB962C8B-B14F-4D97-AF65-F5344CB8AC3E}">
        <p14:creationId xmlns:p14="http://schemas.microsoft.com/office/powerpoint/2010/main" val="203234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42" presetClass="path" presetSubtype="0" accel="50000" decel="50000" fill="hold" grpId="1" nodeType="withEffect">
                                  <p:stCondLst>
                                    <p:cond delay="0"/>
                                  </p:stCondLst>
                                  <p:childTnLst>
                                    <p:animMotion origin="layout" path="M 3.61111E-6 -4.81481E-6 L -0.10591 -0.16574 " pathEditMode="relative" rAng="0" ptsTypes="AA">
                                      <p:cBhvr>
                                        <p:cTn id="8" dur="2000" fill="hold"/>
                                        <p:tgtEl>
                                          <p:spTgt spid="19"/>
                                        </p:tgtEl>
                                        <p:attrNameLst>
                                          <p:attrName>ppt_x</p:attrName>
                                          <p:attrName>ppt_y</p:attrName>
                                        </p:attrNameLst>
                                      </p:cBhvr>
                                      <p:rCtr x="-5295" y="-8287"/>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2"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42" presetClass="path" presetSubtype="0" accel="50000" decel="50000" fill="hold" grpId="1" nodeType="withEffect">
                                  <p:stCondLst>
                                    <p:cond delay="0"/>
                                  </p:stCondLst>
                                  <p:childTnLst>
                                    <p:animMotion origin="layout" path="M 0.00625 0.02685 L -0.2467 -0.13889 " pathEditMode="relative" rAng="0" ptsTypes="AA">
                                      <p:cBhvr>
                                        <p:cTn id="23" dur="2000" fill="hold"/>
                                        <p:tgtEl>
                                          <p:spTgt spid="6"/>
                                        </p:tgtEl>
                                        <p:attrNameLst>
                                          <p:attrName>ppt_x</p:attrName>
                                          <p:attrName>ppt_y</p:attrName>
                                        </p:attrNameLst>
                                      </p:cBhvr>
                                      <p:rCtr x="-12656" y="-8287"/>
                                    </p:animMotion>
                                  </p:childTnLst>
                                </p:cTn>
                              </p:par>
                              <p:par>
                                <p:cTn id="24" presetID="42" presetClass="path" presetSubtype="0" accel="50000" decel="50000" fill="hold" grpId="1" nodeType="withEffect">
                                  <p:stCondLst>
                                    <p:cond delay="0"/>
                                  </p:stCondLst>
                                  <p:childTnLst>
                                    <p:animMotion origin="layout" path="M -0.00087 0.01806 L -0.21875 0.20741 " pathEditMode="relative" rAng="0" ptsTypes="AA">
                                      <p:cBhvr>
                                        <p:cTn id="25" dur="2000" fill="hold"/>
                                        <p:tgtEl>
                                          <p:spTgt spid="21"/>
                                        </p:tgtEl>
                                        <p:attrNameLst>
                                          <p:attrName>ppt_x</p:attrName>
                                          <p:attrName>ppt_y</p:attrName>
                                        </p:attrNameLst>
                                      </p:cBhvr>
                                      <p:rCtr x="-10903" y="9468"/>
                                    </p:animMotion>
                                  </p:childTnLst>
                                </p:cTn>
                              </p:par>
                              <p:par>
                                <p:cTn id="26" presetID="42" presetClass="path" presetSubtype="0" accel="50000" decel="50000" fill="hold" grpId="1" nodeType="withEffect">
                                  <p:stCondLst>
                                    <p:cond delay="0"/>
                                  </p:stCondLst>
                                  <p:childTnLst>
                                    <p:animMotion origin="layout" path="M -0.00816 0.00764 L 0.23438 -0.12662 " pathEditMode="relative" rAng="0" ptsTypes="AA">
                                      <p:cBhvr>
                                        <p:cTn id="27" dur="2000" fill="hold"/>
                                        <p:tgtEl>
                                          <p:spTgt spid="22"/>
                                        </p:tgtEl>
                                        <p:attrNameLst>
                                          <p:attrName>ppt_x</p:attrName>
                                          <p:attrName>ppt_y</p:attrName>
                                        </p:attrNameLst>
                                      </p:cBhvr>
                                      <p:rCtr x="12118"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6" grpId="0" animBg="1"/>
      <p:bldP spid="6" grpId="1" animBg="1"/>
      <p:bldP spid="21" grpId="0" animBg="1"/>
      <p:bldP spid="21" grpId="1" animBg="1"/>
      <p:bldP spid="22" grpId="0" animBg="1"/>
      <p:bldP spid="22" grpId="1"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244475"/>
            <a:ext cx="9096375" cy="936625"/>
          </a:xfrm>
        </p:spPr>
        <p:txBody>
          <a:bodyPr/>
          <a:lstStyle/>
          <a:p>
            <a:pPr algn="ctr"/>
            <a:r>
              <a:rPr kumimoji="1" lang="en-US" altLang="ja-JP" dirty="0">
                <a:latin typeface="+mj-ea"/>
              </a:rPr>
              <a:t>1</a:t>
            </a:r>
            <a:r>
              <a:rPr lang="ja-JP" altLang="en-US" dirty="0">
                <a:latin typeface="+mj-ea"/>
              </a:rPr>
              <a:t>対１のやりとりも同じ</a:t>
            </a:r>
            <a:endParaRPr kumimoji="1" lang="ja-JP" altLang="en-US" dirty="0">
              <a:latin typeface="+mj-ea"/>
            </a:endParaRPr>
          </a:p>
        </p:txBody>
      </p:sp>
      <p:sp>
        <p:nvSpPr>
          <p:cNvPr id="5" name="テキスト ボックス 4"/>
          <p:cNvSpPr txBox="1"/>
          <p:nvPr/>
        </p:nvSpPr>
        <p:spPr>
          <a:xfrm>
            <a:off x="3739845" y="3314433"/>
            <a:ext cx="1971947" cy="369332"/>
          </a:xfrm>
          <a:prstGeom prst="rect">
            <a:avLst/>
          </a:prstGeom>
          <a:noFill/>
        </p:spPr>
        <p:txBody>
          <a:bodyPr wrap="square" rtlCol="0">
            <a:spAutoFit/>
          </a:bodyPr>
          <a:lstStyle/>
          <a:p>
            <a:r>
              <a:rPr kumimoji="1" lang="en-US" altLang="ja-JP" dirty="0">
                <a:latin typeface="+mj-ea"/>
                <a:ea typeface="+mj-ea"/>
              </a:rPr>
              <a:t>WEB</a:t>
            </a:r>
            <a:r>
              <a:rPr kumimoji="1" lang="ja-JP" altLang="en-US" dirty="0">
                <a:latin typeface="+mj-ea"/>
                <a:ea typeface="+mj-ea"/>
              </a:rPr>
              <a:t>サーバ</a:t>
            </a:r>
          </a:p>
        </p:txBody>
      </p:sp>
      <p:cxnSp>
        <p:nvCxnSpPr>
          <p:cNvPr id="6" name="直線矢印コネクタ 5"/>
          <p:cNvCxnSpPr/>
          <p:nvPr/>
        </p:nvCxnSpPr>
        <p:spPr>
          <a:xfrm>
            <a:off x="2317424" y="4547263"/>
            <a:ext cx="1450521" cy="31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5369214" y="4562968"/>
            <a:ext cx="1450521" cy="31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円形吹き出し 11"/>
          <p:cNvSpPr/>
          <p:nvPr/>
        </p:nvSpPr>
        <p:spPr>
          <a:xfrm>
            <a:off x="737087" y="1386416"/>
            <a:ext cx="4293047" cy="1552009"/>
          </a:xfrm>
          <a:prstGeom prst="wedgeEllipseCallout">
            <a:avLst>
              <a:gd name="adj1" fmla="val -30454"/>
              <a:gd name="adj2" fmla="val 681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j-ea"/>
                <a:ea typeface="+mj-ea"/>
              </a:rPr>
              <a:t>明日サッカー</a:t>
            </a:r>
            <a:endParaRPr kumimoji="1" lang="en-US" altLang="ja-JP" sz="3600" dirty="0">
              <a:solidFill>
                <a:schemeClr val="tx1"/>
              </a:solidFill>
              <a:latin typeface="+mj-ea"/>
              <a:ea typeface="+mj-ea"/>
            </a:endParaRPr>
          </a:p>
          <a:p>
            <a:pPr algn="ctr"/>
            <a:r>
              <a:rPr kumimoji="1" lang="ja-JP" altLang="en-US" sz="3600" dirty="0">
                <a:solidFill>
                  <a:schemeClr val="tx1"/>
                </a:solidFill>
                <a:latin typeface="+mj-ea"/>
                <a:ea typeface="+mj-ea"/>
              </a:rPr>
              <a:t>しようよ</a:t>
            </a:r>
          </a:p>
        </p:txBody>
      </p:sp>
      <p:pic>
        <p:nvPicPr>
          <p:cNvPr id="19"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972" y="3797786"/>
            <a:ext cx="2326652" cy="1981280"/>
          </a:xfrm>
          <a:prstGeom prst="rect">
            <a:avLst/>
          </a:prstGeom>
        </p:spPr>
      </p:pic>
      <p:sp>
        <p:nvSpPr>
          <p:cNvPr id="14" name="正方形/長方形 13"/>
          <p:cNvSpPr/>
          <p:nvPr/>
        </p:nvSpPr>
        <p:spPr>
          <a:xfrm>
            <a:off x="3916589" y="4333120"/>
            <a:ext cx="1569390" cy="9339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明日サッカーしようよ</a:t>
            </a:r>
          </a:p>
        </p:txBody>
      </p:sp>
      <p:sp>
        <p:nvSpPr>
          <p:cNvPr id="13" name="正方形/長方形 12"/>
          <p:cNvSpPr/>
          <p:nvPr/>
        </p:nvSpPr>
        <p:spPr>
          <a:xfrm>
            <a:off x="1338166" y="5445509"/>
            <a:ext cx="1569390" cy="771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明日サッカーしようよ</a:t>
            </a:r>
          </a:p>
        </p:txBody>
      </p:sp>
      <p:grpSp>
        <p:nvGrpSpPr>
          <p:cNvPr id="24" name="グループ化 23"/>
          <p:cNvGrpSpPr/>
          <p:nvPr/>
        </p:nvGrpSpPr>
        <p:grpSpPr>
          <a:xfrm>
            <a:off x="5981241" y="5420998"/>
            <a:ext cx="3728847" cy="795854"/>
            <a:chOff x="495276" y="2348952"/>
            <a:chExt cx="3409689" cy="590550"/>
          </a:xfrm>
        </p:grpSpPr>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76" y="2348952"/>
              <a:ext cx="2876550" cy="590550"/>
            </a:xfrm>
            <a:prstGeom prst="rect">
              <a:avLst/>
            </a:prstGeom>
          </p:spPr>
        </p:pic>
        <p:sp>
          <p:nvSpPr>
            <p:cNvPr id="23" name="テキスト ボックス 22"/>
            <p:cNvSpPr txBox="1"/>
            <p:nvPr/>
          </p:nvSpPr>
          <p:spPr>
            <a:xfrm>
              <a:off x="772970" y="2522566"/>
              <a:ext cx="3131995" cy="274057"/>
            </a:xfrm>
            <a:prstGeom prst="rect">
              <a:avLst/>
            </a:prstGeom>
            <a:noFill/>
          </p:spPr>
          <p:txBody>
            <a:bodyPr wrap="square" rtlCol="0">
              <a:spAutoFit/>
            </a:bodyPr>
            <a:lstStyle/>
            <a:p>
              <a:r>
                <a:rPr kumimoji="1" lang="ja-JP" altLang="en-US" dirty="0">
                  <a:latin typeface="+mj-ea"/>
                  <a:ea typeface="+mj-ea"/>
                </a:rPr>
                <a:t>明日サッカーしようよ</a:t>
              </a:r>
            </a:p>
          </p:txBody>
        </p:sp>
      </p:grpSp>
      <p:pic>
        <p:nvPicPr>
          <p:cNvPr id="3" name="図 2"/>
          <p:cNvPicPr>
            <a:picLocks noChangeAspect="1"/>
          </p:cNvPicPr>
          <p:nvPr/>
        </p:nvPicPr>
        <p:blipFill>
          <a:blip r:embed="rId5"/>
          <a:stretch>
            <a:fillRect/>
          </a:stretch>
        </p:blipFill>
        <p:spPr>
          <a:xfrm>
            <a:off x="737087" y="3430834"/>
            <a:ext cx="1993565" cy="1804572"/>
          </a:xfrm>
          <a:prstGeom prst="rect">
            <a:avLst/>
          </a:prstGeom>
        </p:spPr>
      </p:pic>
      <p:pic>
        <p:nvPicPr>
          <p:cNvPr id="4" name="図 3"/>
          <p:cNvPicPr>
            <a:picLocks noChangeAspect="1"/>
          </p:cNvPicPr>
          <p:nvPr/>
        </p:nvPicPr>
        <p:blipFill>
          <a:blip r:embed="rId6"/>
          <a:stretch>
            <a:fillRect/>
          </a:stretch>
        </p:blipFill>
        <p:spPr>
          <a:xfrm>
            <a:off x="6495206" y="3500847"/>
            <a:ext cx="1883827" cy="1727602"/>
          </a:xfrm>
          <a:prstGeom prst="rect">
            <a:avLst/>
          </a:prstGeom>
        </p:spPr>
      </p:pic>
    </p:spTree>
    <p:extLst>
      <p:ext uri="{BB962C8B-B14F-4D97-AF65-F5344CB8AC3E}">
        <p14:creationId xmlns:p14="http://schemas.microsoft.com/office/powerpoint/2010/main" val="4741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1.94444E-6 2.96296E-6 L 0.25 2.96296E-6 " pathEditMode="relative" rAng="0" ptsTypes="AA">
                                      <p:cBhvr>
                                        <p:cTn id="11" dur="2000" fill="hold"/>
                                        <p:tgtEl>
                                          <p:spTgt spid="13"/>
                                        </p:tgtEl>
                                        <p:attrNameLst>
                                          <p:attrName>ppt_x</p:attrName>
                                          <p:attrName>ppt_y</p:attrName>
                                        </p:attrNameLst>
                                      </p:cBhvr>
                                      <p:rCtr x="12500" y="0"/>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63" presetClass="path" presetSubtype="0" accel="50000" decel="50000" fill="hold" grpId="0" nodeType="withEffect">
                                  <p:stCondLst>
                                    <p:cond delay="0"/>
                                  </p:stCondLst>
                                  <p:childTnLst>
                                    <p:animMotion origin="layout" path="M -2.5E-6 0.00231 L 0.25 0.00231 " pathEditMode="relative" rAng="0" ptsTypes="AA">
                                      <p:cBhvr>
                                        <p:cTn id="18" dur="2000" fill="hold"/>
                                        <p:tgtEl>
                                          <p:spTgt spid="14"/>
                                        </p:tgtEl>
                                        <p:attrNameLst>
                                          <p:attrName>ppt_x</p:attrName>
                                          <p:attrName>ppt_y</p:attrName>
                                        </p:attrNameLst>
                                      </p:cBhvr>
                                      <p:rCtr x="12500" y="0"/>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xmlns="" id="{C1B574FF-AEFD-4566-8AEF-E26CC1DF80C3}"/>
              </a:ext>
            </a:extLst>
          </p:cNvPr>
          <p:cNvSpPr>
            <a:spLocks noGrp="1"/>
          </p:cNvSpPr>
          <p:nvPr>
            <p:ph type="title"/>
          </p:nvPr>
        </p:nvSpPr>
        <p:spPr/>
        <p:txBody>
          <a:bodyPr/>
          <a:lstStyle/>
          <a:p>
            <a:r>
              <a:rPr lang="ja-JP" altLang="en-US" dirty="0">
                <a:latin typeface="+mj-ea"/>
              </a:rPr>
              <a:t>コピーするのも簡単。</a:t>
            </a:r>
            <a:endParaRPr lang="ja-JP" altLang="en-US" dirty="0"/>
          </a:p>
        </p:txBody>
      </p:sp>
      <p:sp>
        <p:nvSpPr>
          <p:cNvPr id="8" name="タイトル 1">
            <a:extLst>
              <a:ext uri="{FF2B5EF4-FFF2-40B4-BE49-F238E27FC236}">
                <a16:creationId xmlns:a16="http://schemas.microsoft.com/office/drawing/2014/main" xmlns="" id="{AF3FF1B5-DF56-4017-9B67-687F03421805}"/>
              </a:ext>
            </a:extLst>
          </p:cNvPr>
          <p:cNvSpPr txBox="1">
            <a:spLocks/>
          </p:cNvSpPr>
          <p:nvPr/>
        </p:nvSpPr>
        <p:spPr>
          <a:xfrm>
            <a:off x="4883747" y="131013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dirty="0">
              <a:latin typeface="+mj-ea"/>
            </a:endParaRPr>
          </a:p>
        </p:txBody>
      </p:sp>
      <p:sp>
        <p:nvSpPr>
          <p:cNvPr id="9" name="雲形吹き出し 6">
            <a:extLst>
              <a:ext uri="{FF2B5EF4-FFF2-40B4-BE49-F238E27FC236}">
                <a16:creationId xmlns:a16="http://schemas.microsoft.com/office/drawing/2014/main" xmlns="" id="{3295F7CC-F257-42FF-B900-E19B3F575482}"/>
              </a:ext>
            </a:extLst>
          </p:cNvPr>
          <p:cNvSpPr/>
          <p:nvPr/>
        </p:nvSpPr>
        <p:spPr>
          <a:xfrm>
            <a:off x="3248025" y="1870886"/>
            <a:ext cx="5741333" cy="3709851"/>
          </a:xfrm>
          <a:prstGeom prst="cloudCallout">
            <a:avLst>
              <a:gd name="adj1" fmla="val -60451"/>
              <a:gd name="adj2" fmla="val 209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solidFill>
              <a:latin typeface="+mj-ea"/>
              <a:ea typeface="+mj-ea"/>
            </a:endParaRPr>
          </a:p>
        </p:txBody>
      </p:sp>
      <p:pic>
        <p:nvPicPr>
          <p:cNvPr id="10" name="図 9">
            <a:extLst>
              <a:ext uri="{FF2B5EF4-FFF2-40B4-BE49-F238E27FC236}">
                <a16:creationId xmlns:a16="http://schemas.microsoft.com/office/drawing/2014/main" xmlns="" id="{26ED6947-22DD-4FBB-BF6D-E2F6D974F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3242" y="1588661"/>
            <a:ext cx="2553036" cy="4274302"/>
          </a:xfrm>
          <a:prstGeom prst="rect">
            <a:avLst/>
          </a:prstGeom>
        </p:spPr>
      </p:pic>
      <p:sp>
        <p:nvSpPr>
          <p:cNvPr id="11" name="テキスト ボックス 10">
            <a:extLst>
              <a:ext uri="{FF2B5EF4-FFF2-40B4-BE49-F238E27FC236}">
                <a16:creationId xmlns:a16="http://schemas.microsoft.com/office/drawing/2014/main" xmlns="" id="{80CE9E51-54C1-4795-AB4C-E79E2C6CE7AF}"/>
              </a:ext>
            </a:extLst>
          </p:cNvPr>
          <p:cNvSpPr txBox="1"/>
          <p:nvPr/>
        </p:nvSpPr>
        <p:spPr>
          <a:xfrm>
            <a:off x="3959444" y="3038162"/>
            <a:ext cx="4801314" cy="1477328"/>
          </a:xfrm>
          <a:prstGeom prst="rect">
            <a:avLst/>
          </a:prstGeom>
          <a:noFill/>
        </p:spPr>
        <p:txBody>
          <a:bodyPr wrap="none" rtlCol="0">
            <a:spAutoFit/>
          </a:bodyPr>
          <a:lstStyle/>
          <a:p>
            <a:pPr algn="ctr"/>
            <a:r>
              <a:rPr lang="ja-JP" altLang="en-US" sz="3600" dirty="0">
                <a:latin typeface="+mj-ea"/>
              </a:rPr>
              <a:t>この写真おもしろい！</a:t>
            </a:r>
            <a:endParaRPr lang="en-US" altLang="ja-JP" sz="3600" dirty="0">
              <a:latin typeface="+mj-ea"/>
            </a:endParaRPr>
          </a:p>
          <a:p>
            <a:pPr algn="ctr"/>
            <a:r>
              <a:rPr lang="ja-JP" altLang="en-US" sz="3600" dirty="0">
                <a:latin typeface="+mj-ea"/>
              </a:rPr>
              <a:t>ほかの人にも送ろう。</a:t>
            </a:r>
          </a:p>
          <a:p>
            <a:endParaRPr kumimoji="1" lang="ja-JP" altLang="en-US" dirty="0"/>
          </a:p>
        </p:txBody>
      </p:sp>
    </p:spTree>
    <p:extLst>
      <p:ext uri="{BB962C8B-B14F-4D97-AF65-F5344CB8AC3E}">
        <p14:creationId xmlns:p14="http://schemas.microsoft.com/office/powerpoint/2010/main" val="246890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2268974" y="1266844"/>
            <a:ext cx="679869" cy="1052038"/>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1791261" y="3793289"/>
            <a:ext cx="679869" cy="1052038"/>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6897156" y="4035289"/>
            <a:ext cx="679869" cy="1052038"/>
          </a:xfrm>
          <a:prstGeom prst="rect">
            <a:avLst/>
          </a:prstGeom>
        </p:spPr>
      </p:pic>
      <p:cxnSp>
        <p:nvCxnSpPr>
          <p:cNvPr id="7" name="直線矢印コネクタ 6"/>
          <p:cNvCxnSpPr/>
          <p:nvPr/>
        </p:nvCxnSpPr>
        <p:spPr>
          <a:xfrm>
            <a:off x="2131197" y="2729708"/>
            <a:ext cx="1714502" cy="1044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256515" y="4489293"/>
            <a:ext cx="1511593" cy="6292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3768109" y="3445993"/>
            <a:ext cx="1714500" cy="1459996"/>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p:txBody>
          <a:bodyPr>
            <a:normAutofit fontScale="90000"/>
          </a:bodyPr>
          <a:lstStyle/>
          <a:p>
            <a:r>
              <a:rPr lang="ja-JP" altLang="en-US" dirty="0"/>
              <a:t>投こうが広がってのこることも</a:t>
            </a:r>
            <a:endParaRPr kumimoji="1" lang="ja-JP" altLang="en-US" dirty="0"/>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362" y="4561854"/>
            <a:ext cx="1834014" cy="1595830"/>
          </a:xfrm>
          <a:prstGeom prst="ellipse">
            <a:avLst/>
          </a:prstGeom>
          <a:ln w="38100">
            <a:solidFill>
              <a:schemeClr val="tx1"/>
            </a:solidFill>
          </a:ln>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713" y="5033241"/>
            <a:ext cx="1809861" cy="1574953"/>
          </a:xfrm>
          <a:prstGeom prst="ellipse">
            <a:avLst/>
          </a:prstGeom>
          <a:ln w="28575">
            <a:solidFill>
              <a:schemeClr val="tx1"/>
            </a:solidFill>
          </a:ln>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949" y="1385893"/>
            <a:ext cx="1924319" cy="1733792"/>
          </a:xfrm>
          <a:prstGeom prst="ellipse">
            <a:avLst/>
          </a:prstGeom>
          <a:ln w="28575">
            <a:solidFill>
              <a:schemeClr val="tx1"/>
            </a:solidFill>
          </a:ln>
        </p:spPr>
      </p:pic>
      <p:cxnSp>
        <p:nvCxnSpPr>
          <p:cNvPr id="20" name="直線矢印コネクタ 19"/>
          <p:cNvCxnSpPr/>
          <p:nvPr/>
        </p:nvCxnSpPr>
        <p:spPr>
          <a:xfrm flipH="1">
            <a:off x="5482610" y="2729708"/>
            <a:ext cx="1751908" cy="9762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9520" y="1580443"/>
            <a:ext cx="1843572" cy="1539242"/>
          </a:xfrm>
          <a:prstGeom prst="ellipse">
            <a:avLst/>
          </a:prstGeom>
          <a:ln w="28575">
            <a:solidFill>
              <a:schemeClr val="tx1"/>
            </a:solidFill>
          </a:ln>
        </p:spPr>
      </p:pic>
      <p:cxnSp>
        <p:nvCxnSpPr>
          <p:cNvPr id="24" name="直線矢印コネクタ 23"/>
          <p:cNvCxnSpPr>
            <a:stCxn id="15" idx="1"/>
          </p:cNvCxnSpPr>
          <p:nvPr/>
        </p:nvCxnSpPr>
        <p:spPr>
          <a:xfrm flipH="1" flipV="1">
            <a:off x="5405021" y="4489293"/>
            <a:ext cx="1765740" cy="774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8564" y="4894775"/>
            <a:ext cx="975989" cy="1104893"/>
          </a:xfrm>
          <a:prstGeom prst="rect">
            <a:avLst/>
          </a:prstGeom>
          <a:ln>
            <a:solidFill>
              <a:schemeClr val="tx1"/>
            </a:solidFill>
          </a:ln>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5516" y="3641838"/>
            <a:ext cx="975989" cy="1104893"/>
          </a:xfrm>
          <a:prstGeom prst="rect">
            <a:avLst/>
          </a:prstGeom>
          <a:ln>
            <a:solidFill>
              <a:schemeClr val="tx1"/>
            </a:solidFill>
          </a:ln>
        </p:spPr>
      </p:pic>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5516" y="3661670"/>
            <a:ext cx="975989" cy="1104893"/>
          </a:xfrm>
          <a:prstGeom prst="rect">
            <a:avLst/>
          </a:prstGeom>
          <a:ln>
            <a:solidFill>
              <a:schemeClr val="tx1"/>
            </a:solidFill>
          </a:ln>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5515" y="3661670"/>
            <a:ext cx="975989" cy="1104893"/>
          </a:xfrm>
          <a:prstGeom prst="rect">
            <a:avLst/>
          </a:prstGeom>
          <a:ln>
            <a:solidFill>
              <a:schemeClr val="tx1"/>
            </a:solidFill>
          </a:ln>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7850996" y="2760889"/>
            <a:ext cx="679869" cy="1052038"/>
          </a:xfrm>
          <a:prstGeom prst="rect">
            <a:avLst/>
          </a:prstGeom>
        </p:spPr>
      </p:pic>
    </p:spTree>
    <p:extLst>
      <p:ext uri="{BB962C8B-B14F-4D97-AF65-F5344CB8AC3E}">
        <p14:creationId xmlns:p14="http://schemas.microsoft.com/office/powerpoint/2010/main" val="29961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1805 0.01041 L -0.25174 -0.18264 " pathEditMode="relative" rAng="0" ptsTypes="AA">
                                      <p:cBhvr>
                                        <p:cTn id="11" dur="2000" fill="hold"/>
                                        <p:tgtEl>
                                          <p:spTgt spid="18"/>
                                        </p:tgtEl>
                                        <p:attrNameLst>
                                          <p:attrName>ppt_x</p:attrName>
                                          <p:attrName>ppt_y</p:attrName>
                                        </p:attrNameLst>
                                      </p:cBhvr>
                                      <p:rCtr x="-13490" y="-9653"/>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2500"/>
                            </p:stCondLst>
                            <p:childTnLst>
                              <p:par>
                                <p:cTn id="23" presetID="42" presetClass="path" presetSubtype="0" accel="50000" decel="50000" fill="hold" nodeType="afterEffect">
                                  <p:stCondLst>
                                    <p:cond delay="0"/>
                                  </p:stCondLst>
                                  <p:childTnLst>
                                    <p:animMotion origin="layout" path="M 5E-6 -4.07407E-6 L 0.27379 -0.19676 " pathEditMode="relative" rAng="0" ptsTypes="AA">
                                      <p:cBhvr>
                                        <p:cTn id="24" dur="2000" fill="hold"/>
                                        <p:tgtEl>
                                          <p:spTgt spid="31"/>
                                        </p:tgtEl>
                                        <p:attrNameLst>
                                          <p:attrName>ppt_x</p:attrName>
                                          <p:attrName>ppt_y</p:attrName>
                                        </p:attrNameLst>
                                      </p:cBhvr>
                                      <p:rCtr x="13681" y="-9838"/>
                                    </p:animMotion>
                                  </p:childTnLst>
                                </p:cTn>
                              </p:par>
                              <p:par>
                                <p:cTn id="25" presetID="42" presetClass="path" presetSubtype="0" accel="50000" decel="50000" fill="hold" nodeType="withEffect">
                                  <p:stCondLst>
                                    <p:cond delay="0"/>
                                  </p:stCondLst>
                                  <p:childTnLst>
                                    <p:animMotion origin="layout" path="M 5E-6 -3.33333E-6 L -0.26389 -0.20972 " pathEditMode="relative" rAng="0" ptsTypes="AA">
                                      <p:cBhvr>
                                        <p:cTn id="26" dur="2000" fill="hold"/>
                                        <p:tgtEl>
                                          <p:spTgt spid="39"/>
                                        </p:tgtEl>
                                        <p:attrNameLst>
                                          <p:attrName>ppt_x</p:attrName>
                                          <p:attrName>ppt_y</p:attrName>
                                        </p:attrNameLst>
                                      </p:cBhvr>
                                      <p:rCtr x="-13194" y="-10486"/>
                                    </p:animMotion>
                                  </p:childTnLst>
                                </p:cTn>
                              </p:par>
                              <p:par>
                                <p:cTn id="27" presetID="42" presetClass="path" presetSubtype="0" accel="50000" decel="50000" fill="hold" nodeType="withEffect">
                                  <p:stCondLst>
                                    <p:cond delay="0"/>
                                  </p:stCondLst>
                                  <p:childTnLst>
                                    <p:animMotion origin="layout" path="M 5E-6 -3.33333E-6 L -0.21337 0.11945 " pathEditMode="relative" rAng="0" ptsTypes="AA">
                                      <p:cBhvr>
                                        <p:cTn id="28" dur="2000" fill="hold"/>
                                        <p:tgtEl>
                                          <p:spTgt spid="43"/>
                                        </p:tgtEl>
                                        <p:attrNameLst>
                                          <p:attrName>ppt_x</p:attrName>
                                          <p:attrName>ppt_y</p:attrName>
                                        </p:attrNameLst>
                                      </p:cBhvr>
                                      <p:rCtr x="-10677" y="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628649" y="3033757"/>
            <a:ext cx="7886701" cy="3143206"/>
          </a:xfrm>
        </p:spPr>
        <p:txBody>
          <a:bodyPr>
            <a:normAutofit/>
          </a:bodyPr>
          <a:lstStyle/>
          <a:p>
            <a:r>
              <a:rPr kumimoji="1" lang="ja-JP" altLang="en-US" sz="6000" dirty="0">
                <a:latin typeface="+mj-ea"/>
                <a:ea typeface="+mj-ea"/>
              </a:rPr>
              <a:t>デジタルタトゥ</a:t>
            </a:r>
            <a:r>
              <a:rPr kumimoji="1" lang="en-US" altLang="ja-JP" sz="6000" dirty="0">
                <a:latin typeface="+mj-ea"/>
                <a:ea typeface="+mj-ea"/>
              </a:rPr>
              <a:t>―</a:t>
            </a:r>
            <a:r>
              <a:rPr kumimoji="1" lang="ja-JP" altLang="en-US" sz="6000" dirty="0">
                <a:latin typeface="+mj-ea"/>
                <a:ea typeface="+mj-ea"/>
              </a:rPr>
              <a:t>とは</a:t>
            </a:r>
          </a:p>
        </p:txBody>
      </p:sp>
      <p:sp>
        <p:nvSpPr>
          <p:cNvPr id="4" name="タイトル 3"/>
          <p:cNvSpPr>
            <a:spLocks noGrp="1"/>
          </p:cNvSpPr>
          <p:nvPr>
            <p:ph type="title"/>
          </p:nvPr>
        </p:nvSpPr>
        <p:spPr/>
        <p:txBody>
          <a:bodyPr/>
          <a:lstStyle/>
          <a:p>
            <a:r>
              <a:rPr kumimoji="1" lang="ja-JP" altLang="en-US" dirty="0"/>
              <a:t>質問</a:t>
            </a:r>
          </a:p>
        </p:txBody>
      </p:sp>
    </p:spTree>
    <p:extLst>
      <p:ext uri="{BB962C8B-B14F-4D97-AF65-F5344CB8AC3E}">
        <p14:creationId xmlns:p14="http://schemas.microsoft.com/office/powerpoint/2010/main" val="101485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normAutofit/>
          </a:bodyPr>
          <a:lstStyle/>
          <a:p>
            <a:r>
              <a:rPr lang="ja-JP" altLang="en-US" sz="6000" dirty="0">
                <a:latin typeface="+mj-ea"/>
                <a:ea typeface="+mj-ea"/>
              </a:rPr>
              <a:t>ウェブ上でデータが消えずに残り続けること。</a:t>
            </a:r>
            <a:endParaRPr lang="en-US" altLang="ja-JP" sz="3200" dirty="0">
              <a:latin typeface="+mj-ea"/>
              <a:ea typeface="+mj-ea"/>
            </a:endParaRPr>
          </a:p>
        </p:txBody>
      </p:sp>
      <p:sp>
        <p:nvSpPr>
          <p:cNvPr id="4" name="タイトル 3"/>
          <p:cNvSpPr>
            <a:spLocks noGrp="1"/>
          </p:cNvSpPr>
          <p:nvPr>
            <p:ph type="title"/>
          </p:nvPr>
        </p:nvSpPr>
        <p:spPr/>
        <p:txBody>
          <a:bodyPr/>
          <a:lstStyle/>
          <a:p>
            <a:r>
              <a:rPr kumimoji="1" lang="ja-JP" altLang="en-US" dirty="0"/>
              <a:t>デジタルタトゥ</a:t>
            </a:r>
            <a:r>
              <a:rPr kumimoji="1" lang="en-US" altLang="ja-JP" dirty="0"/>
              <a:t>―</a:t>
            </a:r>
            <a:r>
              <a:rPr kumimoji="1" lang="ja-JP" altLang="en-US" dirty="0"/>
              <a:t>とは</a:t>
            </a:r>
          </a:p>
        </p:txBody>
      </p:sp>
      <p:pic>
        <p:nvPicPr>
          <p:cNvPr id="5" name="図 4"/>
          <p:cNvPicPr>
            <a:picLocks noChangeAspect="1"/>
          </p:cNvPicPr>
          <p:nvPr/>
        </p:nvPicPr>
        <p:blipFill>
          <a:blip r:embed="rId3"/>
          <a:stretch>
            <a:fillRect/>
          </a:stretch>
        </p:blipFill>
        <p:spPr>
          <a:xfrm>
            <a:off x="3351265" y="3618512"/>
            <a:ext cx="4059252" cy="2837248"/>
          </a:xfrm>
          <a:prstGeom prst="rect">
            <a:avLst/>
          </a:prstGeom>
          <a:ln>
            <a:solidFill>
              <a:schemeClr val="tx1"/>
            </a:solidFill>
          </a:ln>
        </p:spPr>
      </p:pic>
    </p:spTree>
    <p:extLst>
      <p:ext uri="{BB962C8B-B14F-4D97-AF65-F5344CB8AC3E}">
        <p14:creationId xmlns:p14="http://schemas.microsoft.com/office/powerpoint/2010/main" val="421083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154" y="429134"/>
            <a:ext cx="7958418" cy="784598"/>
          </a:xfrm>
        </p:spPr>
        <p:txBody>
          <a:bodyPr/>
          <a:lstStyle/>
          <a:p>
            <a:r>
              <a:rPr kumimoji="1" lang="ja-JP" altLang="en-US" sz="3600" dirty="0"/>
              <a:t>拡散する</a:t>
            </a:r>
            <a:r>
              <a:rPr kumimoji="1" lang="ja-JP" altLang="en-US" sz="3600" dirty="0" smtClean="0"/>
              <a:t>とネット上から消す</a:t>
            </a:r>
            <a:r>
              <a:rPr kumimoji="1" lang="ja-JP" altLang="en-US" sz="3600" dirty="0"/>
              <a:t>のは困難</a:t>
            </a:r>
          </a:p>
        </p:txBody>
      </p:sp>
      <p:pic>
        <p:nvPicPr>
          <p:cNvPr id="4" name="図 3"/>
          <p:cNvPicPr>
            <a:picLocks noChangeAspect="1"/>
          </p:cNvPicPr>
          <p:nvPr/>
        </p:nvPicPr>
        <p:blipFill>
          <a:blip r:embed="rId3"/>
          <a:stretch>
            <a:fillRect/>
          </a:stretch>
        </p:blipFill>
        <p:spPr>
          <a:xfrm>
            <a:off x="215152" y="1926983"/>
            <a:ext cx="8602563" cy="3996898"/>
          </a:xfrm>
          <a:prstGeom prst="rect">
            <a:avLst/>
          </a:prstGeom>
        </p:spPr>
      </p:pic>
      <p:pic>
        <p:nvPicPr>
          <p:cNvPr id="5" name="図 4"/>
          <p:cNvPicPr>
            <a:picLocks noChangeAspect="1"/>
          </p:cNvPicPr>
          <p:nvPr/>
        </p:nvPicPr>
        <p:blipFill>
          <a:blip r:embed="rId4"/>
          <a:stretch>
            <a:fillRect/>
          </a:stretch>
        </p:blipFill>
        <p:spPr>
          <a:xfrm>
            <a:off x="3781514" y="3187748"/>
            <a:ext cx="927219" cy="648088"/>
          </a:xfrm>
          <a:prstGeom prst="rect">
            <a:avLst/>
          </a:prstGeom>
          <a:ln>
            <a:solidFill>
              <a:schemeClr val="tx1"/>
            </a:solidFill>
          </a:ln>
        </p:spPr>
      </p:pic>
      <p:sp>
        <p:nvSpPr>
          <p:cNvPr id="7" name="下カーブ矢印 6"/>
          <p:cNvSpPr/>
          <p:nvPr/>
        </p:nvSpPr>
        <p:spPr>
          <a:xfrm rot="20945603">
            <a:off x="4396542" y="2475698"/>
            <a:ext cx="1461951" cy="480116"/>
          </a:xfrm>
          <a:prstGeom prst="curvedDownArrow">
            <a:avLst>
              <a:gd name="adj1" fmla="val 35953"/>
              <a:gd name="adj2" fmla="val 125871"/>
              <a:gd name="adj3" fmla="val 573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8" name="下カーブ矢印 7"/>
          <p:cNvSpPr/>
          <p:nvPr/>
        </p:nvSpPr>
        <p:spPr>
          <a:xfrm rot="654397" flipH="1">
            <a:off x="2725870" y="2475699"/>
            <a:ext cx="1461951" cy="480116"/>
          </a:xfrm>
          <a:prstGeom prst="curvedDownArrow">
            <a:avLst>
              <a:gd name="adj1" fmla="val 35953"/>
              <a:gd name="adj2" fmla="val 125871"/>
              <a:gd name="adj3" fmla="val 573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 name="下カーブ矢印 8"/>
          <p:cNvSpPr/>
          <p:nvPr/>
        </p:nvSpPr>
        <p:spPr>
          <a:xfrm rot="20945603" flipH="1" flipV="1">
            <a:off x="2700193" y="4000830"/>
            <a:ext cx="1461951" cy="480116"/>
          </a:xfrm>
          <a:prstGeom prst="curvedDownArrow">
            <a:avLst>
              <a:gd name="adj1" fmla="val 35953"/>
              <a:gd name="adj2" fmla="val 125871"/>
              <a:gd name="adj3" fmla="val 573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10" name="下カーブ矢印 9"/>
          <p:cNvSpPr/>
          <p:nvPr/>
        </p:nvSpPr>
        <p:spPr>
          <a:xfrm rot="654397" flipV="1">
            <a:off x="4375323" y="4220945"/>
            <a:ext cx="3812673" cy="731907"/>
          </a:xfrm>
          <a:prstGeom prst="curvedDownArrow">
            <a:avLst>
              <a:gd name="adj1" fmla="val 30912"/>
              <a:gd name="adj2" fmla="val 79353"/>
              <a:gd name="adj3" fmla="val 302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pic>
        <p:nvPicPr>
          <p:cNvPr id="11" name="図 10"/>
          <p:cNvPicPr>
            <a:picLocks noChangeAspect="1"/>
          </p:cNvPicPr>
          <p:nvPr/>
        </p:nvPicPr>
        <p:blipFill>
          <a:blip r:embed="rId4"/>
          <a:stretch>
            <a:fillRect/>
          </a:stretch>
        </p:blipFill>
        <p:spPr>
          <a:xfrm>
            <a:off x="5606541" y="2901213"/>
            <a:ext cx="927219" cy="648088"/>
          </a:xfrm>
          <a:prstGeom prst="rect">
            <a:avLst/>
          </a:prstGeom>
          <a:ln>
            <a:solidFill>
              <a:schemeClr val="tx1"/>
            </a:solidFill>
          </a:ln>
        </p:spPr>
      </p:pic>
      <p:pic>
        <p:nvPicPr>
          <p:cNvPr id="12" name="図 11"/>
          <p:cNvPicPr>
            <a:picLocks noChangeAspect="1"/>
          </p:cNvPicPr>
          <p:nvPr/>
        </p:nvPicPr>
        <p:blipFill>
          <a:blip r:embed="rId4"/>
          <a:stretch>
            <a:fillRect/>
          </a:stretch>
        </p:blipFill>
        <p:spPr>
          <a:xfrm>
            <a:off x="7499963" y="3822322"/>
            <a:ext cx="927219" cy="648088"/>
          </a:xfrm>
          <a:prstGeom prst="rect">
            <a:avLst/>
          </a:prstGeom>
          <a:ln>
            <a:solidFill>
              <a:schemeClr val="tx1"/>
            </a:solidFill>
          </a:ln>
        </p:spPr>
      </p:pic>
      <p:pic>
        <p:nvPicPr>
          <p:cNvPr id="13" name="図 12"/>
          <p:cNvPicPr>
            <a:picLocks noChangeAspect="1"/>
          </p:cNvPicPr>
          <p:nvPr/>
        </p:nvPicPr>
        <p:blipFill>
          <a:blip r:embed="rId4"/>
          <a:stretch>
            <a:fillRect/>
          </a:stretch>
        </p:blipFill>
        <p:spPr>
          <a:xfrm>
            <a:off x="2376956" y="2854706"/>
            <a:ext cx="927219" cy="648088"/>
          </a:xfrm>
          <a:prstGeom prst="rect">
            <a:avLst/>
          </a:prstGeom>
          <a:ln>
            <a:solidFill>
              <a:schemeClr val="tx1"/>
            </a:solidFill>
          </a:ln>
        </p:spPr>
      </p:pic>
      <p:pic>
        <p:nvPicPr>
          <p:cNvPr id="14" name="図 13"/>
          <p:cNvPicPr>
            <a:picLocks noChangeAspect="1"/>
          </p:cNvPicPr>
          <p:nvPr/>
        </p:nvPicPr>
        <p:blipFill>
          <a:blip r:embed="rId4"/>
          <a:stretch>
            <a:fillRect/>
          </a:stretch>
        </p:blipFill>
        <p:spPr>
          <a:xfrm>
            <a:off x="2376957" y="3498278"/>
            <a:ext cx="927219" cy="648088"/>
          </a:xfrm>
          <a:prstGeom prst="rect">
            <a:avLst/>
          </a:prstGeom>
          <a:ln>
            <a:solidFill>
              <a:schemeClr val="tx1"/>
            </a:solidFill>
          </a:ln>
        </p:spPr>
      </p:pic>
      <p:pic>
        <p:nvPicPr>
          <p:cNvPr id="15" name="図 14"/>
          <p:cNvPicPr>
            <a:picLocks noChangeAspect="1"/>
          </p:cNvPicPr>
          <p:nvPr/>
        </p:nvPicPr>
        <p:blipFill>
          <a:blip r:embed="rId4"/>
          <a:stretch>
            <a:fillRect/>
          </a:stretch>
        </p:blipFill>
        <p:spPr>
          <a:xfrm>
            <a:off x="6813774" y="2391712"/>
            <a:ext cx="927219" cy="648088"/>
          </a:xfrm>
          <a:prstGeom prst="rect">
            <a:avLst/>
          </a:prstGeom>
          <a:ln>
            <a:solidFill>
              <a:schemeClr val="tx1"/>
            </a:solidFill>
          </a:ln>
        </p:spPr>
      </p:pic>
      <p:pic>
        <p:nvPicPr>
          <p:cNvPr id="16" name="図 15"/>
          <p:cNvPicPr>
            <a:picLocks noChangeAspect="1"/>
          </p:cNvPicPr>
          <p:nvPr/>
        </p:nvPicPr>
        <p:blipFill>
          <a:blip r:embed="rId4"/>
          <a:stretch>
            <a:fillRect/>
          </a:stretch>
        </p:blipFill>
        <p:spPr>
          <a:xfrm>
            <a:off x="7759194" y="4923440"/>
            <a:ext cx="927219" cy="648088"/>
          </a:xfrm>
          <a:prstGeom prst="rect">
            <a:avLst/>
          </a:prstGeom>
          <a:ln>
            <a:solidFill>
              <a:schemeClr val="tx1"/>
            </a:solidFill>
          </a:ln>
        </p:spPr>
      </p:pic>
      <p:pic>
        <p:nvPicPr>
          <p:cNvPr id="17" name="図 16"/>
          <p:cNvPicPr>
            <a:picLocks noChangeAspect="1"/>
          </p:cNvPicPr>
          <p:nvPr/>
        </p:nvPicPr>
        <p:blipFill>
          <a:blip r:embed="rId4"/>
          <a:stretch>
            <a:fillRect/>
          </a:stretch>
        </p:blipFill>
        <p:spPr>
          <a:xfrm>
            <a:off x="617670" y="3039800"/>
            <a:ext cx="927219" cy="648088"/>
          </a:xfrm>
          <a:prstGeom prst="rect">
            <a:avLst/>
          </a:prstGeom>
          <a:ln>
            <a:solidFill>
              <a:schemeClr val="tx1"/>
            </a:solidFill>
          </a:ln>
        </p:spPr>
      </p:pic>
      <p:pic>
        <p:nvPicPr>
          <p:cNvPr id="18" name="図 17"/>
          <p:cNvPicPr>
            <a:picLocks noChangeAspect="1"/>
          </p:cNvPicPr>
          <p:nvPr/>
        </p:nvPicPr>
        <p:blipFill>
          <a:blip r:embed="rId4"/>
          <a:stretch>
            <a:fillRect/>
          </a:stretch>
        </p:blipFill>
        <p:spPr>
          <a:xfrm>
            <a:off x="676681" y="3938810"/>
            <a:ext cx="927219" cy="648088"/>
          </a:xfrm>
          <a:prstGeom prst="rect">
            <a:avLst/>
          </a:prstGeom>
          <a:ln>
            <a:solidFill>
              <a:schemeClr val="tx1"/>
            </a:solidFill>
          </a:ln>
        </p:spPr>
      </p:pic>
      <p:pic>
        <p:nvPicPr>
          <p:cNvPr id="19" name="図 18"/>
          <p:cNvPicPr>
            <a:picLocks noChangeAspect="1"/>
          </p:cNvPicPr>
          <p:nvPr/>
        </p:nvPicPr>
        <p:blipFill>
          <a:blip r:embed="rId4"/>
          <a:stretch>
            <a:fillRect/>
          </a:stretch>
        </p:blipFill>
        <p:spPr>
          <a:xfrm>
            <a:off x="1343830" y="2277783"/>
            <a:ext cx="927219" cy="648088"/>
          </a:xfrm>
          <a:prstGeom prst="rect">
            <a:avLst/>
          </a:prstGeom>
          <a:ln>
            <a:solidFill>
              <a:schemeClr val="tx1"/>
            </a:solidFill>
          </a:ln>
        </p:spPr>
      </p:pic>
      <p:pic>
        <p:nvPicPr>
          <p:cNvPr id="20" name="図 19"/>
          <p:cNvPicPr>
            <a:picLocks noChangeAspect="1"/>
          </p:cNvPicPr>
          <p:nvPr/>
        </p:nvPicPr>
        <p:blipFill>
          <a:blip r:embed="rId4"/>
          <a:stretch>
            <a:fillRect/>
          </a:stretch>
        </p:blipFill>
        <p:spPr>
          <a:xfrm>
            <a:off x="1199545" y="2791926"/>
            <a:ext cx="927219" cy="648088"/>
          </a:xfrm>
          <a:prstGeom prst="rect">
            <a:avLst/>
          </a:prstGeom>
          <a:ln>
            <a:solidFill>
              <a:schemeClr val="tx1"/>
            </a:solidFill>
          </a:ln>
        </p:spPr>
      </p:pic>
      <p:pic>
        <p:nvPicPr>
          <p:cNvPr id="21" name="図 20"/>
          <p:cNvPicPr>
            <a:picLocks noChangeAspect="1"/>
          </p:cNvPicPr>
          <p:nvPr/>
        </p:nvPicPr>
        <p:blipFill>
          <a:blip r:embed="rId4"/>
          <a:stretch>
            <a:fillRect/>
          </a:stretch>
        </p:blipFill>
        <p:spPr>
          <a:xfrm>
            <a:off x="908485" y="4397673"/>
            <a:ext cx="927219" cy="648088"/>
          </a:xfrm>
          <a:prstGeom prst="rect">
            <a:avLst/>
          </a:prstGeom>
          <a:ln>
            <a:solidFill>
              <a:schemeClr val="tx1"/>
            </a:solidFill>
          </a:ln>
        </p:spPr>
      </p:pic>
      <p:pic>
        <p:nvPicPr>
          <p:cNvPr id="22" name="図 21"/>
          <p:cNvPicPr>
            <a:picLocks noChangeAspect="1"/>
          </p:cNvPicPr>
          <p:nvPr/>
        </p:nvPicPr>
        <p:blipFill>
          <a:blip r:embed="rId4"/>
          <a:stretch>
            <a:fillRect/>
          </a:stretch>
        </p:blipFill>
        <p:spPr>
          <a:xfrm>
            <a:off x="6010328" y="2142524"/>
            <a:ext cx="927219" cy="648088"/>
          </a:xfrm>
          <a:prstGeom prst="rect">
            <a:avLst/>
          </a:prstGeom>
          <a:ln>
            <a:solidFill>
              <a:schemeClr val="tx1"/>
            </a:solidFill>
          </a:ln>
        </p:spPr>
      </p:pic>
      <p:pic>
        <p:nvPicPr>
          <p:cNvPr id="23" name="図 22"/>
          <p:cNvPicPr>
            <a:picLocks noChangeAspect="1"/>
          </p:cNvPicPr>
          <p:nvPr/>
        </p:nvPicPr>
        <p:blipFill>
          <a:blip r:embed="rId4"/>
          <a:stretch>
            <a:fillRect/>
          </a:stretch>
        </p:blipFill>
        <p:spPr>
          <a:xfrm>
            <a:off x="6934165" y="3323041"/>
            <a:ext cx="927219" cy="648088"/>
          </a:xfrm>
          <a:prstGeom prst="rect">
            <a:avLst/>
          </a:prstGeom>
          <a:ln>
            <a:solidFill>
              <a:schemeClr val="tx1"/>
            </a:solidFill>
          </a:ln>
        </p:spPr>
      </p:pic>
      <p:pic>
        <p:nvPicPr>
          <p:cNvPr id="24" name="図 23"/>
          <p:cNvPicPr>
            <a:picLocks noChangeAspect="1"/>
          </p:cNvPicPr>
          <p:nvPr/>
        </p:nvPicPr>
        <p:blipFill>
          <a:blip r:embed="rId4"/>
          <a:stretch>
            <a:fillRect/>
          </a:stretch>
        </p:blipFill>
        <p:spPr>
          <a:xfrm>
            <a:off x="7164282" y="5485909"/>
            <a:ext cx="927219" cy="648088"/>
          </a:xfrm>
          <a:prstGeom prst="rect">
            <a:avLst/>
          </a:prstGeom>
          <a:ln>
            <a:solidFill>
              <a:schemeClr val="tx1"/>
            </a:solidFill>
          </a:ln>
        </p:spPr>
      </p:pic>
      <p:pic>
        <p:nvPicPr>
          <p:cNvPr id="25" name="図 24"/>
          <p:cNvPicPr>
            <a:picLocks noChangeAspect="1"/>
          </p:cNvPicPr>
          <p:nvPr/>
        </p:nvPicPr>
        <p:blipFill>
          <a:blip r:embed="rId4"/>
          <a:stretch>
            <a:fillRect/>
          </a:stretch>
        </p:blipFill>
        <p:spPr>
          <a:xfrm>
            <a:off x="1770093" y="1873177"/>
            <a:ext cx="927219" cy="648088"/>
          </a:xfrm>
          <a:prstGeom prst="rect">
            <a:avLst/>
          </a:prstGeom>
          <a:ln>
            <a:solidFill>
              <a:schemeClr val="tx1"/>
            </a:solidFill>
          </a:ln>
        </p:spPr>
      </p:pic>
      <p:pic>
        <p:nvPicPr>
          <p:cNvPr id="26" name="図 25"/>
          <p:cNvPicPr>
            <a:picLocks noChangeAspect="1"/>
          </p:cNvPicPr>
          <p:nvPr/>
        </p:nvPicPr>
        <p:blipFill>
          <a:blip r:embed="rId4"/>
          <a:stretch>
            <a:fillRect/>
          </a:stretch>
        </p:blipFill>
        <p:spPr>
          <a:xfrm>
            <a:off x="6627597" y="5115189"/>
            <a:ext cx="927219" cy="648088"/>
          </a:xfrm>
          <a:prstGeom prst="rect">
            <a:avLst/>
          </a:prstGeom>
          <a:ln>
            <a:solidFill>
              <a:schemeClr val="tx1"/>
            </a:solidFill>
          </a:ln>
        </p:spPr>
      </p:pic>
      <p:pic>
        <p:nvPicPr>
          <p:cNvPr id="27" name="図 26"/>
          <p:cNvPicPr>
            <a:picLocks noChangeAspect="1"/>
          </p:cNvPicPr>
          <p:nvPr/>
        </p:nvPicPr>
        <p:blipFill>
          <a:blip r:embed="rId4"/>
          <a:stretch>
            <a:fillRect/>
          </a:stretch>
        </p:blipFill>
        <p:spPr>
          <a:xfrm>
            <a:off x="7950304" y="1939041"/>
            <a:ext cx="927219" cy="648088"/>
          </a:xfrm>
          <a:prstGeom prst="rect">
            <a:avLst/>
          </a:prstGeom>
          <a:ln>
            <a:solidFill>
              <a:schemeClr val="tx1"/>
            </a:solidFill>
          </a:ln>
        </p:spPr>
      </p:pic>
      <p:pic>
        <p:nvPicPr>
          <p:cNvPr id="28" name="図 27"/>
          <p:cNvPicPr>
            <a:picLocks noChangeAspect="1"/>
          </p:cNvPicPr>
          <p:nvPr/>
        </p:nvPicPr>
        <p:blipFill>
          <a:blip r:embed="rId4"/>
          <a:stretch>
            <a:fillRect/>
          </a:stretch>
        </p:blipFill>
        <p:spPr>
          <a:xfrm>
            <a:off x="1613317" y="3666016"/>
            <a:ext cx="927219" cy="648088"/>
          </a:xfrm>
          <a:prstGeom prst="rect">
            <a:avLst/>
          </a:prstGeom>
          <a:ln>
            <a:solidFill>
              <a:schemeClr val="tx1"/>
            </a:solidFill>
          </a:ln>
        </p:spPr>
      </p:pic>
    </p:spTree>
    <p:extLst>
      <p:ext uri="{BB962C8B-B14F-4D97-AF65-F5344CB8AC3E}">
        <p14:creationId xmlns:p14="http://schemas.microsoft.com/office/powerpoint/2010/main" val="40049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nodeType="after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250"/>
                            </p:stCondLst>
                            <p:childTnLst>
                              <p:par>
                                <p:cTn id="36" presetID="10" presetClass="entr" presetSubtype="0" fill="hold" nodeType="afterEffect">
                                  <p:stCondLst>
                                    <p:cond delay="25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25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2000"/>
                            </p:stCondLst>
                            <p:childTnLst>
                              <p:par>
                                <p:cTn id="46" presetID="10" presetClass="entr" presetSubtype="0" fill="hold" nodeType="afterEffect">
                                  <p:stCondLst>
                                    <p:cond delay="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2750"/>
                            </p:stCondLst>
                            <p:childTnLst>
                              <p:par>
                                <p:cTn id="53" presetID="10" presetClass="entr" presetSubtype="0" fill="hold"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25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25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nodeType="withEffect">
                                  <p:stCondLst>
                                    <p:cond delay="25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pPr marL="571500" indent="-571500">
              <a:buFont typeface="Arial" panose="020B0604020202020204" pitchFamily="34" charset="0"/>
              <a:buChar char="•"/>
            </a:pPr>
            <a:r>
              <a:rPr kumimoji="1" lang="ja-JP" altLang="en-US" dirty="0">
                <a:latin typeface="+mj-ea"/>
                <a:ea typeface="+mj-ea"/>
              </a:rPr>
              <a:t>データが拡散され、ずっと残り続ける。（消すことは困難。）</a:t>
            </a:r>
            <a:endParaRPr kumimoji="1" lang="en-US" altLang="ja-JP" dirty="0">
              <a:latin typeface="+mj-ea"/>
              <a:ea typeface="+mj-ea"/>
            </a:endParaRPr>
          </a:p>
          <a:p>
            <a:endParaRPr lang="en-US" altLang="ja-JP" dirty="0">
              <a:latin typeface="+mj-ea"/>
              <a:ea typeface="+mj-ea"/>
            </a:endParaRPr>
          </a:p>
          <a:p>
            <a:pPr marL="571500" indent="-571500">
              <a:buFont typeface="Arial" panose="020B0604020202020204" pitchFamily="34" charset="0"/>
              <a:buChar char="•"/>
            </a:pPr>
            <a:r>
              <a:rPr kumimoji="1" lang="ja-JP" altLang="en-US" dirty="0">
                <a:latin typeface="+mj-ea"/>
                <a:ea typeface="+mj-ea"/>
              </a:rPr>
              <a:t>氏名、学校名</a:t>
            </a:r>
            <a:r>
              <a:rPr lang="ja-JP" altLang="en-US" dirty="0">
                <a:latin typeface="+mj-ea"/>
                <a:ea typeface="+mj-ea"/>
              </a:rPr>
              <a:t>、</a:t>
            </a:r>
            <a:r>
              <a:rPr kumimoji="1" lang="ja-JP" altLang="en-US" dirty="0">
                <a:latin typeface="+mj-ea"/>
                <a:ea typeface="+mj-ea"/>
              </a:rPr>
              <a:t>住所等の個人情報が調べられ、ネット上に載せられる可能性がある。</a:t>
            </a:r>
          </a:p>
        </p:txBody>
      </p:sp>
      <p:sp>
        <p:nvSpPr>
          <p:cNvPr id="5" name="タイトル 4"/>
          <p:cNvSpPr>
            <a:spLocks noGrp="1"/>
          </p:cNvSpPr>
          <p:nvPr>
            <p:ph type="title"/>
          </p:nvPr>
        </p:nvSpPr>
        <p:spPr/>
        <p:txBody>
          <a:bodyPr/>
          <a:lstStyle/>
          <a:p>
            <a:r>
              <a:rPr kumimoji="1" lang="ja-JP" altLang="en-US" dirty="0"/>
              <a:t>問題投稿をした場合</a:t>
            </a:r>
          </a:p>
        </p:txBody>
      </p:sp>
    </p:spTree>
    <p:extLst>
      <p:ext uri="{BB962C8B-B14F-4D97-AF65-F5344CB8AC3E}">
        <p14:creationId xmlns:p14="http://schemas.microsoft.com/office/powerpoint/2010/main" val="35376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p:txBody>
          <a:bodyPr/>
          <a:lstStyle/>
          <a:p>
            <a:pPr marL="571500" indent="-571500">
              <a:buFont typeface="Arial" panose="020B0604020202020204" pitchFamily="34" charset="0"/>
              <a:buChar char="•"/>
            </a:pPr>
            <a:r>
              <a:rPr kumimoji="1" lang="ja-JP" altLang="en-US" dirty="0">
                <a:latin typeface="+mj-ea"/>
                <a:ea typeface="+mj-ea"/>
              </a:rPr>
              <a:t>内容によっては、サービス提供者やプロバイダー（インターネット接続事業者）が削除対応。</a:t>
            </a:r>
            <a:endParaRPr kumimoji="1" lang="en-US" altLang="ja-JP" dirty="0">
              <a:latin typeface="+mj-ea"/>
              <a:ea typeface="+mj-ea"/>
            </a:endParaRPr>
          </a:p>
          <a:p>
            <a:pPr marL="571500" indent="-571500">
              <a:buFont typeface="Arial" panose="020B0604020202020204" pitchFamily="34" charset="0"/>
              <a:buChar char="•"/>
            </a:pPr>
            <a:endParaRPr lang="en-US" altLang="ja-JP" dirty="0">
              <a:latin typeface="+mj-ea"/>
              <a:ea typeface="+mj-ea"/>
            </a:endParaRPr>
          </a:p>
          <a:p>
            <a:pPr marL="571500" indent="-571500">
              <a:buFont typeface="Arial" panose="020B0604020202020204" pitchFamily="34" charset="0"/>
              <a:buChar char="•"/>
            </a:pPr>
            <a:r>
              <a:rPr kumimoji="1" lang="ja-JP" altLang="en-US" dirty="0">
                <a:latin typeface="+mj-ea"/>
                <a:ea typeface="+mj-ea"/>
              </a:rPr>
              <a:t>犯罪に関わるものは警察、人権に関わるものは法務局に相談。</a:t>
            </a:r>
          </a:p>
        </p:txBody>
      </p:sp>
      <p:sp>
        <p:nvSpPr>
          <p:cNvPr id="3" name="タイトル 2"/>
          <p:cNvSpPr>
            <a:spLocks noGrp="1"/>
          </p:cNvSpPr>
          <p:nvPr>
            <p:ph type="title"/>
          </p:nvPr>
        </p:nvSpPr>
        <p:spPr/>
        <p:txBody>
          <a:bodyPr/>
          <a:lstStyle/>
          <a:p>
            <a:r>
              <a:rPr lang="ja-JP" altLang="en-US" dirty="0"/>
              <a:t>もし情報が拡散されたら</a:t>
            </a:r>
            <a:endParaRPr kumimoji="1" lang="ja-JP" altLang="en-US" dirty="0"/>
          </a:p>
        </p:txBody>
      </p:sp>
    </p:spTree>
    <p:extLst>
      <p:ext uri="{BB962C8B-B14F-4D97-AF65-F5344CB8AC3E}">
        <p14:creationId xmlns:p14="http://schemas.microsoft.com/office/powerpoint/2010/main" val="173862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7329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r>
              <a:rPr kumimoji="1" lang="ja-JP" altLang="en-US" sz="4000" dirty="0">
                <a:latin typeface="+mj-ea"/>
                <a:ea typeface="+mj-ea"/>
              </a:rPr>
              <a:t>ネットの仕組みを伝え、子供の判断力を育てることが大切。</a:t>
            </a:r>
            <a:endParaRPr kumimoji="1" lang="en-US" altLang="ja-JP" sz="4000" dirty="0">
              <a:latin typeface="+mj-ea"/>
              <a:ea typeface="+mj-ea"/>
            </a:endParaRPr>
          </a:p>
          <a:p>
            <a:endParaRPr lang="en-US" altLang="ja-JP" sz="4000" dirty="0">
              <a:latin typeface="+mj-ea"/>
              <a:ea typeface="+mj-ea"/>
            </a:endParaRPr>
          </a:p>
          <a:p>
            <a:r>
              <a:rPr lang="ja-JP" altLang="en-US" sz="4000" dirty="0">
                <a:latin typeface="+mj-ea"/>
                <a:ea typeface="+mj-ea"/>
              </a:rPr>
              <a:t>一度拡散した情報を消すことは難しいため、未然に防ぐことが大切。</a:t>
            </a:r>
            <a:endParaRPr kumimoji="1" lang="ja-JP" altLang="en-US" dirty="0">
              <a:latin typeface="+mj-ea"/>
              <a:ea typeface="+mj-ea"/>
            </a:endParaRPr>
          </a:p>
        </p:txBody>
      </p:sp>
    </p:spTree>
    <p:extLst>
      <p:ext uri="{BB962C8B-B14F-4D97-AF65-F5344CB8AC3E}">
        <p14:creationId xmlns:p14="http://schemas.microsoft.com/office/powerpoint/2010/main" val="320371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latin typeface="+mj-ea"/>
              </a:rPr>
              <a:t>ネットの仕組み</a:t>
            </a:r>
          </a:p>
        </p:txBody>
      </p:sp>
      <p:sp>
        <p:nvSpPr>
          <p:cNvPr id="4" name="コンテンツ プレースホルダー 3"/>
          <p:cNvSpPr>
            <a:spLocks noGrp="1"/>
          </p:cNvSpPr>
          <p:nvPr>
            <p:ph sz="half" idx="1"/>
          </p:nvPr>
        </p:nvSpPr>
        <p:spPr/>
        <p:txBody>
          <a:bodyPr/>
          <a:lstStyle/>
          <a:p>
            <a:r>
              <a:rPr kumimoji="1" lang="ja-JP" altLang="en-US" dirty="0">
                <a:latin typeface="+mj-ea"/>
                <a:ea typeface="+mj-ea"/>
              </a:rPr>
              <a:t>対象：保護者</a:t>
            </a:r>
          </a:p>
        </p:txBody>
      </p:sp>
    </p:spTree>
    <p:extLst>
      <p:ext uri="{BB962C8B-B14F-4D97-AF65-F5344CB8AC3E}">
        <p14:creationId xmlns:p14="http://schemas.microsoft.com/office/powerpoint/2010/main" val="248468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latin typeface="+mj-ea"/>
              </a:rPr>
              <a:t>本教材の使用方法　</a:t>
            </a:r>
            <a:r>
              <a:rPr lang="ja-JP" altLang="en-US" sz="2400" dirty="0">
                <a:latin typeface="+mj-ea"/>
              </a:rPr>
              <a:t>ネットの仕組み</a:t>
            </a:r>
            <a:r>
              <a:rPr kumimoji="1" lang="en-US" altLang="ja-JP" sz="2400" dirty="0">
                <a:latin typeface="+mj-ea"/>
              </a:rPr>
              <a:t>_</a:t>
            </a:r>
            <a:r>
              <a:rPr lang="ja-JP" altLang="en-US" sz="2400" dirty="0">
                <a:latin typeface="+mj-ea"/>
              </a:rPr>
              <a:t>保護者</a:t>
            </a:r>
            <a:endParaRPr kumimoji="1" lang="ja-JP" altLang="en-US" sz="2400" dirty="0">
              <a:latin typeface="+mj-ea"/>
            </a:endParaRPr>
          </a:p>
        </p:txBody>
      </p:sp>
      <p:sp>
        <p:nvSpPr>
          <p:cNvPr id="3" name="タイトル 1"/>
          <p:cNvSpPr txBox="1">
            <a:spLocks/>
          </p:cNvSpPr>
          <p:nvPr/>
        </p:nvSpPr>
        <p:spPr>
          <a:xfrm>
            <a:off x="97277" y="2119561"/>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本教材のねらい</a:t>
            </a:r>
          </a:p>
        </p:txBody>
      </p:sp>
      <p:sp>
        <p:nvSpPr>
          <p:cNvPr id="5" name="テキスト ボックス 4"/>
          <p:cNvSpPr txBox="1"/>
          <p:nvPr/>
        </p:nvSpPr>
        <p:spPr>
          <a:xfrm>
            <a:off x="45396" y="2592684"/>
            <a:ext cx="8984304" cy="1077218"/>
          </a:xfrm>
          <a:prstGeom prst="rect">
            <a:avLst/>
          </a:prstGeom>
          <a:noFill/>
        </p:spPr>
        <p:txBody>
          <a:bodyPr wrap="square" rtlCol="0">
            <a:spAutoFit/>
          </a:bodyPr>
          <a:lstStyle/>
          <a:p>
            <a:r>
              <a:rPr lang="ja-JP" altLang="en-US" sz="1600" dirty="0">
                <a:solidFill>
                  <a:prstClr val="black"/>
                </a:solidFill>
                <a:latin typeface="+mj-ea"/>
                <a:ea typeface="+mj-ea"/>
              </a:rPr>
              <a:t>インターネットが身近である子ども達の保護者に対して、あらためてネットの仕組み（技術）を確認する。保護者にも身近な</a:t>
            </a:r>
            <a:r>
              <a:rPr lang="en-US" altLang="ja-JP" sz="1600" dirty="0">
                <a:solidFill>
                  <a:prstClr val="black"/>
                </a:solidFill>
                <a:latin typeface="+mj-ea"/>
                <a:ea typeface="+mj-ea"/>
              </a:rPr>
              <a:t>SNS</a:t>
            </a:r>
            <a:r>
              <a:rPr lang="ja-JP" altLang="en-US" sz="1600" dirty="0">
                <a:solidFill>
                  <a:prstClr val="black"/>
                </a:solidFill>
                <a:latin typeface="+mj-ea"/>
                <a:ea typeface="+mj-ea"/>
              </a:rPr>
              <a:t>の投稿はインターネット投稿であること、ネット投稿の仕組み、特徴である拡張性、記録性を紹介し、子どもも大人もネット社会を活用するにあたって責任ある態度で臨む必要性を伝える。</a:t>
            </a:r>
            <a:endParaRPr lang="en-US" altLang="ja-JP" sz="1600" dirty="0">
              <a:solidFill>
                <a:prstClr val="black"/>
              </a:solidFill>
              <a:latin typeface="+mj-ea"/>
              <a:ea typeface="+mj-ea"/>
            </a:endParaRPr>
          </a:p>
        </p:txBody>
      </p:sp>
      <p:sp>
        <p:nvSpPr>
          <p:cNvPr id="6" name="タイトル 1"/>
          <p:cNvSpPr txBox="1">
            <a:spLocks/>
          </p:cNvSpPr>
          <p:nvPr/>
        </p:nvSpPr>
        <p:spPr>
          <a:xfrm>
            <a:off x="102940" y="765881"/>
            <a:ext cx="5389945"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テーマ④ネットの仕組み教材のねらい</a:t>
            </a:r>
          </a:p>
        </p:txBody>
      </p:sp>
      <p:sp>
        <p:nvSpPr>
          <p:cNvPr id="7" name="テキスト ボックス 6"/>
          <p:cNvSpPr txBox="1"/>
          <p:nvPr/>
        </p:nvSpPr>
        <p:spPr>
          <a:xfrm>
            <a:off x="45396" y="1208150"/>
            <a:ext cx="8901959" cy="923330"/>
          </a:xfrm>
          <a:prstGeom prst="rect">
            <a:avLst/>
          </a:prstGeom>
          <a:noFill/>
        </p:spPr>
        <p:txBody>
          <a:bodyPr wrap="square" rtlCol="0">
            <a:spAutoFit/>
          </a:bodyPr>
          <a:lstStyle/>
          <a:p>
            <a:r>
              <a:rPr lang="ja-JP" altLang="en-US" dirty="0">
                <a:solidFill>
                  <a:prstClr val="black"/>
                </a:solidFill>
                <a:latin typeface="+mj-ea"/>
                <a:ea typeface="+mj-ea"/>
              </a:rPr>
              <a:t>インターネット、</a:t>
            </a:r>
            <a:r>
              <a:rPr lang="en-US" altLang="ja-JP" dirty="0">
                <a:solidFill>
                  <a:prstClr val="black"/>
                </a:solidFill>
                <a:latin typeface="+mj-ea"/>
                <a:ea typeface="+mj-ea"/>
              </a:rPr>
              <a:t>SNS</a:t>
            </a:r>
            <a:r>
              <a:rPr lang="ja-JP" altLang="en-US" dirty="0">
                <a:solidFill>
                  <a:prstClr val="black"/>
                </a:solidFill>
                <a:latin typeface="+mj-ea"/>
                <a:ea typeface="+mj-ea"/>
              </a:rPr>
              <a:t>などの利用者の心構えとして、その仕組みを知り、個人個人の</a:t>
            </a:r>
            <a:endParaRPr lang="en-US" altLang="ja-JP" dirty="0">
              <a:solidFill>
                <a:prstClr val="black"/>
              </a:solidFill>
              <a:latin typeface="+mj-ea"/>
              <a:ea typeface="+mj-ea"/>
            </a:endParaRPr>
          </a:p>
          <a:p>
            <a:r>
              <a:rPr lang="ja-JP" altLang="en-US" dirty="0">
                <a:solidFill>
                  <a:prstClr val="black"/>
                </a:solidFill>
                <a:latin typeface="+mj-ea"/>
                <a:ea typeface="+mj-ea"/>
              </a:rPr>
              <a:t>判断の基準となるよう啓発をする。ネットは道具であり、活用には</a:t>
            </a:r>
            <a:r>
              <a:rPr lang="ja-JP" altLang="en-US" dirty="0" smtClean="0">
                <a:solidFill>
                  <a:prstClr val="black"/>
                </a:solidFill>
                <a:latin typeface="+mj-ea"/>
                <a:ea typeface="+mj-ea"/>
              </a:rPr>
              <a:t>メリット・デメリットが</a:t>
            </a:r>
            <a:r>
              <a:rPr lang="ja-JP" altLang="en-US" dirty="0">
                <a:solidFill>
                  <a:prstClr val="black"/>
                </a:solidFill>
                <a:latin typeface="+mj-ea"/>
                <a:ea typeface="+mj-ea"/>
              </a:rPr>
              <a:t>あることも伝えたい。</a:t>
            </a:r>
            <a:endParaRPr lang="en-US" altLang="ja-JP" dirty="0">
              <a:solidFill>
                <a:prstClr val="black"/>
              </a:solidFill>
              <a:latin typeface="+mj-ea"/>
              <a:ea typeface="+mj-ea"/>
            </a:endParaRPr>
          </a:p>
        </p:txBody>
      </p:sp>
      <p:sp>
        <p:nvSpPr>
          <p:cNvPr id="8" name="タイトル 1"/>
          <p:cNvSpPr txBox="1">
            <a:spLocks/>
          </p:cNvSpPr>
          <p:nvPr/>
        </p:nvSpPr>
        <p:spPr>
          <a:xfrm>
            <a:off x="102940" y="3715417"/>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指導のポイント</a:t>
            </a:r>
          </a:p>
        </p:txBody>
      </p:sp>
      <p:sp>
        <p:nvSpPr>
          <p:cNvPr id="9" name="タイトル 1"/>
          <p:cNvSpPr txBox="1">
            <a:spLocks/>
          </p:cNvSpPr>
          <p:nvPr/>
        </p:nvSpPr>
        <p:spPr>
          <a:xfrm>
            <a:off x="2048646" y="5490462"/>
            <a:ext cx="1294192"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資料</a:t>
            </a:r>
          </a:p>
        </p:txBody>
      </p:sp>
      <p:sp>
        <p:nvSpPr>
          <p:cNvPr id="10" name="テキスト ボックス 9"/>
          <p:cNvSpPr txBox="1"/>
          <p:nvPr/>
        </p:nvSpPr>
        <p:spPr>
          <a:xfrm>
            <a:off x="102940" y="4167023"/>
            <a:ext cx="9046723" cy="1323439"/>
          </a:xfrm>
          <a:prstGeom prst="rect">
            <a:avLst/>
          </a:prstGeom>
          <a:noFill/>
        </p:spPr>
        <p:txBody>
          <a:bodyPr wrap="square" rtlCol="0">
            <a:spAutoFit/>
          </a:bodyPr>
          <a:lstStyle/>
          <a:p>
            <a:r>
              <a:rPr lang="ja-JP" altLang="en-US" sz="1600" dirty="0">
                <a:solidFill>
                  <a:prstClr val="black"/>
                </a:solidFill>
                <a:latin typeface="+mj-ea"/>
                <a:ea typeface="+mj-ea"/>
              </a:rPr>
              <a:t>ネットとは何か？その情報伝達の技術を知ることにより、日常の</a:t>
            </a:r>
            <a:r>
              <a:rPr lang="en-US" altLang="ja-JP" sz="1600" dirty="0">
                <a:solidFill>
                  <a:prstClr val="black"/>
                </a:solidFill>
                <a:latin typeface="+mj-ea"/>
                <a:ea typeface="+mj-ea"/>
              </a:rPr>
              <a:t>SNS</a:t>
            </a:r>
            <a:r>
              <a:rPr lang="ja-JP" altLang="en-US" sz="1600" dirty="0">
                <a:solidFill>
                  <a:prstClr val="black"/>
                </a:solidFill>
                <a:latin typeface="+mj-ea"/>
                <a:ea typeface="+mj-ea"/>
              </a:rPr>
              <a:t>投稿がネット投稿であることに気付かせる。ネット投稿はサーバを通じた情報伝達であり、拡散性や記録性がある。また一旦ネットに投稿された情報は複製されるので回収が不可能になる場合がある。その特徴を理解した上で情報発信の際に適切な判断ができるよう啓発を行う。保護者として子ども達の使用内容にも責務があることも併せて伝たえたい。</a:t>
            </a:r>
            <a:endParaRPr lang="en-US" altLang="ja-JP" sz="1600" dirty="0">
              <a:solidFill>
                <a:prstClr val="black"/>
              </a:solidFill>
              <a:latin typeface="+mj-ea"/>
              <a:ea typeface="+mj-ea"/>
            </a:endParaRPr>
          </a:p>
        </p:txBody>
      </p:sp>
      <p:sp>
        <p:nvSpPr>
          <p:cNvPr id="11" name="テキスト ボックス 10"/>
          <p:cNvSpPr txBox="1"/>
          <p:nvPr/>
        </p:nvSpPr>
        <p:spPr>
          <a:xfrm>
            <a:off x="2048646" y="5944002"/>
            <a:ext cx="7503573" cy="523220"/>
          </a:xfrm>
          <a:prstGeom prst="rect">
            <a:avLst/>
          </a:prstGeom>
          <a:noFill/>
        </p:spPr>
        <p:txBody>
          <a:bodyPr wrap="square" rtlCol="0">
            <a:spAutoFit/>
          </a:bodyPr>
          <a:lstStyle/>
          <a:p>
            <a:r>
              <a:rPr lang="ja-JP" altLang="en-US" sz="1400" dirty="0">
                <a:solidFill>
                  <a:prstClr val="black"/>
                </a:solidFill>
                <a:latin typeface="+mj-ea"/>
                <a:ea typeface="+mj-ea"/>
              </a:rPr>
              <a:t>お子様が安全に安心してインターネットを利用するために保護者ができること</a:t>
            </a:r>
            <a:endParaRPr lang="en-US" altLang="ja-JP" sz="1400" dirty="0">
              <a:solidFill>
                <a:prstClr val="black"/>
              </a:solidFill>
              <a:latin typeface="+mj-ea"/>
              <a:ea typeface="+mj-ea"/>
            </a:endParaRPr>
          </a:p>
          <a:p>
            <a:r>
              <a:rPr lang="en-US" altLang="ja-JP" sz="1400" dirty="0">
                <a:solidFill>
                  <a:prstClr val="black"/>
                </a:solidFill>
                <a:latin typeface="+mj-ea"/>
                <a:ea typeface="+mj-ea"/>
              </a:rPr>
              <a:t>http://www.soumu.go.jp/main_content/000278850.pdf</a:t>
            </a:r>
          </a:p>
        </p:txBody>
      </p:sp>
    </p:spTree>
    <p:extLst>
      <p:ext uri="{BB962C8B-B14F-4D97-AF65-F5344CB8AC3E}">
        <p14:creationId xmlns:p14="http://schemas.microsoft.com/office/powerpoint/2010/main" val="136754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628649" y="2743199"/>
            <a:ext cx="7886701" cy="3433763"/>
          </a:xfrm>
        </p:spPr>
        <p:txBody>
          <a:bodyPr>
            <a:normAutofit/>
          </a:bodyPr>
          <a:lstStyle/>
          <a:p>
            <a:pPr algn="ctr"/>
            <a:r>
              <a:rPr kumimoji="1" lang="en-US" altLang="ja-JP" sz="10700" dirty="0">
                <a:latin typeface="+mj-ea"/>
                <a:ea typeface="+mj-ea"/>
              </a:rPr>
              <a:t>SNS</a:t>
            </a:r>
            <a:r>
              <a:rPr kumimoji="1" lang="ja-JP" altLang="en-US" sz="10700" dirty="0">
                <a:latin typeface="+mj-ea"/>
                <a:ea typeface="+mj-ea"/>
              </a:rPr>
              <a:t>とは？</a:t>
            </a:r>
          </a:p>
        </p:txBody>
      </p:sp>
      <p:sp>
        <p:nvSpPr>
          <p:cNvPr id="3" name="タイトル 2"/>
          <p:cNvSpPr>
            <a:spLocks noGrp="1"/>
          </p:cNvSpPr>
          <p:nvPr>
            <p:ph type="title"/>
          </p:nvPr>
        </p:nvSpPr>
        <p:spPr/>
        <p:txBody>
          <a:bodyPr/>
          <a:lstStyle/>
          <a:p>
            <a:pPr algn="l"/>
            <a:r>
              <a:rPr lang="ja-JP" altLang="en-US" dirty="0"/>
              <a:t>質問</a:t>
            </a:r>
            <a:endParaRPr kumimoji="1" lang="ja-JP" altLang="en-US" dirty="0"/>
          </a:p>
        </p:txBody>
      </p:sp>
    </p:spTree>
    <p:extLst>
      <p:ext uri="{BB962C8B-B14F-4D97-AF65-F5344CB8AC3E}">
        <p14:creationId xmlns:p14="http://schemas.microsoft.com/office/powerpoint/2010/main" val="141605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386863" y="1670538"/>
            <a:ext cx="8757138" cy="4308231"/>
          </a:xfrm>
        </p:spPr>
        <p:txBody>
          <a:bodyPr>
            <a:normAutofit fontScale="85000" lnSpcReduction="10000"/>
          </a:bodyPr>
          <a:lstStyle/>
          <a:p>
            <a:pPr marL="0" indent="0">
              <a:buNone/>
            </a:pPr>
            <a:r>
              <a:rPr kumimoji="1" lang="ja-JP" altLang="en-US" sz="3900" b="1" dirty="0">
                <a:latin typeface="+mj-ea"/>
                <a:ea typeface="+mj-ea"/>
              </a:rPr>
              <a:t>ソーシャル・ネットワーキング・サービス</a:t>
            </a:r>
            <a:endParaRPr kumimoji="1" lang="en-US" altLang="ja-JP" sz="3900" b="1" dirty="0">
              <a:latin typeface="+mj-ea"/>
              <a:ea typeface="+mj-ea"/>
            </a:endParaRPr>
          </a:p>
          <a:p>
            <a:endParaRPr lang="en-US" altLang="ja-JP" sz="3200" b="1" dirty="0">
              <a:latin typeface="+mj-ea"/>
              <a:ea typeface="+mj-ea"/>
            </a:endParaRPr>
          </a:p>
          <a:p>
            <a:r>
              <a:rPr lang="ja-JP" altLang="en-US" sz="4000" dirty="0">
                <a:latin typeface="+mj-ea"/>
                <a:ea typeface="+mj-ea"/>
              </a:rPr>
              <a:t>限られたユーザーだけが参加できる</a:t>
            </a:r>
            <a:r>
              <a:rPr lang="en-US" altLang="ja-JP" sz="4000" dirty="0">
                <a:latin typeface="+mj-ea"/>
                <a:ea typeface="+mj-ea"/>
              </a:rPr>
              <a:t>WEB</a:t>
            </a:r>
            <a:r>
              <a:rPr lang="ja-JP" altLang="en-US" sz="4000" dirty="0">
                <a:latin typeface="+mj-ea"/>
                <a:ea typeface="+mj-ea"/>
              </a:rPr>
              <a:t>サイトの会員制サービス。</a:t>
            </a:r>
            <a:endParaRPr kumimoji="1" lang="en-US" altLang="ja-JP" sz="4000" dirty="0">
              <a:latin typeface="+mj-ea"/>
              <a:ea typeface="+mj-ea"/>
            </a:endParaRPr>
          </a:p>
          <a:p>
            <a:endParaRPr lang="en-US" altLang="ja-JP" sz="3200" b="1" dirty="0">
              <a:latin typeface="+mj-ea"/>
              <a:ea typeface="+mj-ea"/>
            </a:endParaRPr>
          </a:p>
          <a:p>
            <a:pPr marL="0" indent="0">
              <a:buNone/>
            </a:pPr>
            <a:r>
              <a:rPr kumimoji="1" lang="ja-JP" altLang="en-US" sz="3200" dirty="0">
                <a:latin typeface="+mj-ea"/>
                <a:ea typeface="+mj-ea"/>
              </a:rPr>
              <a:t>（</a:t>
            </a:r>
            <a:r>
              <a:rPr kumimoji="1" lang="ja-JP" altLang="en-US" sz="3900" dirty="0">
                <a:latin typeface="+mj-ea"/>
                <a:ea typeface="+mj-ea"/>
              </a:rPr>
              <a:t>例）</a:t>
            </a:r>
            <a:endParaRPr kumimoji="1" lang="en-US" altLang="ja-JP" sz="3900" dirty="0">
              <a:latin typeface="+mj-ea"/>
              <a:ea typeface="+mj-ea"/>
            </a:endParaRPr>
          </a:p>
          <a:p>
            <a:r>
              <a:rPr lang="ja-JP" altLang="en-US" sz="3900" dirty="0">
                <a:latin typeface="+mj-ea"/>
                <a:ea typeface="+mj-ea"/>
              </a:rPr>
              <a:t>友人同士、同じ趣味を持つ仲間、近隣地域住民でコミュニケーションツールとして利用。</a:t>
            </a:r>
            <a:endParaRPr kumimoji="1" lang="ja-JP" altLang="en-US" sz="3900" dirty="0">
              <a:latin typeface="+mj-ea"/>
              <a:ea typeface="+mj-ea"/>
            </a:endParaRPr>
          </a:p>
        </p:txBody>
      </p:sp>
      <p:sp>
        <p:nvSpPr>
          <p:cNvPr id="4" name="タイトル 3"/>
          <p:cNvSpPr>
            <a:spLocks noGrp="1"/>
          </p:cNvSpPr>
          <p:nvPr>
            <p:ph type="title"/>
          </p:nvPr>
        </p:nvSpPr>
        <p:spPr/>
        <p:txBody>
          <a:bodyPr/>
          <a:lstStyle/>
          <a:p>
            <a:r>
              <a:rPr kumimoji="1" lang="en-US" altLang="ja-JP" dirty="0"/>
              <a:t>SNS</a:t>
            </a:r>
            <a:r>
              <a:rPr kumimoji="1" lang="ja-JP" altLang="en-US" dirty="0"/>
              <a:t>とは何か</a:t>
            </a:r>
          </a:p>
        </p:txBody>
      </p:sp>
    </p:spTree>
    <p:extLst>
      <p:ext uri="{BB962C8B-B14F-4D97-AF65-F5344CB8AC3E}">
        <p14:creationId xmlns:p14="http://schemas.microsoft.com/office/powerpoint/2010/main" val="321439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628649" y="2743199"/>
            <a:ext cx="7886701" cy="3433763"/>
          </a:xfrm>
        </p:spPr>
        <p:txBody>
          <a:bodyPr>
            <a:normAutofit/>
          </a:bodyPr>
          <a:lstStyle/>
          <a:p>
            <a:r>
              <a:rPr kumimoji="1" lang="ja-JP" altLang="en-US" sz="8000" dirty="0">
                <a:latin typeface="+mj-ea"/>
                <a:ea typeface="+mj-ea"/>
              </a:rPr>
              <a:t>メッセージが</a:t>
            </a:r>
            <a:endParaRPr kumimoji="1" lang="en-US" altLang="ja-JP" sz="8000" dirty="0">
              <a:latin typeface="+mj-ea"/>
              <a:ea typeface="+mj-ea"/>
            </a:endParaRPr>
          </a:p>
          <a:p>
            <a:r>
              <a:rPr kumimoji="1" lang="ja-JP" altLang="en-US" sz="8000" dirty="0">
                <a:latin typeface="+mj-ea"/>
                <a:ea typeface="+mj-ea"/>
              </a:rPr>
              <a:t>伝わる仕組み</a:t>
            </a:r>
          </a:p>
        </p:txBody>
      </p:sp>
      <p:sp>
        <p:nvSpPr>
          <p:cNvPr id="3" name="タイトル 2"/>
          <p:cNvSpPr>
            <a:spLocks noGrp="1"/>
          </p:cNvSpPr>
          <p:nvPr>
            <p:ph type="title"/>
          </p:nvPr>
        </p:nvSpPr>
        <p:spPr/>
        <p:txBody>
          <a:bodyPr/>
          <a:lstStyle/>
          <a:p>
            <a:pPr algn="l"/>
            <a:r>
              <a:rPr lang="ja-JP" altLang="en-US" dirty="0"/>
              <a:t>説明できますか？</a:t>
            </a:r>
            <a:endParaRPr kumimoji="1" lang="ja-JP" altLang="en-US" dirty="0"/>
          </a:p>
        </p:txBody>
      </p:sp>
    </p:spTree>
    <p:extLst>
      <p:ext uri="{BB962C8B-B14F-4D97-AF65-F5344CB8AC3E}">
        <p14:creationId xmlns:p14="http://schemas.microsoft.com/office/powerpoint/2010/main" val="37623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18499" y="1119499"/>
            <a:ext cx="8404261" cy="4101981"/>
          </a:xfrm>
        </p:spPr>
        <p:txBody>
          <a:bodyPr>
            <a:normAutofit/>
          </a:bodyPr>
          <a:lstStyle/>
          <a:p>
            <a:r>
              <a:rPr kumimoji="1" lang="ja-JP" altLang="en-US" sz="7200" dirty="0">
                <a:latin typeface="+mj-ea"/>
              </a:rPr>
              <a:t>ＳＮＳへの投稿</a:t>
            </a:r>
            <a:r>
              <a:rPr kumimoji="1" lang="en-US" altLang="ja-JP" sz="7200" dirty="0">
                <a:latin typeface="+mj-ea"/>
              </a:rPr>
              <a:t/>
            </a:r>
            <a:br>
              <a:rPr kumimoji="1" lang="en-US" altLang="ja-JP" sz="7200" dirty="0">
                <a:latin typeface="+mj-ea"/>
              </a:rPr>
            </a:br>
            <a:r>
              <a:rPr kumimoji="1" lang="ja-JP" altLang="en-US" dirty="0">
                <a:latin typeface="+mj-ea"/>
              </a:rPr>
              <a:t>＝インターネット投稿</a:t>
            </a:r>
            <a:r>
              <a:rPr kumimoji="1" lang="en-US" altLang="ja-JP" dirty="0">
                <a:latin typeface="+mj-ea"/>
              </a:rPr>
              <a:t/>
            </a:r>
            <a:br>
              <a:rPr kumimoji="1" lang="en-US" altLang="ja-JP" dirty="0">
                <a:latin typeface="+mj-ea"/>
              </a:rPr>
            </a:br>
            <a:endParaRPr kumimoji="1" lang="ja-JP" altLang="en-US" dirty="0">
              <a:latin typeface="+mj-ea"/>
            </a:endParaRPr>
          </a:p>
        </p:txBody>
      </p:sp>
    </p:spTree>
    <p:extLst>
      <p:ext uri="{BB962C8B-B14F-4D97-AF65-F5344CB8AC3E}">
        <p14:creationId xmlns:p14="http://schemas.microsoft.com/office/powerpoint/2010/main" val="284018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8354" y="707365"/>
            <a:ext cx="8009989" cy="2492990"/>
          </a:xfrm>
          <a:prstGeom prst="rect">
            <a:avLst/>
          </a:prstGeom>
          <a:noFill/>
        </p:spPr>
        <p:txBody>
          <a:bodyPr wrap="square" rtlCol="0">
            <a:spAutoFit/>
          </a:bodyPr>
          <a:lstStyle/>
          <a:p>
            <a:r>
              <a:rPr kumimoji="1" lang="ja-JP" altLang="en-US" sz="4000" dirty="0">
                <a:latin typeface="+mj-ea"/>
                <a:ea typeface="+mj-ea"/>
              </a:rPr>
              <a:t>子ども達が正しい判断をするには、インターネット投稿の仕組みを知る必要があります。</a:t>
            </a:r>
            <a:endParaRPr kumimoji="1" lang="en-US" altLang="ja-JP" sz="4000" dirty="0">
              <a:latin typeface="+mj-ea"/>
              <a:ea typeface="+mj-ea"/>
            </a:endParaRPr>
          </a:p>
          <a:p>
            <a:endParaRPr lang="en-US" altLang="ja-JP" dirty="0">
              <a:latin typeface="+mj-ea"/>
              <a:ea typeface="+mj-ea"/>
            </a:endParaRPr>
          </a:p>
          <a:p>
            <a:endParaRPr kumimoji="1" lang="ja-JP" altLang="en-US" dirty="0">
              <a:latin typeface="+mj-ea"/>
              <a:ea typeface="+mj-ea"/>
            </a:endParaRPr>
          </a:p>
        </p:txBody>
      </p:sp>
      <p:pic>
        <p:nvPicPr>
          <p:cNvPr id="5" name="図 4"/>
          <p:cNvPicPr>
            <a:picLocks noChangeAspect="1"/>
          </p:cNvPicPr>
          <p:nvPr/>
        </p:nvPicPr>
        <p:blipFill>
          <a:blip r:embed="rId3"/>
          <a:stretch>
            <a:fillRect/>
          </a:stretch>
        </p:blipFill>
        <p:spPr>
          <a:xfrm>
            <a:off x="533670" y="2726109"/>
            <a:ext cx="7866835" cy="365506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888" y="3683069"/>
            <a:ext cx="858466" cy="526657"/>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797" y="5219099"/>
            <a:ext cx="716208" cy="609893"/>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177" y="3871590"/>
            <a:ext cx="716208" cy="609893"/>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3433" y="3421667"/>
            <a:ext cx="716208" cy="60989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985" y="4481483"/>
            <a:ext cx="716208" cy="609893"/>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9385" y="3045719"/>
            <a:ext cx="716208" cy="609893"/>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5406" y="3473714"/>
            <a:ext cx="716208" cy="609893"/>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8520" y="3655612"/>
            <a:ext cx="716208" cy="609893"/>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786" y="5253555"/>
            <a:ext cx="716208" cy="609893"/>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578" y="4483085"/>
            <a:ext cx="716208" cy="609893"/>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985" y="2766796"/>
            <a:ext cx="858466" cy="526657"/>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206" y="4889389"/>
            <a:ext cx="858466" cy="526657"/>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3198" y="3748378"/>
            <a:ext cx="858466" cy="526657"/>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287" y="3036758"/>
            <a:ext cx="858466" cy="526657"/>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6624" y="4527436"/>
            <a:ext cx="858466" cy="526657"/>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383" y="4176536"/>
            <a:ext cx="858466" cy="526657"/>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50" y="5416046"/>
            <a:ext cx="858466" cy="526657"/>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664" y="4218154"/>
            <a:ext cx="858466" cy="526657"/>
          </a:xfrm>
          <a:prstGeom prst="rect">
            <a:avLst/>
          </a:prstGeom>
        </p:spPr>
      </p:pic>
    </p:spTree>
    <p:extLst>
      <p:ext uri="{BB962C8B-B14F-4D97-AF65-F5344CB8AC3E}">
        <p14:creationId xmlns:p14="http://schemas.microsoft.com/office/powerpoint/2010/main" val="3493487957"/>
      </p:ext>
    </p:extLst>
  </p:cSld>
  <p:clrMapOvr>
    <a:masterClrMapping/>
  </p:clrMapOvr>
</p:sld>
</file>

<file path=ppt/theme/theme1.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1776</Words>
  <Application>Microsoft Office PowerPoint</Application>
  <PresentationFormat>画面に合わせる (4:3)</PresentationFormat>
  <Paragraphs>224</Paragraphs>
  <Slides>20</Slides>
  <Notes>19</Notes>
  <HiddenSlides>1</HiddenSlides>
  <MMClips>0</MMClips>
  <ScaleCrop>false</ScaleCrop>
  <HeadingPairs>
    <vt:vector size="4" baseType="variant">
      <vt:variant>
        <vt:lpstr>テーマ</vt:lpstr>
      </vt:variant>
      <vt:variant>
        <vt:i4>2</vt:i4>
      </vt:variant>
      <vt:variant>
        <vt:lpstr>スライド タイトル</vt:lpstr>
      </vt:variant>
      <vt:variant>
        <vt:i4>20</vt:i4>
      </vt:variant>
    </vt:vector>
  </HeadingPairs>
  <TitlesOfParts>
    <vt:vector size="22" baseType="lpstr">
      <vt:lpstr>3_Office テーマ</vt:lpstr>
      <vt:lpstr>2_Office テーマ</vt:lpstr>
      <vt:lpstr>PowerPoint プレゼンテーション</vt:lpstr>
      <vt:lpstr>PowerPoint プレゼンテーション</vt:lpstr>
      <vt:lpstr>ネットの仕組み</vt:lpstr>
      <vt:lpstr>本教材の使用方法　ネットの仕組み_保護者</vt:lpstr>
      <vt:lpstr>質問</vt:lpstr>
      <vt:lpstr>SNSとは何か</vt:lpstr>
      <vt:lpstr>説明できますか？</vt:lpstr>
      <vt:lpstr>ＳＮＳへの投稿 ＝インターネット投稿 </vt:lpstr>
      <vt:lpstr>PowerPoint プレゼンテーション</vt:lpstr>
      <vt:lpstr>SNSのしくみ</vt:lpstr>
      <vt:lpstr>SNSの仕組み</vt:lpstr>
      <vt:lpstr>1対１のやりとりも同じ</vt:lpstr>
      <vt:lpstr>コピーするのも簡単。</vt:lpstr>
      <vt:lpstr>投こうが広がってのこることも</vt:lpstr>
      <vt:lpstr>質問</vt:lpstr>
      <vt:lpstr>デジタルタトゥ―とは</vt:lpstr>
      <vt:lpstr>拡散するとネット上から消すのは困難</vt:lpstr>
      <vt:lpstr>問題投稿をした場合</vt:lpstr>
      <vt:lpstr>もし情報が拡散されたら</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2019-09-18T06:52:44Z</dcterms:created>
  <dcterms:modified xsi:type="dcterms:W3CDTF">2019-09-20T02:21:35Z</dcterms:modified>
</cp:coreProperties>
</file>